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7" r:id="rId5"/>
  </p:sldMasterIdLst>
  <p:notesMasterIdLst>
    <p:notesMasterId r:id="rId34"/>
  </p:notesMasterIdLst>
  <p:sldIdLst>
    <p:sldId id="261" r:id="rId6"/>
    <p:sldId id="257" r:id="rId7"/>
    <p:sldId id="321" r:id="rId8"/>
    <p:sldId id="260" r:id="rId9"/>
    <p:sldId id="258" r:id="rId10"/>
    <p:sldId id="324" r:id="rId11"/>
    <p:sldId id="291" r:id="rId12"/>
    <p:sldId id="256" r:id="rId13"/>
    <p:sldId id="2146845552" r:id="rId14"/>
    <p:sldId id="2146845553" r:id="rId15"/>
    <p:sldId id="2146845554" r:id="rId16"/>
    <p:sldId id="2146845555" r:id="rId17"/>
    <p:sldId id="2146845556" r:id="rId18"/>
    <p:sldId id="272" r:id="rId19"/>
    <p:sldId id="2146845557" r:id="rId20"/>
    <p:sldId id="2146845558" r:id="rId21"/>
    <p:sldId id="263" r:id="rId22"/>
    <p:sldId id="314" r:id="rId23"/>
    <p:sldId id="313" r:id="rId24"/>
    <p:sldId id="315" r:id="rId25"/>
    <p:sldId id="317" r:id="rId26"/>
    <p:sldId id="318" r:id="rId27"/>
    <p:sldId id="319" r:id="rId28"/>
    <p:sldId id="325" r:id="rId29"/>
    <p:sldId id="2146845559" r:id="rId30"/>
    <p:sldId id="2146845551" r:id="rId31"/>
    <p:sldId id="326" r:id="rId32"/>
    <p:sldId id="30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4616"/>
    <a:srgbClr val="782F40"/>
    <a:srgbClr val="5729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887" autoAdjust="0"/>
  </p:normalViewPr>
  <p:slideViewPr>
    <p:cSldViewPr snapToGrid="0">
      <p:cViewPr varScale="1">
        <p:scale>
          <a:sx n="144" d="100"/>
          <a:sy n="144" d="100"/>
        </p:scale>
        <p:origin x="89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6/11/relationships/changesInfo" Target="changesInfos/changesInfo1.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rry Core" userId="59d57aa5-26fe-4b4b-8e1f-453be7071b00" providerId="ADAL" clId="{AA933931-25A6-4724-A631-44BE14917AA3}"/>
    <pc:docChg chg="modSld">
      <pc:chgData name="Sherry Core" userId="59d57aa5-26fe-4b4b-8e1f-453be7071b00" providerId="ADAL" clId="{AA933931-25A6-4724-A631-44BE14917AA3}" dt="2026-09-22T17:22:15.988" v="6" actId="20577"/>
      <pc:docMkLst>
        <pc:docMk/>
      </pc:docMkLst>
      <pc:sldChg chg="modSp mod">
        <pc:chgData name="Sherry Core" userId="59d57aa5-26fe-4b4b-8e1f-453be7071b00" providerId="ADAL" clId="{AA933931-25A6-4724-A631-44BE14917AA3}" dt="2026-09-22T17:22:15.988" v="6" actId="20577"/>
        <pc:sldMkLst>
          <pc:docMk/>
          <pc:sldMk cId="1373979075" sldId="307"/>
        </pc:sldMkLst>
        <pc:spChg chg="mod">
          <ac:chgData name="Sherry Core" userId="59d57aa5-26fe-4b4b-8e1f-453be7071b00" providerId="ADAL" clId="{AA933931-25A6-4724-A631-44BE14917AA3}" dt="2026-09-22T17:22:15.988" v="6" actId="20577"/>
          <ac:spMkLst>
            <pc:docMk/>
            <pc:sldMk cId="1373979075" sldId="307"/>
            <ac:spMk id="2" creationId="{3F23777A-FC62-840F-A461-1F4BC6A6391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1770EE-547F-400D-B20D-C4426475E151}"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934ECF-CC94-4124-9FBA-7BE153ADDC83}" type="slidenum">
              <a:rPr lang="en-US" smtClean="0"/>
              <a:t>‹#›</a:t>
            </a:fld>
            <a:endParaRPr lang="en-US"/>
          </a:p>
        </p:txBody>
      </p:sp>
    </p:spTree>
    <p:extLst>
      <p:ext uri="{BB962C8B-B14F-4D97-AF65-F5344CB8AC3E}">
        <p14:creationId xmlns:p14="http://schemas.microsoft.com/office/powerpoint/2010/main" val="3217045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934ECF-CC94-4124-9FBA-7BE153ADDC83}" type="slidenum">
              <a:rPr lang="en-US" smtClean="0"/>
              <a:t>1</a:t>
            </a:fld>
            <a:endParaRPr lang="en-US"/>
          </a:p>
        </p:txBody>
      </p:sp>
    </p:spTree>
    <p:extLst>
      <p:ext uri="{BB962C8B-B14F-4D97-AF65-F5344CB8AC3E}">
        <p14:creationId xmlns:p14="http://schemas.microsoft.com/office/powerpoint/2010/main" val="3124689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explains, the second seeks to convince.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46E8F-4B90-3C64-B1A0-7F2E558420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994365-9B8D-F3B6-F8E1-19E07FEF0E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A7674A-927F-CEEF-CE22-6AABDCBFE9E5}"/>
              </a:ext>
            </a:extLst>
          </p:cNvPr>
          <p:cNvSpPr>
            <a:spLocks noGrp="1"/>
          </p:cNvSpPr>
          <p:nvPr>
            <p:ph type="body" idx="1"/>
          </p:nvPr>
        </p:nvSpPr>
        <p:spPr/>
        <p:txBody>
          <a:bodyPr/>
          <a:lstStyle/>
          <a:p>
            <a:r>
              <a:rPr lang="en-US" dirty="0"/>
              <a:t>[Sources]
- Visual on this slide was generated with Microsoft Copilot.
[/Sources]</a:t>
            </a:r>
          </a:p>
        </p:txBody>
      </p:sp>
      <p:sp>
        <p:nvSpPr>
          <p:cNvPr id="4" name="Slide Number Placeholder 3">
            <a:extLst>
              <a:ext uri="{FF2B5EF4-FFF2-40B4-BE49-F238E27FC236}">
                <a16:creationId xmlns:a16="http://schemas.microsoft.com/office/drawing/2014/main" id="{890D118D-8153-C099-E5EB-0889B4FE5502}"/>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127513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bg2"/>
                </a:solidFill>
                <a:latin typeface="+mn-lt"/>
              </a:rPr>
              <a:t>Write with the intention of providing certain lines that can specifically fulfill certain criteria</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0E281-FFB1-9624-3799-8341BA4766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D08FA0-B274-1314-9FB2-83BBE30636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8C7FD0-6BD5-DD97-E1DA-CD3FCFF3FE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29CC28-9553-1B16-8557-5BEA00C5866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538507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8B33F-D560-D5F9-42B7-2543452714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39BB9A-FE2C-C15F-7CC6-7E617BA7D2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CA37C5-6EAE-802C-9928-0445B941BE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F6D8E3-22C4-5BEA-4DE3-6BAEFEB1A99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31482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9C25B-9618-143F-D5B8-A88DB2657F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19F07C-1CE8-9543-9A66-A0780285AE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2FC1B5-B680-D9B2-7796-C4860D017F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566761-A2A9-500D-38B9-73C8E9A2987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716066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318D9-7B2D-5EF3-D247-39622C7EF8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3BA20C-8B66-8FDC-081C-610C40E116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C16817-4DB7-C5BE-471A-79998C8CC7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8EE7584-8D1D-0121-50DD-CE1FF68F4D1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5858625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542D3-C0BA-FE0E-DB10-4F1D55FECE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2A26CB-D683-563A-B0F7-BFAF270C51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A3FD8B-7B16-E0F3-4780-9364B1517B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968C94-08BC-CC0A-3B93-89B8A1D3A2B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779079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1A9F3-C7DB-13FF-AD3B-C043A2D08E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BD166F-908C-5157-BE92-B7CD0B586C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FBCDF7-1182-04B9-CBD2-8C889EF989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A5DA8F-F048-5202-4CBD-926F2AE7828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457223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CEE32-AC9F-6F4E-45A6-62975E1EB9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D74012-7EBC-DA4D-E6B9-79BF219AE6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3A3130-4491-D26F-D587-2780A492B1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C80190-0D8C-E525-DAC7-E4819A32C45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6575108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CBAED-0D22-57FB-B2EB-0590F5FA64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878086-CF6B-5ED8-EAB4-001B9A9471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9583F6-8A18-85AD-2AF2-AB66DD06C288}"/>
              </a:ext>
            </a:extLst>
          </p:cNvPr>
          <p:cNvSpPr>
            <a:spLocks noGrp="1"/>
          </p:cNvSpPr>
          <p:nvPr>
            <p:ph type="body" idx="1"/>
          </p:nvPr>
        </p:nvSpPr>
        <p:spPr/>
        <p:txBody>
          <a:bodyPr/>
          <a:lstStyle/>
          <a:p>
            <a:pPr lvl="0" fontAlgn="t"/>
            <a:r>
              <a:rPr lang="en-US" sz="1200" b="0" i="0" kern="1200" dirty="0">
                <a:solidFill>
                  <a:schemeClr val="tx1"/>
                </a:solidFill>
                <a:effectLst/>
                <a:latin typeface="+mn-lt"/>
                <a:ea typeface="+mn-ea"/>
                <a:cs typeface="+mn-cs"/>
              </a:rPr>
              <a:t>What are the 2-3 major questions I want to be known for?</a:t>
            </a:r>
          </a:p>
          <a:p>
            <a:pPr lvl="0" fontAlgn="t"/>
            <a:r>
              <a:rPr lang="en-US" sz="1200" b="0" i="0" kern="1200" dirty="0">
                <a:solidFill>
                  <a:schemeClr val="tx1"/>
                </a:solidFill>
                <a:effectLst/>
                <a:latin typeface="+mn-lt"/>
                <a:ea typeface="+mn-ea"/>
                <a:cs typeface="+mn-cs"/>
              </a:rPr>
              <a:t>What publications do I want to produce in the next 3 years?</a:t>
            </a:r>
          </a:p>
          <a:p>
            <a:pPr lvl="0" fontAlgn="t"/>
            <a:r>
              <a:rPr lang="en-US" sz="1200" b="0" i="0" kern="1200" dirty="0">
                <a:solidFill>
                  <a:schemeClr val="tx1"/>
                </a:solidFill>
                <a:effectLst/>
                <a:latin typeface="+mn-lt"/>
                <a:ea typeface="+mn-ea"/>
                <a:cs typeface="+mn-cs"/>
              </a:rPr>
              <a:t>Which funding agencies are the best fit?</a:t>
            </a:r>
          </a:p>
          <a:p>
            <a:pPr lvl="0" fontAlgn="t"/>
            <a:r>
              <a:rPr lang="en-US" sz="1200" b="0" i="0" kern="1200" dirty="0">
                <a:solidFill>
                  <a:schemeClr val="tx1"/>
                </a:solidFill>
                <a:effectLst/>
                <a:latin typeface="+mn-lt"/>
                <a:ea typeface="+mn-ea"/>
                <a:cs typeface="+mn-cs"/>
              </a:rPr>
              <a:t>What preliminary data, partnerships, or creative works are needed?</a:t>
            </a:r>
          </a:p>
        </p:txBody>
      </p:sp>
      <p:sp>
        <p:nvSpPr>
          <p:cNvPr id="4" name="Slide Number Placeholder 3">
            <a:extLst>
              <a:ext uri="{FF2B5EF4-FFF2-40B4-BE49-F238E27FC236}">
                <a16:creationId xmlns:a16="http://schemas.microsoft.com/office/drawing/2014/main" id="{8C2A86BE-4265-CA0C-9122-8A01D3A9A404}"/>
              </a:ext>
            </a:extLst>
          </p:cNvPr>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8606304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934ECF-CC94-4124-9FBA-7BE153ADDC83}" type="slidenum">
              <a:rPr lang="en-US" smtClean="0"/>
              <a:t>26</a:t>
            </a:fld>
            <a:endParaRPr lang="en-US"/>
          </a:p>
        </p:txBody>
      </p:sp>
    </p:spTree>
    <p:extLst>
      <p:ext uri="{BB962C8B-B14F-4D97-AF65-F5344CB8AC3E}">
        <p14:creationId xmlns:p14="http://schemas.microsoft.com/office/powerpoint/2010/main" val="34556921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gradFill>
          <a:gsLst>
            <a:gs pos="0">
              <a:srgbClr val="782F40"/>
            </a:gs>
            <a:gs pos="100000">
              <a:schemeClr val="bg2">
                <a:shade val="63000"/>
                <a:satMod val="12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5F5CF-7563-910E-C780-7C168339C070}"/>
              </a:ext>
            </a:extLst>
          </p:cNvPr>
          <p:cNvSpPr>
            <a:spLocks noGrp="1"/>
          </p:cNvSpPr>
          <p:nvPr>
            <p:ph type="ctrTitle"/>
          </p:nvPr>
        </p:nvSpPr>
        <p:spPr>
          <a:xfrm>
            <a:off x="5052645" y="1122363"/>
            <a:ext cx="6624489" cy="2387600"/>
          </a:xfrm>
        </p:spPr>
        <p:txBody>
          <a:bodyPr anchor="b"/>
          <a:lstStyle>
            <a:lvl1pPr algn="l">
              <a:defRPr sz="6000">
                <a:solidFill>
                  <a:schemeClr val="tx1"/>
                </a:solidFill>
                <a:latin typeface="+mj-lt"/>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735612E9-1D7E-C187-3DC5-A7EF5451C6EE}"/>
              </a:ext>
            </a:extLst>
          </p:cNvPr>
          <p:cNvSpPr>
            <a:spLocks noGrp="1"/>
          </p:cNvSpPr>
          <p:nvPr>
            <p:ph type="subTitle" idx="1"/>
          </p:nvPr>
        </p:nvSpPr>
        <p:spPr>
          <a:xfrm>
            <a:off x="509479" y="3989942"/>
            <a:ext cx="11173042" cy="1086150"/>
          </a:xfrm>
        </p:spPr>
        <p:txBody>
          <a:bodyPr/>
          <a:lstStyle>
            <a:lvl1pPr marL="0" indent="0" algn="ctr">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descr="A white and black logo&#10;&#10;Description automatically generated">
            <a:extLst>
              <a:ext uri="{FF2B5EF4-FFF2-40B4-BE49-F238E27FC236}">
                <a16:creationId xmlns:a16="http://schemas.microsoft.com/office/drawing/2014/main" id="{686958BE-999F-7265-40E9-A5240BE1CF8D}"/>
              </a:ext>
            </a:extLst>
          </p:cNvPr>
          <p:cNvPicPr>
            <a:picLocks noChangeAspect="1"/>
          </p:cNvPicPr>
          <p:nvPr userDrawn="1"/>
        </p:nvPicPr>
        <p:blipFill>
          <a:blip r:embed="rId2"/>
          <a:stretch>
            <a:fillRect/>
          </a:stretch>
        </p:blipFill>
        <p:spPr>
          <a:xfrm>
            <a:off x="-212878" y="905820"/>
            <a:ext cx="5693863" cy="3409499"/>
          </a:xfrm>
          <a:prstGeom prst="rect">
            <a:avLst/>
          </a:prstGeom>
        </p:spPr>
      </p:pic>
    </p:spTree>
    <p:extLst>
      <p:ext uri="{BB962C8B-B14F-4D97-AF65-F5344CB8AC3E}">
        <p14:creationId xmlns:p14="http://schemas.microsoft.com/office/powerpoint/2010/main" val="3657886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0">
              <a:srgbClr val="782F40"/>
            </a:gs>
            <a:gs pos="100000">
              <a:schemeClr val="bg2">
                <a:shade val="63000"/>
                <a:satMod val="12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5F5CF-7563-910E-C780-7C168339C070}"/>
              </a:ext>
            </a:extLst>
          </p:cNvPr>
          <p:cNvSpPr>
            <a:spLocks noGrp="1"/>
          </p:cNvSpPr>
          <p:nvPr>
            <p:ph type="ctrTitle"/>
          </p:nvPr>
        </p:nvSpPr>
        <p:spPr>
          <a:xfrm>
            <a:off x="584887" y="1122363"/>
            <a:ext cx="11022226" cy="2387600"/>
          </a:xfrm>
        </p:spPr>
        <p:txBody>
          <a:bodyPr anchor="b"/>
          <a:lstStyle>
            <a:lvl1pPr algn="ctr">
              <a:defRPr sz="6000">
                <a:solidFill>
                  <a:schemeClr val="tx1"/>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735612E9-1D7E-C187-3DC5-A7EF5451C6EE}"/>
              </a:ext>
            </a:extLst>
          </p:cNvPr>
          <p:cNvSpPr>
            <a:spLocks noGrp="1"/>
          </p:cNvSpPr>
          <p:nvPr>
            <p:ph type="subTitle" idx="1"/>
          </p:nvPr>
        </p:nvSpPr>
        <p:spPr>
          <a:xfrm>
            <a:off x="1524000" y="3821392"/>
            <a:ext cx="9144000" cy="1102300"/>
          </a:xfrm>
        </p:spPr>
        <p:txBody>
          <a:bodyPr/>
          <a:lstStyle>
            <a:lvl1pPr marL="0" indent="0" algn="ctr">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8AD87F3-13C9-F97D-679A-047289A8BDDF}"/>
              </a:ext>
            </a:extLst>
          </p:cNvPr>
          <p:cNvSpPr>
            <a:spLocks noGrp="1"/>
          </p:cNvSpPr>
          <p:nvPr>
            <p:ph type="dt" sz="half" idx="10"/>
          </p:nvPr>
        </p:nvSpPr>
        <p:spPr/>
        <p:txBody>
          <a:bodyPr/>
          <a:lstStyle/>
          <a:p>
            <a:fld id="{3AB34FB6-96E0-E94F-98AA-54332C31E3E2}" type="datetimeFigureOut">
              <a:rPr lang="en-US" smtClean="0"/>
              <a:t>9/22/2026</a:t>
            </a:fld>
            <a:endParaRPr lang="en-US"/>
          </a:p>
        </p:txBody>
      </p:sp>
      <p:sp>
        <p:nvSpPr>
          <p:cNvPr id="6" name="Slide Number Placeholder 5">
            <a:extLst>
              <a:ext uri="{FF2B5EF4-FFF2-40B4-BE49-F238E27FC236}">
                <a16:creationId xmlns:a16="http://schemas.microsoft.com/office/drawing/2014/main" id="{08255B78-8660-7977-A527-B43BB02EAF7D}"/>
              </a:ext>
            </a:extLst>
          </p:cNvPr>
          <p:cNvSpPr>
            <a:spLocks noGrp="1"/>
          </p:cNvSpPr>
          <p:nvPr>
            <p:ph type="sldNum" sz="quarter" idx="12"/>
          </p:nvPr>
        </p:nvSpPr>
        <p:spPr/>
        <p:txBody>
          <a:bodyPr/>
          <a:lstStyle/>
          <a:p>
            <a:fld id="{00C646E2-5701-E245-9F49-1F595AFFA2FE}" type="slidenum">
              <a:rPr lang="en-US" smtClean="0"/>
              <a:t>‹#›</a:t>
            </a:fld>
            <a:endParaRPr lang="en-US"/>
          </a:p>
        </p:txBody>
      </p:sp>
      <p:pic>
        <p:nvPicPr>
          <p:cNvPr id="8" name="Picture 7" descr="A black and gold logo&#10;&#10;Description automatically generated">
            <a:extLst>
              <a:ext uri="{FF2B5EF4-FFF2-40B4-BE49-F238E27FC236}">
                <a16:creationId xmlns:a16="http://schemas.microsoft.com/office/drawing/2014/main" id="{84389171-B04B-0ECD-A41B-B497CF95CE03}"/>
              </a:ext>
            </a:extLst>
          </p:cNvPr>
          <p:cNvPicPr>
            <a:picLocks noChangeAspect="1"/>
          </p:cNvPicPr>
          <p:nvPr userDrawn="1"/>
        </p:nvPicPr>
        <p:blipFill>
          <a:blip r:embed="rId2"/>
          <a:stretch>
            <a:fillRect/>
          </a:stretch>
        </p:blipFill>
        <p:spPr>
          <a:xfrm>
            <a:off x="4318262" y="5955055"/>
            <a:ext cx="3555476" cy="802589"/>
          </a:xfrm>
          <a:prstGeom prst="rect">
            <a:avLst/>
          </a:prstGeom>
        </p:spPr>
      </p:pic>
    </p:spTree>
    <p:extLst>
      <p:ext uri="{BB962C8B-B14F-4D97-AF65-F5344CB8AC3E}">
        <p14:creationId xmlns:p14="http://schemas.microsoft.com/office/powerpoint/2010/main" val="1682629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2_Title Slide">
    <p:bg>
      <p:bgPr>
        <a:gradFill>
          <a:gsLst>
            <a:gs pos="0">
              <a:srgbClr val="782F40"/>
            </a:gs>
            <a:gs pos="100000">
              <a:schemeClr val="bg2">
                <a:shade val="63000"/>
                <a:satMod val="12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5F5CF-7563-910E-C780-7C168339C070}"/>
              </a:ext>
            </a:extLst>
          </p:cNvPr>
          <p:cNvSpPr>
            <a:spLocks noGrp="1"/>
          </p:cNvSpPr>
          <p:nvPr>
            <p:ph type="ctrTitle"/>
          </p:nvPr>
        </p:nvSpPr>
        <p:spPr>
          <a:xfrm>
            <a:off x="1239716" y="3155682"/>
            <a:ext cx="9712569" cy="1615201"/>
          </a:xfrm>
        </p:spPr>
        <p:txBody>
          <a:bodyPr anchor="b"/>
          <a:lstStyle>
            <a:lvl1pPr algn="ctr">
              <a:defRPr sz="6000">
                <a:solidFill>
                  <a:schemeClr val="tx1"/>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735612E9-1D7E-C187-3DC5-A7EF5451C6EE}"/>
              </a:ext>
            </a:extLst>
          </p:cNvPr>
          <p:cNvSpPr>
            <a:spLocks noGrp="1"/>
          </p:cNvSpPr>
          <p:nvPr>
            <p:ph type="subTitle" idx="1"/>
          </p:nvPr>
        </p:nvSpPr>
        <p:spPr>
          <a:xfrm>
            <a:off x="1239716" y="4886897"/>
            <a:ext cx="9712568" cy="1044979"/>
          </a:xfrm>
        </p:spPr>
        <p:txBody>
          <a:bodyPr/>
          <a:lstStyle>
            <a:lvl1pPr marL="0" indent="0" algn="ctr">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descr="A white and black logo&#10;&#10;Description automatically generated">
            <a:extLst>
              <a:ext uri="{FF2B5EF4-FFF2-40B4-BE49-F238E27FC236}">
                <a16:creationId xmlns:a16="http://schemas.microsoft.com/office/drawing/2014/main" id="{686958BE-999F-7265-40E9-A5240BE1CF8D}"/>
              </a:ext>
            </a:extLst>
          </p:cNvPr>
          <p:cNvPicPr>
            <a:picLocks noChangeAspect="1"/>
          </p:cNvPicPr>
          <p:nvPr userDrawn="1"/>
        </p:nvPicPr>
        <p:blipFill>
          <a:blip r:embed="rId2"/>
          <a:stretch>
            <a:fillRect/>
          </a:stretch>
        </p:blipFill>
        <p:spPr>
          <a:xfrm>
            <a:off x="4180026" y="601160"/>
            <a:ext cx="3831948" cy="2294580"/>
          </a:xfrm>
          <a:prstGeom prst="rect">
            <a:avLst/>
          </a:prstGeom>
        </p:spPr>
      </p:pic>
    </p:spTree>
    <p:extLst>
      <p:ext uri="{BB962C8B-B14F-4D97-AF65-F5344CB8AC3E}">
        <p14:creationId xmlns:p14="http://schemas.microsoft.com/office/powerpoint/2010/main" val="771022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B4CA4-1BDB-D2FB-E9F6-6566E18DCD38}"/>
              </a:ext>
            </a:extLst>
          </p:cNvPr>
          <p:cNvSpPr>
            <a:spLocks noGrp="1"/>
          </p:cNvSpPr>
          <p:nvPr>
            <p:ph type="title"/>
          </p:nvPr>
        </p:nvSpPr>
        <p:spPr>
          <a:xfrm>
            <a:off x="838200" y="407773"/>
            <a:ext cx="10515600" cy="1011066"/>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2F35409-C4CD-90F4-F6FD-D3818451965C}"/>
              </a:ext>
            </a:extLst>
          </p:cNvPr>
          <p:cNvSpPr>
            <a:spLocks noGrp="1"/>
          </p:cNvSpPr>
          <p:nvPr>
            <p:ph idx="1"/>
          </p:nvPr>
        </p:nvSpPr>
        <p:spPr>
          <a:xfrm>
            <a:off x="838200" y="1717590"/>
            <a:ext cx="10515600" cy="41875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7AAF2A-F252-85D7-B59A-AC065740DD36}"/>
              </a:ext>
            </a:extLst>
          </p:cNvPr>
          <p:cNvSpPr>
            <a:spLocks noGrp="1"/>
          </p:cNvSpPr>
          <p:nvPr>
            <p:ph type="dt" sz="half" idx="10"/>
          </p:nvPr>
        </p:nvSpPr>
        <p:spPr>
          <a:xfrm>
            <a:off x="838200" y="6367192"/>
            <a:ext cx="2743200" cy="490808"/>
          </a:xfrm>
        </p:spPr>
        <p:txBody>
          <a:bodyPr/>
          <a:lstStyle>
            <a:lvl1pPr>
              <a:defRPr>
                <a:solidFill>
                  <a:schemeClr val="accent2"/>
                </a:solidFill>
              </a:defRPr>
            </a:lvl1pPr>
          </a:lstStyle>
          <a:p>
            <a:fld id="{3AB34FB6-96E0-E94F-98AA-54332C31E3E2}" type="datetimeFigureOut">
              <a:rPr lang="en-US" smtClean="0"/>
              <a:pPr/>
              <a:t>9/22/2026</a:t>
            </a:fld>
            <a:endParaRPr lang="en-US"/>
          </a:p>
        </p:txBody>
      </p:sp>
      <p:sp>
        <p:nvSpPr>
          <p:cNvPr id="6" name="Slide Number Placeholder 5">
            <a:extLst>
              <a:ext uri="{FF2B5EF4-FFF2-40B4-BE49-F238E27FC236}">
                <a16:creationId xmlns:a16="http://schemas.microsoft.com/office/drawing/2014/main" id="{AA26550C-9433-24E4-3EAD-30A81EC25415}"/>
              </a:ext>
            </a:extLst>
          </p:cNvPr>
          <p:cNvSpPr>
            <a:spLocks noGrp="1"/>
          </p:cNvSpPr>
          <p:nvPr>
            <p:ph type="sldNum" sz="quarter" idx="12"/>
          </p:nvPr>
        </p:nvSpPr>
        <p:spPr>
          <a:xfrm>
            <a:off x="8610600" y="6367192"/>
            <a:ext cx="2743200" cy="490808"/>
          </a:xfrm>
        </p:spPr>
        <p:txBody>
          <a:bodyPr/>
          <a:lstStyle>
            <a:lvl1pPr>
              <a:defRPr>
                <a:solidFill>
                  <a:schemeClr val="accent2"/>
                </a:solidFill>
              </a:defRPr>
            </a:lvl1pPr>
          </a:lstStyle>
          <a:p>
            <a:fld id="{00C646E2-5701-E245-9F49-1F595AFFA2FE}" type="slidenum">
              <a:rPr lang="en-US" smtClean="0"/>
              <a:pPr/>
              <a:t>‹#›</a:t>
            </a:fld>
            <a:endParaRPr lang="en-US"/>
          </a:p>
        </p:txBody>
      </p:sp>
    </p:spTree>
    <p:extLst>
      <p:ext uri="{BB962C8B-B14F-4D97-AF65-F5344CB8AC3E}">
        <p14:creationId xmlns:p14="http://schemas.microsoft.com/office/powerpoint/2010/main" val="1926540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a:gsLst>
            <a:gs pos="0">
              <a:srgbClr val="782F40"/>
            </a:gs>
            <a:gs pos="100000">
              <a:schemeClr val="bg2">
                <a:shade val="63000"/>
                <a:satMod val="12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880B4-DA72-8AD7-D5F8-C1BC286E93E8}"/>
              </a:ext>
            </a:extLst>
          </p:cNvPr>
          <p:cNvSpPr>
            <a:spLocks noGrp="1"/>
          </p:cNvSpPr>
          <p:nvPr>
            <p:ph type="title"/>
          </p:nvPr>
        </p:nvSpPr>
        <p:spPr>
          <a:xfrm>
            <a:off x="831850" y="1709738"/>
            <a:ext cx="10515600" cy="2852737"/>
          </a:xfrm>
        </p:spPr>
        <p:txBody>
          <a:bodyPr anchor="b"/>
          <a:lstStyle>
            <a:lvl1pPr>
              <a:defRPr sz="6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AFA2637E-8094-255C-CEBE-7776CDF656C7}"/>
              </a:ext>
            </a:extLst>
          </p:cNvPr>
          <p:cNvSpPr>
            <a:spLocks noGrp="1"/>
          </p:cNvSpPr>
          <p:nvPr>
            <p:ph type="body" idx="1"/>
          </p:nvPr>
        </p:nvSpPr>
        <p:spPr>
          <a:xfrm>
            <a:off x="831850" y="4589463"/>
            <a:ext cx="10515600" cy="1500187"/>
          </a:xfrm>
        </p:spPr>
        <p:txBody>
          <a:bodyPr/>
          <a:lstStyle>
            <a:lvl1pPr marL="0" indent="0">
              <a:buNone/>
              <a:defRPr sz="2400">
                <a:solidFill>
                  <a:schemeClr val="accent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0ED5793-4EBF-1BB5-2B3F-E9C4CC7E79EB}"/>
              </a:ext>
            </a:extLst>
          </p:cNvPr>
          <p:cNvSpPr>
            <a:spLocks noGrp="1"/>
          </p:cNvSpPr>
          <p:nvPr>
            <p:ph type="dt" sz="half" idx="10"/>
          </p:nvPr>
        </p:nvSpPr>
        <p:spPr>
          <a:xfrm>
            <a:off x="838200" y="6448811"/>
            <a:ext cx="2743200" cy="365125"/>
          </a:xfrm>
        </p:spPr>
        <p:txBody>
          <a:bodyPr/>
          <a:lstStyle>
            <a:lvl1pPr>
              <a:defRPr>
                <a:solidFill>
                  <a:schemeClr val="accent2"/>
                </a:solidFill>
              </a:defRPr>
            </a:lvl1pPr>
          </a:lstStyle>
          <a:p>
            <a:fld id="{3AB34FB6-96E0-E94F-98AA-54332C31E3E2}" type="datetimeFigureOut">
              <a:rPr lang="en-US" smtClean="0"/>
              <a:pPr/>
              <a:t>9/22/2026</a:t>
            </a:fld>
            <a:endParaRPr lang="en-US"/>
          </a:p>
        </p:txBody>
      </p:sp>
      <p:sp>
        <p:nvSpPr>
          <p:cNvPr id="6" name="Slide Number Placeholder 5">
            <a:extLst>
              <a:ext uri="{FF2B5EF4-FFF2-40B4-BE49-F238E27FC236}">
                <a16:creationId xmlns:a16="http://schemas.microsoft.com/office/drawing/2014/main" id="{70023F44-6423-5214-29F9-1564FE9BE2F8}"/>
              </a:ext>
            </a:extLst>
          </p:cNvPr>
          <p:cNvSpPr>
            <a:spLocks noGrp="1"/>
          </p:cNvSpPr>
          <p:nvPr>
            <p:ph type="sldNum" sz="quarter" idx="12"/>
          </p:nvPr>
        </p:nvSpPr>
        <p:spPr>
          <a:xfrm>
            <a:off x="8610600" y="6448811"/>
            <a:ext cx="2743200" cy="365125"/>
          </a:xfrm>
        </p:spPr>
        <p:txBody>
          <a:bodyPr/>
          <a:lstStyle>
            <a:lvl1pPr>
              <a:defRPr>
                <a:solidFill>
                  <a:schemeClr val="accent2"/>
                </a:solidFill>
              </a:defRPr>
            </a:lvl1pPr>
          </a:lstStyle>
          <a:p>
            <a:fld id="{00C646E2-5701-E245-9F49-1F595AFFA2FE}" type="slidenum">
              <a:rPr lang="en-US" smtClean="0"/>
              <a:pPr/>
              <a:t>‹#›</a:t>
            </a:fld>
            <a:endParaRPr lang="en-US"/>
          </a:p>
        </p:txBody>
      </p:sp>
      <p:sp>
        <p:nvSpPr>
          <p:cNvPr id="8" name="TextBox 7">
            <a:extLst>
              <a:ext uri="{FF2B5EF4-FFF2-40B4-BE49-F238E27FC236}">
                <a16:creationId xmlns:a16="http://schemas.microsoft.com/office/drawing/2014/main" id="{87B8CE90-6158-6721-6A83-1930F91FD763}"/>
              </a:ext>
            </a:extLst>
          </p:cNvPr>
          <p:cNvSpPr txBox="1"/>
          <p:nvPr userDrawn="1"/>
        </p:nvSpPr>
        <p:spPr>
          <a:xfrm>
            <a:off x="4487562" y="6448811"/>
            <a:ext cx="3216875" cy="307777"/>
          </a:xfrm>
          <a:prstGeom prst="rect">
            <a:avLst/>
          </a:prstGeom>
          <a:noFill/>
        </p:spPr>
        <p:txBody>
          <a:bodyPr wrap="square" rtlCol="0">
            <a:spAutoFit/>
          </a:bodyPr>
          <a:lstStyle/>
          <a:p>
            <a:pPr algn="ctr"/>
            <a:r>
              <a:rPr lang="en-US" sz="1400" b="0" i="0" spc="0">
                <a:solidFill>
                  <a:schemeClr val="tx1"/>
                </a:solidFill>
                <a:latin typeface="+mn-lt"/>
                <a:ea typeface="Open Sans Light" pitchFamily="2" charset="0"/>
                <a:cs typeface="Open Sans Light" pitchFamily="2" charset="0"/>
              </a:rPr>
              <a:t>FLORIDA STATE UNIVERSITY</a:t>
            </a:r>
          </a:p>
        </p:txBody>
      </p:sp>
      <p:pic>
        <p:nvPicPr>
          <p:cNvPr id="10" name="Picture 9" descr="A white and black logo&#10;&#10;Description automatically generated">
            <a:extLst>
              <a:ext uri="{FF2B5EF4-FFF2-40B4-BE49-F238E27FC236}">
                <a16:creationId xmlns:a16="http://schemas.microsoft.com/office/drawing/2014/main" id="{727F293E-B2D2-6E98-BD99-0C2BBBF9E5FE}"/>
              </a:ext>
            </a:extLst>
          </p:cNvPr>
          <p:cNvPicPr>
            <a:picLocks noChangeAspect="1"/>
          </p:cNvPicPr>
          <p:nvPr userDrawn="1"/>
        </p:nvPicPr>
        <p:blipFill>
          <a:blip r:embed="rId2"/>
          <a:stretch>
            <a:fillRect/>
          </a:stretch>
        </p:blipFill>
        <p:spPr>
          <a:xfrm>
            <a:off x="11041277" y="110880"/>
            <a:ext cx="1123950" cy="673024"/>
          </a:xfrm>
          <a:prstGeom prst="rect">
            <a:avLst/>
          </a:prstGeom>
        </p:spPr>
      </p:pic>
    </p:spTree>
    <p:extLst>
      <p:ext uri="{BB962C8B-B14F-4D97-AF65-F5344CB8AC3E}">
        <p14:creationId xmlns:p14="http://schemas.microsoft.com/office/powerpoint/2010/main" val="2948090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AE62A-D4A1-12DB-FEC1-3819C3DD60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AFDB61-7333-5D50-B5C0-688DFCF8349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8940B5E-3E52-C4B9-9898-43CCDA94B27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6B8290-B12E-D7AE-B4CE-6AD080C2F941}"/>
              </a:ext>
            </a:extLst>
          </p:cNvPr>
          <p:cNvSpPr>
            <a:spLocks noGrp="1"/>
          </p:cNvSpPr>
          <p:nvPr>
            <p:ph type="dt" sz="half" idx="10"/>
          </p:nvPr>
        </p:nvSpPr>
        <p:spPr/>
        <p:txBody>
          <a:bodyPr/>
          <a:lstStyle/>
          <a:p>
            <a:fld id="{3AB34FB6-96E0-E94F-98AA-54332C31E3E2}" type="datetimeFigureOut">
              <a:rPr lang="en-US" smtClean="0"/>
              <a:t>9/22/2026</a:t>
            </a:fld>
            <a:endParaRPr lang="en-US"/>
          </a:p>
        </p:txBody>
      </p:sp>
      <p:sp>
        <p:nvSpPr>
          <p:cNvPr id="7" name="Slide Number Placeholder 6">
            <a:extLst>
              <a:ext uri="{FF2B5EF4-FFF2-40B4-BE49-F238E27FC236}">
                <a16:creationId xmlns:a16="http://schemas.microsoft.com/office/drawing/2014/main" id="{CD2C5EE9-E76D-B076-3220-D99665773EED}"/>
              </a:ext>
            </a:extLst>
          </p:cNvPr>
          <p:cNvSpPr>
            <a:spLocks noGrp="1"/>
          </p:cNvSpPr>
          <p:nvPr>
            <p:ph type="sldNum" sz="quarter" idx="12"/>
          </p:nvPr>
        </p:nvSpPr>
        <p:spPr/>
        <p:txBody>
          <a:bodyPr/>
          <a:lstStyle/>
          <a:p>
            <a:fld id="{00C646E2-5701-E245-9F49-1F595AFFA2FE}" type="slidenum">
              <a:rPr lang="en-US" smtClean="0"/>
              <a:t>‹#›</a:t>
            </a:fld>
            <a:endParaRPr lang="en-US"/>
          </a:p>
        </p:txBody>
      </p:sp>
    </p:spTree>
    <p:extLst>
      <p:ext uri="{BB962C8B-B14F-4D97-AF65-F5344CB8AC3E}">
        <p14:creationId xmlns:p14="http://schemas.microsoft.com/office/powerpoint/2010/main" val="612024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448D9-6A0B-D164-B8E3-2D97680AE50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A57717C-8D84-604E-FB53-FAA257C014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B00931-DDF4-74B4-7482-676148ED4B4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D5CAB2-B6AC-6647-DF64-D642E5901C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7362DAE-67EA-6C69-E4D3-B0EA580430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B8A9263-131B-40FF-E9B4-EC7D49481A2D}"/>
              </a:ext>
            </a:extLst>
          </p:cNvPr>
          <p:cNvSpPr>
            <a:spLocks noGrp="1"/>
          </p:cNvSpPr>
          <p:nvPr>
            <p:ph type="dt" sz="half" idx="10"/>
          </p:nvPr>
        </p:nvSpPr>
        <p:spPr/>
        <p:txBody>
          <a:bodyPr/>
          <a:lstStyle/>
          <a:p>
            <a:fld id="{3AB34FB6-96E0-E94F-98AA-54332C31E3E2}" type="datetimeFigureOut">
              <a:rPr lang="en-US" smtClean="0"/>
              <a:t>9/22/2026</a:t>
            </a:fld>
            <a:endParaRPr lang="en-US"/>
          </a:p>
        </p:txBody>
      </p:sp>
      <p:sp>
        <p:nvSpPr>
          <p:cNvPr id="9" name="Slide Number Placeholder 8">
            <a:extLst>
              <a:ext uri="{FF2B5EF4-FFF2-40B4-BE49-F238E27FC236}">
                <a16:creationId xmlns:a16="http://schemas.microsoft.com/office/drawing/2014/main" id="{88424AB0-E725-AA9C-815A-6667122E06CF}"/>
              </a:ext>
            </a:extLst>
          </p:cNvPr>
          <p:cNvSpPr>
            <a:spLocks noGrp="1"/>
          </p:cNvSpPr>
          <p:nvPr>
            <p:ph type="sldNum" sz="quarter" idx="12"/>
          </p:nvPr>
        </p:nvSpPr>
        <p:spPr/>
        <p:txBody>
          <a:bodyPr/>
          <a:lstStyle/>
          <a:p>
            <a:fld id="{00C646E2-5701-E245-9F49-1F595AFFA2FE}" type="slidenum">
              <a:rPr lang="en-US" smtClean="0"/>
              <a:t>‹#›</a:t>
            </a:fld>
            <a:endParaRPr lang="en-US"/>
          </a:p>
        </p:txBody>
      </p:sp>
    </p:spTree>
    <p:extLst>
      <p:ext uri="{BB962C8B-B14F-4D97-AF65-F5344CB8AC3E}">
        <p14:creationId xmlns:p14="http://schemas.microsoft.com/office/powerpoint/2010/main" val="3727546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32159-26DE-7E09-2A91-62B668AF8EE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CF45FF-8322-1D1F-71EE-C7DA4139FF40}"/>
              </a:ext>
            </a:extLst>
          </p:cNvPr>
          <p:cNvSpPr>
            <a:spLocks noGrp="1"/>
          </p:cNvSpPr>
          <p:nvPr>
            <p:ph type="dt" sz="half" idx="10"/>
          </p:nvPr>
        </p:nvSpPr>
        <p:spPr/>
        <p:txBody>
          <a:bodyPr/>
          <a:lstStyle/>
          <a:p>
            <a:fld id="{3AB34FB6-96E0-E94F-98AA-54332C31E3E2}" type="datetimeFigureOut">
              <a:rPr lang="en-US" smtClean="0"/>
              <a:t>9/22/2026</a:t>
            </a:fld>
            <a:endParaRPr lang="en-US"/>
          </a:p>
        </p:txBody>
      </p:sp>
      <p:sp>
        <p:nvSpPr>
          <p:cNvPr id="5" name="Slide Number Placeholder 4">
            <a:extLst>
              <a:ext uri="{FF2B5EF4-FFF2-40B4-BE49-F238E27FC236}">
                <a16:creationId xmlns:a16="http://schemas.microsoft.com/office/drawing/2014/main" id="{051347C8-C8DC-7727-063C-207D80FFE245}"/>
              </a:ext>
            </a:extLst>
          </p:cNvPr>
          <p:cNvSpPr>
            <a:spLocks noGrp="1"/>
          </p:cNvSpPr>
          <p:nvPr>
            <p:ph type="sldNum" sz="quarter" idx="12"/>
          </p:nvPr>
        </p:nvSpPr>
        <p:spPr/>
        <p:txBody>
          <a:bodyPr/>
          <a:lstStyle/>
          <a:p>
            <a:fld id="{00C646E2-5701-E245-9F49-1F595AFFA2FE}" type="slidenum">
              <a:rPr lang="en-US" smtClean="0"/>
              <a:t>‹#›</a:t>
            </a:fld>
            <a:endParaRPr lang="en-US"/>
          </a:p>
        </p:txBody>
      </p:sp>
    </p:spTree>
    <p:extLst>
      <p:ext uri="{BB962C8B-B14F-4D97-AF65-F5344CB8AC3E}">
        <p14:creationId xmlns:p14="http://schemas.microsoft.com/office/powerpoint/2010/main" val="2546223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F308FF-9CEF-9E71-F5F8-4339D02237A9}"/>
              </a:ext>
            </a:extLst>
          </p:cNvPr>
          <p:cNvSpPr>
            <a:spLocks noGrp="1"/>
          </p:cNvSpPr>
          <p:nvPr>
            <p:ph type="dt" sz="half" idx="10"/>
          </p:nvPr>
        </p:nvSpPr>
        <p:spPr/>
        <p:txBody>
          <a:bodyPr/>
          <a:lstStyle/>
          <a:p>
            <a:fld id="{3AB34FB6-96E0-E94F-98AA-54332C31E3E2}" type="datetimeFigureOut">
              <a:rPr lang="en-US" smtClean="0"/>
              <a:t>9/22/2026</a:t>
            </a:fld>
            <a:endParaRPr lang="en-US"/>
          </a:p>
        </p:txBody>
      </p:sp>
      <p:sp>
        <p:nvSpPr>
          <p:cNvPr id="4" name="Slide Number Placeholder 3">
            <a:extLst>
              <a:ext uri="{FF2B5EF4-FFF2-40B4-BE49-F238E27FC236}">
                <a16:creationId xmlns:a16="http://schemas.microsoft.com/office/drawing/2014/main" id="{9FAEB8CB-6197-F5EC-FBD0-1D15310ADE34}"/>
              </a:ext>
            </a:extLst>
          </p:cNvPr>
          <p:cNvSpPr>
            <a:spLocks noGrp="1"/>
          </p:cNvSpPr>
          <p:nvPr>
            <p:ph type="sldNum" sz="quarter" idx="12"/>
          </p:nvPr>
        </p:nvSpPr>
        <p:spPr/>
        <p:txBody>
          <a:bodyPr/>
          <a:lstStyle/>
          <a:p>
            <a:fld id="{00C646E2-5701-E245-9F49-1F595AFFA2FE}" type="slidenum">
              <a:rPr lang="en-US" smtClean="0"/>
              <a:t>‹#›</a:t>
            </a:fld>
            <a:endParaRPr lang="en-US"/>
          </a:p>
        </p:txBody>
      </p:sp>
    </p:spTree>
    <p:extLst>
      <p:ext uri="{BB962C8B-B14F-4D97-AF65-F5344CB8AC3E}">
        <p14:creationId xmlns:p14="http://schemas.microsoft.com/office/powerpoint/2010/main" val="1182673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FB93E-0165-7922-39CB-8403F57F6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C4EA9D9-C4B7-4E5A-8BF1-AEF50543E7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8A843D-7418-D612-5FF8-37BC1250EC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D8C526-2423-FE08-908F-D1CC625B0FA7}"/>
              </a:ext>
            </a:extLst>
          </p:cNvPr>
          <p:cNvSpPr>
            <a:spLocks noGrp="1"/>
          </p:cNvSpPr>
          <p:nvPr>
            <p:ph type="dt" sz="half" idx="10"/>
          </p:nvPr>
        </p:nvSpPr>
        <p:spPr/>
        <p:txBody>
          <a:bodyPr/>
          <a:lstStyle/>
          <a:p>
            <a:fld id="{3AB34FB6-96E0-E94F-98AA-54332C31E3E2}" type="datetimeFigureOut">
              <a:rPr lang="en-US" smtClean="0"/>
              <a:t>9/22/2026</a:t>
            </a:fld>
            <a:endParaRPr lang="en-US"/>
          </a:p>
        </p:txBody>
      </p:sp>
      <p:sp>
        <p:nvSpPr>
          <p:cNvPr id="7" name="Slide Number Placeholder 6">
            <a:extLst>
              <a:ext uri="{FF2B5EF4-FFF2-40B4-BE49-F238E27FC236}">
                <a16:creationId xmlns:a16="http://schemas.microsoft.com/office/drawing/2014/main" id="{366B452B-B2E3-6970-E135-544F8D1E158E}"/>
              </a:ext>
            </a:extLst>
          </p:cNvPr>
          <p:cNvSpPr>
            <a:spLocks noGrp="1"/>
          </p:cNvSpPr>
          <p:nvPr>
            <p:ph type="sldNum" sz="quarter" idx="12"/>
          </p:nvPr>
        </p:nvSpPr>
        <p:spPr/>
        <p:txBody>
          <a:bodyPr/>
          <a:lstStyle/>
          <a:p>
            <a:fld id="{00C646E2-5701-E245-9F49-1F595AFFA2FE}" type="slidenum">
              <a:rPr lang="en-US" smtClean="0"/>
              <a:t>‹#›</a:t>
            </a:fld>
            <a:endParaRPr lang="en-US"/>
          </a:p>
        </p:txBody>
      </p:sp>
    </p:spTree>
    <p:extLst>
      <p:ext uri="{BB962C8B-B14F-4D97-AF65-F5344CB8AC3E}">
        <p14:creationId xmlns:p14="http://schemas.microsoft.com/office/powerpoint/2010/main" val="605084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C7E10-773A-0FFD-96F5-E4B1534C28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D810511-A094-CDF5-22AD-008F576DEA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BB847DB-CB00-6B46-18BA-61354D20EA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2565E6-501E-A950-9109-73B7D4DEC2F3}"/>
              </a:ext>
            </a:extLst>
          </p:cNvPr>
          <p:cNvSpPr>
            <a:spLocks noGrp="1"/>
          </p:cNvSpPr>
          <p:nvPr>
            <p:ph type="dt" sz="half" idx="10"/>
          </p:nvPr>
        </p:nvSpPr>
        <p:spPr/>
        <p:txBody>
          <a:bodyPr/>
          <a:lstStyle/>
          <a:p>
            <a:fld id="{3AB34FB6-96E0-E94F-98AA-54332C31E3E2}" type="datetimeFigureOut">
              <a:rPr lang="en-US" smtClean="0"/>
              <a:t>9/22/2026</a:t>
            </a:fld>
            <a:endParaRPr lang="en-US"/>
          </a:p>
        </p:txBody>
      </p:sp>
      <p:sp>
        <p:nvSpPr>
          <p:cNvPr id="7" name="Slide Number Placeholder 6">
            <a:extLst>
              <a:ext uri="{FF2B5EF4-FFF2-40B4-BE49-F238E27FC236}">
                <a16:creationId xmlns:a16="http://schemas.microsoft.com/office/drawing/2014/main" id="{65AC4804-95CB-A5EC-7436-0327C8E40312}"/>
              </a:ext>
            </a:extLst>
          </p:cNvPr>
          <p:cNvSpPr>
            <a:spLocks noGrp="1"/>
          </p:cNvSpPr>
          <p:nvPr>
            <p:ph type="sldNum" sz="quarter" idx="12"/>
          </p:nvPr>
        </p:nvSpPr>
        <p:spPr/>
        <p:txBody>
          <a:bodyPr/>
          <a:lstStyle/>
          <a:p>
            <a:fld id="{00C646E2-5701-E245-9F49-1F595AFFA2FE}" type="slidenum">
              <a:rPr lang="en-US" smtClean="0"/>
              <a:t>‹#›</a:t>
            </a:fld>
            <a:endParaRPr lang="en-US"/>
          </a:p>
        </p:txBody>
      </p:sp>
    </p:spTree>
    <p:extLst>
      <p:ext uri="{BB962C8B-B14F-4D97-AF65-F5344CB8AC3E}">
        <p14:creationId xmlns:p14="http://schemas.microsoft.com/office/powerpoint/2010/main" val="3000416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611A7-5CAB-A0A8-9ADF-47EA99151B7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98EB790-385C-75D8-F148-5AB1825EE7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A3F9ED-109C-E7E4-FC65-C4B45DDFECBB}"/>
              </a:ext>
            </a:extLst>
          </p:cNvPr>
          <p:cNvSpPr>
            <a:spLocks noGrp="1"/>
          </p:cNvSpPr>
          <p:nvPr>
            <p:ph type="dt" sz="half" idx="10"/>
          </p:nvPr>
        </p:nvSpPr>
        <p:spPr/>
        <p:txBody>
          <a:bodyPr/>
          <a:lstStyle/>
          <a:p>
            <a:fld id="{3AB34FB6-96E0-E94F-98AA-54332C31E3E2}" type="datetimeFigureOut">
              <a:rPr lang="en-US" smtClean="0"/>
              <a:t>9/22/2026</a:t>
            </a:fld>
            <a:endParaRPr lang="en-US"/>
          </a:p>
        </p:txBody>
      </p:sp>
      <p:sp>
        <p:nvSpPr>
          <p:cNvPr id="6" name="Slide Number Placeholder 5">
            <a:extLst>
              <a:ext uri="{FF2B5EF4-FFF2-40B4-BE49-F238E27FC236}">
                <a16:creationId xmlns:a16="http://schemas.microsoft.com/office/drawing/2014/main" id="{00D966A9-97E3-4E20-D3F5-19EB07AB96F8}"/>
              </a:ext>
            </a:extLst>
          </p:cNvPr>
          <p:cNvSpPr>
            <a:spLocks noGrp="1"/>
          </p:cNvSpPr>
          <p:nvPr>
            <p:ph type="sldNum" sz="quarter" idx="12"/>
          </p:nvPr>
        </p:nvSpPr>
        <p:spPr/>
        <p:txBody>
          <a:bodyPr/>
          <a:lstStyle/>
          <a:p>
            <a:fld id="{00C646E2-5701-E245-9F49-1F595AFFA2FE}" type="slidenum">
              <a:rPr lang="en-US" smtClean="0"/>
              <a:t>‹#›</a:t>
            </a:fld>
            <a:endParaRPr lang="en-US"/>
          </a:p>
        </p:txBody>
      </p:sp>
    </p:spTree>
    <p:extLst>
      <p:ext uri="{BB962C8B-B14F-4D97-AF65-F5344CB8AC3E}">
        <p14:creationId xmlns:p14="http://schemas.microsoft.com/office/powerpoint/2010/main" val="1893219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7E530E-A39E-4B7F-27F3-A1DED943E6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F4815FF-D0F2-4CED-8659-42739ACF6A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984235-F59F-1C05-743D-753E4B2CE06B}"/>
              </a:ext>
            </a:extLst>
          </p:cNvPr>
          <p:cNvSpPr>
            <a:spLocks noGrp="1"/>
          </p:cNvSpPr>
          <p:nvPr>
            <p:ph type="dt" sz="half" idx="10"/>
          </p:nvPr>
        </p:nvSpPr>
        <p:spPr/>
        <p:txBody>
          <a:bodyPr/>
          <a:lstStyle/>
          <a:p>
            <a:fld id="{3AB34FB6-96E0-E94F-98AA-54332C31E3E2}" type="datetimeFigureOut">
              <a:rPr lang="en-US" smtClean="0"/>
              <a:t>9/22/2026</a:t>
            </a:fld>
            <a:endParaRPr lang="en-US"/>
          </a:p>
        </p:txBody>
      </p:sp>
      <p:sp>
        <p:nvSpPr>
          <p:cNvPr id="6" name="Slide Number Placeholder 5">
            <a:extLst>
              <a:ext uri="{FF2B5EF4-FFF2-40B4-BE49-F238E27FC236}">
                <a16:creationId xmlns:a16="http://schemas.microsoft.com/office/drawing/2014/main" id="{1FC61F74-418A-3F5C-3E9E-5A26EB282DDD}"/>
              </a:ext>
            </a:extLst>
          </p:cNvPr>
          <p:cNvSpPr>
            <a:spLocks noGrp="1"/>
          </p:cNvSpPr>
          <p:nvPr>
            <p:ph type="sldNum" sz="quarter" idx="12"/>
          </p:nvPr>
        </p:nvSpPr>
        <p:spPr/>
        <p:txBody>
          <a:bodyPr/>
          <a:lstStyle/>
          <a:p>
            <a:fld id="{00C646E2-5701-E245-9F49-1F595AFFA2FE}" type="slidenum">
              <a:rPr lang="en-US" smtClean="0"/>
              <a:t>‹#›</a:t>
            </a:fld>
            <a:endParaRPr lang="en-US"/>
          </a:p>
        </p:txBody>
      </p:sp>
    </p:spTree>
    <p:extLst>
      <p:ext uri="{BB962C8B-B14F-4D97-AF65-F5344CB8AC3E}">
        <p14:creationId xmlns:p14="http://schemas.microsoft.com/office/powerpoint/2010/main" val="15249184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ONTENT">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0" y="0"/>
            <a:ext cx="12191695" cy="128016"/>
          </a:xfrm>
          <a:prstGeom prst="rect">
            <a:avLst/>
          </a:prstGeom>
          <a:solidFill>
            <a:srgbClr val="782F40"/>
          </a:solidFill>
          <a:ln w="12700">
            <a:solidFill>
              <a:srgbClr val="782F40"/>
            </a:solidFill>
            <a:prstDash val="solid"/>
          </a:ln>
        </p:spPr>
      </p:sp>
      <p:sp>
        <p:nvSpPr>
          <p:cNvPr id="3" name="Text 1"/>
          <p:cNvSpPr/>
          <p:nvPr/>
        </p:nvSpPr>
        <p:spPr>
          <a:xfrm>
            <a:off x="594360" y="228600"/>
            <a:ext cx="6858000" cy="228600"/>
          </a:xfrm>
          <a:prstGeom prst="rect">
            <a:avLst/>
          </a:prstGeom>
          <a:noFill/>
          <a:ln/>
        </p:spPr>
        <p:txBody>
          <a:bodyPr wrap="square" lIns="0" tIns="0" rIns="0" bIns="0" rtlCol="0" anchor="ctr"/>
          <a:lstStyle/>
          <a:p>
            <a:pPr marL="0" indent="0">
              <a:buNone/>
            </a:pPr>
            <a:r>
              <a:rPr lang="en-US" sz="1000" b="1" kern="0" spc="110" dirty="0">
                <a:solidFill>
                  <a:srgbClr val="6B6B6B"/>
                </a:solidFill>
                <a:latin typeface="Aptos" pitchFamily="34" charset="0"/>
                <a:ea typeface="Aptos" pitchFamily="34" charset="-122"/>
                <a:cs typeface="Aptos" pitchFamily="34" charset="-120"/>
              </a:rPr>
              <a:t>FEDERAL GRANT WRITING FOR NEW FACULTY</a:t>
            </a:r>
            <a:endParaRPr lang="en-US" sz="1000" dirty="0"/>
          </a:p>
        </p:txBody>
      </p:sp>
      <p:sp>
        <p:nvSpPr>
          <p:cNvPr id="4" name="Text 2"/>
          <p:cNvSpPr/>
          <p:nvPr/>
        </p:nvSpPr>
        <p:spPr>
          <a:xfrm>
            <a:off x="9738360" y="6510528"/>
            <a:ext cx="1828800" cy="164592"/>
          </a:xfrm>
          <a:prstGeom prst="rect">
            <a:avLst/>
          </a:prstGeom>
          <a:noFill/>
          <a:ln/>
        </p:spPr>
        <p:txBody>
          <a:bodyPr wrap="square" lIns="0" tIns="0" rIns="0" bIns="0" rtlCol="0" anchor="ctr"/>
          <a:lstStyle/>
          <a:p>
            <a:pPr marL="0" indent="0" algn="r">
              <a:buNone/>
            </a:pPr>
            <a:r>
              <a:rPr lang="en-US" sz="800" dirty="0">
                <a:solidFill>
                  <a:srgbClr val="777777"/>
                </a:solidFill>
                <a:latin typeface="Aptos" pitchFamily="34" charset="0"/>
                <a:ea typeface="Aptos" pitchFamily="34" charset="-122"/>
                <a:cs typeface="Aptos" pitchFamily="34" charset="-120"/>
              </a:rPr>
              <a:t>Research Development</a:t>
            </a:r>
            <a:endParaRPr lang="en-US" sz="800" dirty="0"/>
          </a:p>
        </p:txBody>
      </p:sp>
      <p:sp>
        <p:nvSpPr>
          <p:cNvPr id="25"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777"/>
                </a:solidFill>
                <a:latin typeface="Aptos"/>
                <a:ea typeface="Aptos"/>
                <a:cs typeface="Aptos"/>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19017602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FSU_MASTER">
    <p:bg>
      <p:bgPr>
        <a:solidFill>
          <a:srgbClr val="FAF9F7"/>
        </a:solidFill>
        <a:effectLst/>
      </p:bgPr>
    </p:bg>
    <p:spTree>
      <p:nvGrpSpPr>
        <p:cNvPr id="1" name=""/>
        <p:cNvGrpSpPr/>
        <p:nvPr/>
      </p:nvGrpSpPr>
      <p:grpSpPr>
        <a:xfrm>
          <a:off x="0" y="0"/>
          <a:ext cx="0" cy="0"/>
          <a:chOff x="0" y="0"/>
          <a:chExt cx="0" cy="0"/>
        </a:xfrm>
      </p:grpSpPr>
      <p:sp>
        <p:nvSpPr>
          <p:cNvPr id="2" name="Shape 0"/>
          <p:cNvSpPr/>
          <p:nvPr/>
        </p:nvSpPr>
        <p:spPr>
          <a:xfrm>
            <a:off x="0" y="6565392"/>
            <a:ext cx="12191695" cy="292608"/>
          </a:xfrm>
          <a:prstGeom prst="rect">
            <a:avLst/>
          </a:prstGeom>
          <a:solidFill>
            <a:srgbClr val="782F40"/>
          </a:solidFill>
          <a:ln w="12700">
            <a:solidFill>
              <a:srgbClr val="782F40"/>
            </a:solidFill>
            <a:prstDash val="solid"/>
          </a:ln>
        </p:spPr>
      </p:sp>
      <p:sp>
        <p:nvSpPr>
          <p:cNvPr id="3" name="Text 1"/>
          <p:cNvSpPr/>
          <p:nvPr/>
        </p:nvSpPr>
        <p:spPr>
          <a:xfrm>
            <a:off x="594360" y="6611112"/>
            <a:ext cx="3291840" cy="146304"/>
          </a:xfrm>
          <a:prstGeom prst="rect">
            <a:avLst/>
          </a:prstGeom>
          <a:noFill/>
          <a:ln/>
        </p:spPr>
        <p:txBody>
          <a:bodyPr wrap="square" lIns="0" tIns="0" rIns="0" bIns="0" rtlCol="0" anchor="ctr"/>
          <a:lstStyle/>
          <a:p>
            <a:pPr marL="0" indent="0">
              <a:buNone/>
            </a:pPr>
            <a:r>
              <a:rPr lang="en-US" sz="850" b="1" kern="0" spc="120" dirty="0">
                <a:solidFill>
                  <a:srgbClr val="FFFFFF"/>
                </a:solidFill>
                <a:latin typeface="Aptos" pitchFamily="34" charset="0"/>
                <a:ea typeface="Aptos" pitchFamily="34" charset="-122"/>
                <a:cs typeface="Aptos" pitchFamily="34" charset="-120"/>
              </a:rPr>
              <a:t>FLORIDA STATE UNIVERSITY</a:t>
            </a:r>
            <a:endParaRPr lang="en-US" sz="850" dirty="0"/>
          </a:p>
        </p:txBody>
      </p:sp>
      <p:sp>
        <p:nvSpPr>
          <p:cNvPr id="4" name="Text 2"/>
          <p:cNvSpPr/>
          <p:nvPr/>
        </p:nvSpPr>
        <p:spPr>
          <a:xfrm>
            <a:off x="10899648" y="256032"/>
            <a:ext cx="749808" cy="365760"/>
          </a:xfrm>
          <a:prstGeom prst="rect">
            <a:avLst/>
          </a:prstGeom>
          <a:noFill/>
          <a:ln/>
        </p:spPr>
        <p:txBody>
          <a:bodyPr wrap="square" lIns="0" tIns="0" rIns="0" bIns="0" rtlCol="0" anchor="ctr"/>
          <a:lstStyle/>
          <a:p>
            <a:pPr marL="0" indent="0" algn="r">
              <a:buNone/>
            </a:pPr>
            <a:r>
              <a:rPr lang="en-US" sz="2500" b="1" dirty="0">
                <a:solidFill>
                  <a:srgbClr val="782F40"/>
                </a:solidFill>
                <a:latin typeface="Georgia" pitchFamily="34" charset="0"/>
                <a:ea typeface="Georgia" pitchFamily="34" charset="-122"/>
                <a:cs typeface="Georgia" pitchFamily="34" charset="-120"/>
              </a:rPr>
              <a:t>FSU</a:t>
            </a:r>
            <a:endParaRPr lang="en-US" sz="2500" dirty="0"/>
          </a:p>
        </p:txBody>
      </p:sp>
      <p:sp>
        <p:nvSpPr>
          <p:cNvPr id="5" name="Shape 3"/>
          <p:cNvSpPr/>
          <p:nvPr/>
        </p:nvSpPr>
        <p:spPr>
          <a:xfrm>
            <a:off x="10927080" y="667512"/>
            <a:ext cx="713232" cy="0"/>
          </a:xfrm>
          <a:prstGeom prst="line">
            <a:avLst/>
          </a:prstGeom>
          <a:noFill/>
          <a:ln w="25400">
            <a:solidFill>
              <a:srgbClr val="CEB888"/>
            </a:solidFill>
            <a:prstDash val="solid"/>
          </a:ln>
        </p:spPr>
      </p:sp>
      <p:sp>
        <p:nvSpPr>
          <p:cNvPr id="25" name="Slide Number Placeholder 0"/>
          <p:cNvSpPr>
            <a:spLocks noGrp="1"/>
          </p:cNvSpPr>
          <p:nvPr>
            <p:ph type="sldNum" sz="quarter" idx="4294967295"/>
          </p:nvPr>
        </p:nvSpPr>
        <p:spPr>
          <a:xfrm>
            <a:off x="11384280" y="6601968"/>
            <a:ext cx="800000" cy="300000"/>
          </a:xfrm>
          <a:prstGeom prst="rect">
            <a:avLst/>
          </a:prstGeom>
          <a:extLst>
            <a:ext uri="{C572A759-6A51-4108-AA02-DFA0A04FC94B}">
              <ma14:wrappingTextBoxFlag xmlns="" xmlns:ma14="http://schemas.microsoft.com/office/mac/drawingml/2011/main" val="0"/>
            </a:ext>
          </a:extLst>
        </p:spPr>
        <p:txBody>
          <a:bodyPr/>
          <a:lstStyle>
            <a:lvl1pPr>
              <a:defRPr sz="850">
                <a:solidFill>
                  <a:srgbClr val="FFFFFF"/>
                </a:solidFill>
                <a:latin typeface="Aptos"/>
                <a:ea typeface="Aptos"/>
                <a:cs typeface="Aptos"/>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9474594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928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AC931FD-487B-FB4F-9663-6F1B47FCF50B}"/>
              </a:ext>
            </a:extLst>
          </p:cNvPr>
          <p:cNvSpPr/>
          <p:nvPr userDrawn="1"/>
        </p:nvSpPr>
        <p:spPr>
          <a:xfrm>
            <a:off x="0" y="6359525"/>
            <a:ext cx="12192000" cy="4984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84AF466-845F-25C1-2F42-A39E88937987}"/>
              </a:ext>
            </a:extLst>
          </p:cNvPr>
          <p:cNvSpPr txBox="1"/>
          <p:nvPr userDrawn="1"/>
        </p:nvSpPr>
        <p:spPr>
          <a:xfrm>
            <a:off x="4487562" y="6448811"/>
            <a:ext cx="3216875" cy="307777"/>
          </a:xfrm>
          <a:prstGeom prst="rect">
            <a:avLst/>
          </a:prstGeom>
          <a:noFill/>
        </p:spPr>
        <p:txBody>
          <a:bodyPr wrap="square" rtlCol="0">
            <a:spAutoFit/>
          </a:bodyPr>
          <a:lstStyle/>
          <a:p>
            <a:pPr algn="ctr"/>
            <a:r>
              <a:rPr lang="en-US" sz="1400" b="0" i="0" spc="0">
                <a:solidFill>
                  <a:schemeClr val="tx1"/>
                </a:solidFill>
                <a:latin typeface="+mn-lt"/>
                <a:ea typeface="Open Sans Light" pitchFamily="2" charset="0"/>
                <a:cs typeface="Open Sans Light" pitchFamily="2" charset="0"/>
              </a:rPr>
              <a:t>FLORIDA STATE UNIVERSITY</a:t>
            </a:r>
          </a:p>
        </p:txBody>
      </p:sp>
      <p:pic>
        <p:nvPicPr>
          <p:cNvPr id="9" name="Picture 8" descr="A close up of a logo&#10;&#10;Description automatically generated">
            <a:extLst>
              <a:ext uri="{FF2B5EF4-FFF2-40B4-BE49-F238E27FC236}">
                <a16:creationId xmlns:a16="http://schemas.microsoft.com/office/drawing/2014/main" id="{3854FDEB-39C7-AC12-C5D7-0072E4657FEE}"/>
              </a:ext>
            </a:extLst>
          </p:cNvPr>
          <p:cNvPicPr>
            <a:picLocks noChangeAspect="1"/>
          </p:cNvPicPr>
          <p:nvPr userDrawn="1"/>
        </p:nvPicPr>
        <p:blipFill>
          <a:blip r:embed="rId17"/>
          <a:stretch>
            <a:fillRect/>
          </a:stretch>
        </p:blipFill>
        <p:spPr>
          <a:xfrm>
            <a:off x="11041277" y="109022"/>
            <a:ext cx="1123950" cy="673024"/>
          </a:xfrm>
          <a:prstGeom prst="rect">
            <a:avLst/>
          </a:prstGeom>
        </p:spPr>
      </p:pic>
      <p:sp>
        <p:nvSpPr>
          <p:cNvPr id="2" name="Title Placeholder 1">
            <a:extLst>
              <a:ext uri="{FF2B5EF4-FFF2-40B4-BE49-F238E27FC236}">
                <a16:creationId xmlns:a16="http://schemas.microsoft.com/office/drawing/2014/main" id="{2253CF2F-ADD4-6F9A-E59D-0434131054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FFB9F1B-2C71-3B4E-A91B-8504AACA06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FED1D6-CC84-B500-5E9B-CA793480A9D2}"/>
              </a:ext>
            </a:extLst>
          </p:cNvPr>
          <p:cNvSpPr>
            <a:spLocks noGrp="1"/>
          </p:cNvSpPr>
          <p:nvPr>
            <p:ph type="dt" sz="half" idx="2"/>
          </p:nvPr>
        </p:nvSpPr>
        <p:spPr>
          <a:xfrm>
            <a:off x="838200" y="6448811"/>
            <a:ext cx="2743200" cy="365125"/>
          </a:xfrm>
          <a:prstGeom prst="rect">
            <a:avLst/>
          </a:prstGeom>
        </p:spPr>
        <p:txBody>
          <a:bodyPr vert="horz" lIns="91440" tIns="45720" rIns="91440" bIns="45720" rtlCol="0" anchor="ctr"/>
          <a:lstStyle>
            <a:lvl1pPr algn="l">
              <a:defRPr sz="1200">
                <a:solidFill>
                  <a:schemeClr val="accent2"/>
                </a:solidFill>
              </a:defRPr>
            </a:lvl1pPr>
          </a:lstStyle>
          <a:p>
            <a:fld id="{3AB34FB6-96E0-E94F-98AA-54332C31E3E2}" type="datetimeFigureOut">
              <a:rPr lang="en-US" smtClean="0"/>
              <a:pPr/>
              <a:t>9/22/2026</a:t>
            </a:fld>
            <a:endParaRPr lang="en-US"/>
          </a:p>
        </p:txBody>
      </p:sp>
      <p:sp>
        <p:nvSpPr>
          <p:cNvPr id="6" name="Slide Number Placeholder 5">
            <a:extLst>
              <a:ext uri="{FF2B5EF4-FFF2-40B4-BE49-F238E27FC236}">
                <a16:creationId xmlns:a16="http://schemas.microsoft.com/office/drawing/2014/main" id="{62C0A297-EF75-F329-75D5-059F83F2B227}"/>
              </a:ext>
            </a:extLst>
          </p:cNvPr>
          <p:cNvSpPr>
            <a:spLocks noGrp="1"/>
          </p:cNvSpPr>
          <p:nvPr>
            <p:ph type="sldNum" sz="quarter" idx="4"/>
          </p:nvPr>
        </p:nvSpPr>
        <p:spPr>
          <a:xfrm>
            <a:off x="8610600" y="6448811"/>
            <a:ext cx="2743200" cy="365125"/>
          </a:xfrm>
          <a:prstGeom prst="rect">
            <a:avLst/>
          </a:prstGeom>
        </p:spPr>
        <p:txBody>
          <a:bodyPr vert="horz" lIns="91440" tIns="45720" rIns="91440" bIns="45720" rtlCol="0" anchor="ctr"/>
          <a:lstStyle>
            <a:lvl1pPr algn="r">
              <a:defRPr sz="1200">
                <a:solidFill>
                  <a:schemeClr val="accent2"/>
                </a:solidFill>
              </a:defRPr>
            </a:lvl1pPr>
          </a:lstStyle>
          <a:p>
            <a:fld id="{00C646E2-5701-E245-9F49-1F595AFFA2FE}" type="slidenum">
              <a:rPr lang="en-US" smtClean="0"/>
              <a:pPr/>
              <a:t>‹#›</a:t>
            </a:fld>
            <a:endParaRPr lang="en-US"/>
          </a:p>
        </p:txBody>
      </p:sp>
    </p:spTree>
    <p:extLst>
      <p:ext uri="{BB962C8B-B14F-4D97-AF65-F5344CB8AC3E}">
        <p14:creationId xmlns:p14="http://schemas.microsoft.com/office/powerpoint/2010/main" val="4208351128"/>
      </p:ext>
    </p:extLst>
  </p:cSld>
  <p:clrMap bg1="dk1" tx1="lt1" bg2="dk2" tx2="lt2" accent1="accent1" accent2="accent2" accent3="accent3" accent4="accent4" accent5="accent5" accent6="accent6" hlink="hlink" folHlink="folHlink"/>
  <p:sldLayoutIdLst>
    <p:sldLayoutId id="2147483672" r:id="rId1"/>
    <p:sldLayoutId id="2147483661" r:id="rId2"/>
    <p:sldLayoutId id="2147483673"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4" r:id="rId14"/>
    <p:sldLayoutId id="2147483675" r:id="rId15"/>
  </p:sldLayoutIdLst>
  <p:txStyles>
    <p:titleStyle>
      <a:lvl1pPr algn="l" defTabSz="914400" rtl="0" eaLnBrk="1" latinLnBrk="0" hangingPunct="1">
        <a:lnSpc>
          <a:spcPct val="90000"/>
        </a:lnSpc>
        <a:spcBef>
          <a:spcPct val="0"/>
        </a:spcBef>
        <a:buNone/>
        <a:defRPr sz="4400" kern="1200">
          <a:solidFill>
            <a:schemeClr val="bg2"/>
          </a:solidFill>
          <a:latin typeface="+mj-lt"/>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6388410"/>
      </p:ext>
    </p:extLst>
  </p:cSld>
  <p:clrMap bg1="lt1" tx1="dk1" bg2="lt2" tx2="dk2" accent1="accent1" accent2="accent2" accent3="accent3" accent4="accent4" accent5="accent5" accent6="accent6" hlink="hlink" folHlink="folHlink"/>
  <p:sldLayoutIdLst>
    <p:sldLayoutId id="2147483678"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6.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6.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6.xml"/><Relationship Id="rId5" Type="http://schemas.openxmlformats.org/officeDocument/2006/relationships/image" Target="../media/image18.png"/><Relationship Id="rId4" Type="http://schemas.openxmlformats.org/officeDocument/2006/relationships/image" Target="../media/image17.emf"/></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pn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8.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jpeg"/><Relationship Id="rId9" Type="http://schemas.openxmlformats.org/officeDocument/2006/relationships/image" Target="../media/image27.jpeg"/></Relationships>
</file>

<file path=ppt/slides/_rels/slide26.xml.rels><?xml version="1.0" encoding="UTF-8" standalone="yes"?>
<Relationships xmlns="http://schemas.openxmlformats.org/package/2006/relationships"><Relationship Id="rId3" Type="http://schemas.openxmlformats.org/officeDocument/2006/relationships/hyperlink" Target="https://www.research.fsu.edu/discovery-days/"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29.jpeg"/><Relationship Id="rId5" Type="http://schemas.openxmlformats.org/officeDocument/2006/relationships/image" Target="../media/image3.png"/><Relationship Id="rId4" Type="http://schemas.openxmlformats.org/officeDocument/2006/relationships/image" Target="../media/image28.svg"/></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5.png"/><Relationship Id="rId2" Type="http://schemas.openxmlformats.org/officeDocument/2006/relationships/image" Target="../media/image30.jpeg"/><Relationship Id="rId1" Type="http://schemas.openxmlformats.org/officeDocument/2006/relationships/slideLayout" Target="../slideLayouts/slideLayout8.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476D4-950A-F9DC-97AC-76320537D9BD}"/>
              </a:ext>
            </a:extLst>
          </p:cNvPr>
          <p:cNvSpPr>
            <a:spLocks noGrp="1"/>
          </p:cNvSpPr>
          <p:nvPr>
            <p:ph type="title"/>
          </p:nvPr>
        </p:nvSpPr>
        <p:spPr>
          <a:effectLst>
            <a:outerShdw blurRad="50800" dist="38100" dir="2700000" algn="tl" rotWithShape="0">
              <a:prstClr val="black">
                <a:alpha val="40000"/>
              </a:prstClr>
            </a:outerShdw>
          </a:effectLst>
        </p:spPr>
        <p:txBody>
          <a:bodyPr>
            <a:normAutofit/>
          </a:bodyPr>
          <a:lstStyle/>
          <a:p>
            <a:r>
              <a:rPr lang="en-US" sz="5400" dirty="0"/>
              <a:t>Grant Writing Essentials, etc.</a:t>
            </a:r>
          </a:p>
        </p:txBody>
      </p:sp>
      <p:sp>
        <p:nvSpPr>
          <p:cNvPr id="3" name="Text Placeholder 2">
            <a:extLst>
              <a:ext uri="{FF2B5EF4-FFF2-40B4-BE49-F238E27FC236}">
                <a16:creationId xmlns:a16="http://schemas.microsoft.com/office/drawing/2014/main" id="{F3DBE4C8-D154-8726-8AC6-CA47E8187E09}"/>
              </a:ext>
            </a:extLst>
          </p:cNvPr>
          <p:cNvSpPr>
            <a:spLocks noGrp="1"/>
          </p:cNvSpPr>
          <p:nvPr>
            <p:ph type="body" idx="1"/>
          </p:nvPr>
        </p:nvSpPr>
        <p:spPr>
          <a:effectLst>
            <a:outerShdw blurRad="50800" dist="38100" dir="2700000" algn="tl" rotWithShape="0">
              <a:prstClr val="black">
                <a:alpha val="40000"/>
              </a:prstClr>
            </a:outerShdw>
          </a:effectLst>
        </p:spPr>
        <p:txBody>
          <a:bodyPr/>
          <a:lstStyle/>
          <a:p>
            <a:r>
              <a:rPr lang="en-US">
                <a:latin typeface="Open Sans SemiBold" pitchFamily="2" charset="0"/>
                <a:ea typeface="Open Sans SemiBold" pitchFamily="2" charset="0"/>
                <a:cs typeface="Open Sans SemiBold" pitchFamily="2" charset="0"/>
              </a:rPr>
              <a:t>Beth Hodges</a:t>
            </a:r>
          </a:p>
          <a:p>
            <a:r>
              <a:rPr lang="en-US">
                <a:latin typeface="Open Sans SemiBold" pitchFamily="2" charset="0"/>
                <a:ea typeface="Open Sans SemiBold" pitchFamily="2" charset="0"/>
                <a:cs typeface="Open Sans SemiBold" pitchFamily="2" charset="0"/>
              </a:rPr>
              <a:t>Director of Research Development</a:t>
            </a:r>
          </a:p>
          <a:p>
            <a:r>
              <a:rPr lang="en-US">
                <a:latin typeface="Open Sans SemiBold" pitchFamily="2" charset="0"/>
                <a:ea typeface="Open Sans SemiBold" pitchFamily="2" charset="0"/>
                <a:cs typeface="Open Sans SemiBold" pitchFamily="2" charset="0"/>
              </a:rPr>
              <a:t>Division of Research</a:t>
            </a:r>
          </a:p>
        </p:txBody>
      </p:sp>
    </p:spTree>
    <p:extLst>
      <p:ext uri="{BB962C8B-B14F-4D97-AF65-F5344CB8AC3E}">
        <p14:creationId xmlns:p14="http://schemas.microsoft.com/office/powerpoint/2010/main" val="1099061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94360" y="658368"/>
            <a:ext cx="9646920" cy="502920"/>
          </a:xfrm>
          <a:prstGeom prst="rect">
            <a:avLst/>
          </a:prstGeom>
          <a:noFill/>
          <a:ln/>
        </p:spPr>
        <p:txBody>
          <a:bodyPr wrap="square" lIns="0" tIns="0" rIns="0" bIns="0" rtlCol="0" anchor="ctr"/>
          <a:lstStyle/>
          <a:p>
            <a:r>
              <a:rPr lang="en-US" sz="2800" b="1" dirty="0">
                <a:solidFill>
                  <a:schemeClr val="bg1"/>
                </a:solidFill>
              </a:rPr>
              <a:t>What makes grant writing different?</a:t>
            </a:r>
            <a:endParaRPr lang="en-US" sz="2700" b="1" dirty="0">
              <a:solidFill>
                <a:schemeClr val="bg1"/>
              </a:solidFill>
            </a:endParaRPr>
          </a:p>
        </p:txBody>
      </p:sp>
      <p:sp>
        <p:nvSpPr>
          <p:cNvPr id="25"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777"/>
                </a:solidFill>
                <a:latin typeface="Aptos"/>
                <a:ea typeface="Aptos"/>
                <a:cs typeface="Aptos"/>
              </a:defRPr>
            </a:lvl1pPr>
          </a:lstStyle>
          <a:p>
            <a:pPr algn="l"/>
            <a:fld id="{F7021451-1387-4CA6-816F-3879F97B5CBC}" type="slidenum">
              <a:rPr lang="en-US" b="0"/>
              <a:t>2</a:t>
            </a:fld>
            <a:endParaRPr lang="en-US"/>
          </a:p>
        </p:txBody>
      </p:sp>
      <p:pic>
        <p:nvPicPr>
          <p:cNvPr id="11" name="Picture 10">
            <a:extLst>
              <a:ext uri="{FF2B5EF4-FFF2-40B4-BE49-F238E27FC236}">
                <a16:creationId xmlns:a16="http://schemas.microsoft.com/office/drawing/2014/main" id="{FE64A3BF-C2D6-E3BC-9A08-84C51BCB7D98}"/>
              </a:ext>
            </a:extLst>
          </p:cNvPr>
          <p:cNvPicPr>
            <a:picLocks noChangeAspect="1"/>
          </p:cNvPicPr>
          <p:nvPr/>
        </p:nvPicPr>
        <p:blipFill>
          <a:blip r:embed="rId3"/>
          <a:stretch>
            <a:fillRect/>
          </a:stretch>
        </p:blipFill>
        <p:spPr>
          <a:xfrm>
            <a:off x="447366" y="283464"/>
            <a:ext cx="4420217" cy="419158"/>
          </a:xfrm>
          <a:prstGeom prst="rect">
            <a:avLst/>
          </a:prstGeom>
        </p:spPr>
      </p:pic>
      <p:sp>
        <p:nvSpPr>
          <p:cNvPr id="12" name="Content Placeholder 2">
            <a:extLst>
              <a:ext uri="{FF2B5EF4-FFF2-40B4-BE49-F238E27FC236}">
                <a16:creationId xmlns:a16="http://schemas.microsoft.com/office/drawing/2014/main" id="{965754A2-6719-BE67-061A-286412CA1612}"/>
              </a:ext>
            </a:extLst>
          </p:cNvPr>
          <p:cNvSpPr txBox="1">
            <a:spLocks/>
          </p:cNvSpPr>
          <p:nvPr/>
        </p:nvSpPr>
        <p:spPr>
          <a:xfrm>
            <a:off x="838200" y="1717590"/>
            <a:ext cx="10515600" cy="41875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n-lt"/>
              </a:rPr>
              <a:t>Expository Writing- presenting existing research</a:t>
            </a:r>
          </a:p>
          <a:p>
            <a:pPr lvl="1"/>
            <a:r>
              <a:rPr lang="en-US" dirty="0">
                <a:latin typeface="+mn-lt"/>
              </a:rPr>
              <a:t>“I have conducted this experiment; it is based on the theory of science, and here is what I found…”</a:t>
            </a:r>
          </a:p>
          <a:p>
            <a:pPr lvl="1"/>
            <a:r>
              <a:rPr lang="en-US" dirty="0">
                <a:latin typeface="+mn-lt"/>
              </a:rPr>
              <a:t>Reports, Articles, Dissertation</a:t>
            </a:r>
          </a:p>
          <a:p>
            <a:pPr lvl="1"/>
            <a:r>
              <a:rPr lang="en-US" dirty="0">
                <a:latin typeface="+mn-lt"/>
              </a:rPr>
              <a:t>Past tense</a:t>
            </a:r>
          </a:p>
          <a:p>
            <a:r>
              <a:rPr lang="en-US" dirty="0">
                <a:latin typeface="+mn-lt"/>
              </a:rPr>
              <a:t>Persuasive Writing- pitching research</a:t>
            </a:r>
          </a:p>
          <a:p>
            <a:pPr lvl="1"/>
            <a:r>
              <a:rPr lang="en-US" dirty="0">
                <a:latin typeface="+mn-lt"/>
              </a:rPr>
              <a:t>“I want to conduct this experiment, it is based on the theory of science, and </a:t>
            </a:r>
            <a:r>
              <a:rPr lang="en-US" b="1" dirty="0">
                <a:solidFill>
                  <a:schemeClr val="bg2"/>
                </a:solidFill>
                <a:latin typeface="+mn-lt"/>
              </a:rPr>
              <a:t>here is why you should give me money to do it…</a:t>
            </a:r>
            <a:r>
              <a:rPr lang="en-US" dirty="0">
                <a:latin typeface="+mn-lt"/>
              </a:rPr>
              <a:t>”</a:t>
            </a:r>
          </a:p>
          <a:p>
            <a:pPr lvl="1"/>
            <a:r>
              <a:rPr lang="en-US" dirty="0">
                <a:latin typeface="+mn-lt"/>
              </a:rPr>
              <a:t>Grants, Fellowships, Awards</a:t>
            </a:r>
          </a:p>
          <a:p>
            <a:pPr lvl="1"/>
            <a:r>
              <a:rPr lang="en-US" dirty="0">
                <a:latin typeface="+mn-lt"/>
              </a:rPr>
              <a:t>Future tense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29F0F-F97A-46FA-1280-9B5AF3C6826B}"/>
            </a:ext>
          </a:extLst>
        </p:cNvPr>
        <p:cNvGrpSpPr/>
        <p:nvPr/>
      </p:nvGrpSpPr>
      <p:grpSpPr>
        <a:xfrm>
          <a:off x="0" y="0"/>
          <a:ext cx="1" cy="1"/>
          <a:chOff x="0" y="0"/>
          <a:chExt cx="1" cy="1"/>
        </a:xfrm>
      </p:grpSpPr>
      <p:sp>
        <p:nvSpPr>
          <p:cNvPr id="2" name="Text 0">
            <a:extLst>
              <a:ext uri="{FF2B5EF4-FFF2-40B4-BE49-F238E27FC236}">
                <a16:creationId xmlns:a16="http://schemas.microsoft.com/office/drawing/2014/main" id="{0885786C-019F-C419-3677-9880D12BFF9D}"/>
              </a:ext>
            </a:extLst>
          </p:cNvPr>
          <p:cNvSpPr/>
          <p:nvPr/>
        </p:nvSpPr>
        <p:spPr>
          <a:xfrm>
            <a:off x="594360" y="658368"/>
            <a:ext cx="9646920" cy="502920"/>
          </a:xfrm>
          <a:prstGeom prst="rect">
            <a:avLst/>
          </a:prstGeom>
          <a:noFill/>
          <a:ln/>
        </p:spPr>
        <p:txBody>
          <a:bodyPr wrap="square" lIns="0" tIns="0" rIns="0" bIns="0" rtlCol="0" anchor="ctr"/>
          <a:lstStyle/>
          <a:p>
            <a:pPr marL="0" indent="0">
              <a:buNone/>
            </a:pPr>
            <a:r>
              <a:rPr lang="en-US" sz="2700" b="1" dirty="0">
                <a:solidFill>
                  <a:srgbClr val="17263C"/>
                </a:solidFill>
                <a:latin typeface="Aptos Display" pitchFamily="34" charset="0"/>
                <a:ea typeface="Aptos Display" pitchFamily="34" charset="-122"/>
                <a:cs typeface="Aptos Display" pitchFamily="34" charset="-120"/>
              </a:rPr>
              <a:t>Securing a grant is not just about good writing</a:t>
            </a:r>
            <a:endParaRPr lang="en-US" sz="2700" dirty="0"/>
          </a:p>
        </p:txBody>
      </p:sp>
      <p:sp>
        <p:nvSpPr>
          <p:cNvPr id="3" name="Text 1">
            <a:extLst>
              <a:ext uri="{FF2B5EF4-FFF2-40B4-BE49-F238E27FC236}">
                <a16:creationId xmlns:a16="http://schemas.microsoft.com/office/drawing/2014/main" id="{B80661FF-17F8-B0CE-08C7-973025ACA5AA}"/>
              </a:ext>
            </a:extLst>
          </p:cNvPr>
          <p:cNvSpPr/>
          <p:nvPr/>
        </p:nvSpPr>
        <p:spPr>
          <a:xfrm>
            <a:off x="612648" y="1188720"/>
            <a:ext cx="10698480" cy="310896"/>
          </a:xfrm>
          <a:prstGeom prst="rect">
            <a:avLst/>
          </a:prstGeom>
          <a:noFill/>
          <a:ln/>
        </p:spPr>
        <p:txBody>
          <a:bodyPr wrap="square" lIns="0" tIns="0" rIns="0" bIns="0" rtlCol="0" anchor="ctr"/>
          <a:lstStyle/>
          <a:p>
            <a:pPr marL="0" indent="0">
              <a:buNone/>
            </a:pPr>
            <a:r>
              <a:rPr lang="en-US" sz="1400" dirty="0">
                <a:solidFill>
                  <a:srgbClr val="666B73"/>
                </a:solidFill>
              </a:rPr>
              <a:t>The strongest proposals are developed well before the narrative is drafted.</a:t>
            </a:r>
            <a:endParaRPr lang="en-US" sz="1400" dirty="0"/>
          </a:p>
        </p:txBody>
      </p:sp>
      <p:sp>
        <p:nvSpPr>
          <p:cNvPr id="6" name="Text 4">
            <a:extLst>
              <a:ext uri="{FF2B5EF4-FFF2-40B4-BE49-F238E27FC236}">
                <a16:creationId xmlns:a16="http://schemas.microsoft.com/office/drawing/2014/main" id="{4A7ACA78-363B-5AB0-D70A-88AED66DAADD}"/>
              </a:ext>
            </a:extLst>
          </p:cNvPr>
          <p:cNvSpPr/>
          <p:nvPr/>
        </p:nvSpPr>
        <p:spPr>
          <a:xfrm>
            <a:off x="731520" y="1874520"/>
            <a:ext cx="5486400" cy="3291840"/>
          </a:xfrm>
          <a:prstGeom prst="rect">
            <a:avLst/>
          </a:prstGeom>
          <a:noFill/>
          <a:ln/>
        </p:spPr>
        <p:txBody>
          <a:bodyPr wrap="square" lIns="635" tIns="635" rIns="635" bIns="635" rtlCol="0" anchor="ctr"/>
          <a:lstStyle/>
          <a:p>
            <a:pPr marL="228600" indent="-228600">
              <a:buSzPct val="100000"/>
              <a:buChar char="•"/>
            </a:pPr>
            <a:r>
              <a:rPr lang="en-US" sz="2200" dirty="0">
                <a:solidFill>
                  <a:srgbClr val="20242A"/>
                </a:solidFill>
              </a:rPr>
              <a:t>Choose the right opportunity</a:t>
            </a:r>
            <a:endParaRPr lang="en-US" sz="2200" dirty="0"/>
          </a:p>
          <a:p>
            <a:pPr marL="228600" indent="-228600">
              <a:buSzPct val="100000"/>
              <a:buChar char="•"/>
            </a:pPr>
            <a:r>
              <a:rPr lang="en-US" sz="2200" dirty="0">
                <a:solidFill>
                  <a:srgbClr val="20242A"/>
                </a:solidFill>
              </a:rPr>
              <a:t>Align the idea with agency priorities</a:t>
            </a:r>
            <a:endParaRPr lang="en-US" sz="2200" dirty="0"/>
          </a:p>
          <a:p>
            <a:pPr marL="228600" indent="-228600">
              <a:buSzPct val="100000"/>
              <a:buChar char="•"/>
            </a:pPr>
            <a:r>
              <a:rPr lang="en-US" sz="2200" dirty="0">
                <a:solidFill>
                  <a:srgbClr val="20242A"/>
                </a:solidFill>
              </a:rPr>
              <a:t>Build the right team</a:t>
            </a:r>
            <a:endParaRPr lang="en-US" sz="2200" dirty="0"/>
          </a:p>
          <a:p>
            <a:pPr marL="228600" indent="-228600">
              <a:buSzPct val="100000"/>
              <a:buChar char="•"/>
            </a:pPr>
            <a:r>
              <a:rPr lang="en-US" sz="2200" dirty="0">
                <a:solidFill>
                  <a:srgbClr val="20242A"/>
                </a:solidFill>
              </a:rPr>
              <a:t>Plan early enough to improve the proposal</a:t>
            </a:r>
            <a:endParaRPr lang="en-US" sz="2200" dirty="0"/>
          </a:p>
        </p:txBody>
      </p:sp>
      <p:pic>
        <p:nvPicPr>
          <p:cNvPr id="7" name="Image 0" descr="/mnt/data/077bc570c4.png">
            <a:extLst>
              <a:ext uri="{FF2B5EF4-FFF2-40B4-BE49-F238E27FC236}">
                <a16:creationId xmlns:a16="http://schemas.microsoft.com/office/drawing/2014/main" id="{90F2B470-1980-F102-033D-9B969B81B060}"/>
              </a:ext>
            </a:extLst>
          </p:cNvPr>
          <p:cNvPicPr>
            <a:picLocks noChangeAspect="1"/>
          </p:cNvPicPr>
          <p:nvPr/>
        </p:nvPicPr>
        <p:blipFill>
          <a:blip r:embed="rId3"/>
          <a:srcRect l="12729" r="12729"/>
          <a:stretch/>
        </p:blipFill>
        <p:spPr>
          <a:xfrm>
            <a:off x="6748272" y="1572768"/>
            <a:ext cx="4846320" cy="4334256"/>
          </a:xfrm>
          <a:prstGeom prst="rect">
            <a:avLst/>
          </a:prstGeom>
        </p:spPr>
      </p:pic>
      <p:sp>
        <p:nvSpPr>
          <p:cNvPr id="8" name="Shape 5">
            <a:extLst>
              <a:ext uri="{FF2B5EF4-FFF2-40B4-BE49-F238E27FC236}">
                <a16:creationId xmlns:a16="http://schemas.microsoft.com/office/drawing/2014/main" id="{892AA16E-68F6-0BB2-F281-E948B6D67284}"/>
              </a:ext>
            </a:extLst>
          </p:cNvPr>
          <p:cNvSpPr/>
          <p:nvPr/>
        </p:nvSpPr>
        <p:spPr>
          <a:xfrm>
            <a:off x="914400" y="5376672"/>
            <a:ext cx="5166360" cy="585216"/>
          </a:xfrm>
          <a:prstGeom prst="roundRect">
            <a:avLst>
              <a:gd name="adj" fmla="val 12500"/>
            </a:avLst>
          </a:prstGeom>
          <a:solidFill>
            <a:srgbClr val="782F40"/>
          </a:solidFill>
          <a:ln w="12700">
            <a:solidFill>
              <a:srgbClr val="782F40"/>
            </a:solidFill>
            <a:prstDash val="solid"/>
          </a:ln>
        </p:spPr>
        <p:txBody>
          <a:bodyPr/>
          <a:lstStyle/>
          <a:p>
            <a:endParaRPr lang="en-US"/>
          </a:p>
        </p:txBody>
      </p:sp>
      <p:sp>
        <p:nvSpPr>
          <p:cNvPr id="9" name="Text 6">
            <a:extLst>
              <a:ext uri="{FF2B5EF4-FFF2-40B4-BE49-F238E27FC236}">
                <a16:creationId xmlns:a16="http://schemas.microsoft.com/office/drawing/2014/main" id="{8FDD2023-95DE-57E4-B07E-05A74D09C89B}"/>
              </a:ext>
            </a:extLst>
          </p:cNvPr>
          <p:cNvSpPr/>
          <p:nvPr/>
        </p:nvSpPr>
        <p:spPr>
          <a:xfrm>
            <a:off x="1097280" y="5559552"/>
            <a:ext cx="4800600" cy="201168"/>
          </a:xfrm>
          <a:prstGeom prst="rect">
            <a:avLst/>
          </a:prstGeom>
          <a:noFill/>
          <a:ln/>
        </p:spPr>
        <p:txBody>
          <a:bodyPr wrap="square" lIns="0" tIns="0" rIns="0" bIns="0" rtlCol="0" anchor="ctr"/>
          <a:lstStyle/>
          <a:p>
            <a:pPr marL="0" indent="0" algn="ctr">
              <a:buNone/>
            </a:pPr>
            <a:r>
              <a:rPr lang="en-US" sz="1600" b="1" dirty="0">
                <a:solidFill>
                  <a:srgbClr val="FFFFFF"/>
                </a:solidFill>
              </a:rPr>
              <a:t>Great proposals are developed, not simply written.</a:t>
            </a:r>
            <a:endParaRPr lang="en-US" sz="1600" dirty="0"/>
          </a:p>
        </p:txBody>
      </p:sp>
      <p:sp>
        <p:nvSpPr>
          <p:cNvPr id="25" name="Slide Number Placeholder 0">
            <a:extLst>
              <a:ext uri="{FF2B5EF4-FFF2-40B4-BE49-F238E27FC236}">
                <a16:creationId xmlns:a16="http://schemas.microsoft.com/office/drawing/2014/main" id="{40DB43DC-3070-BA12-D88F-2426B3803C43}"/>
              </a:ext>
            </a:extLst>
          </p:cNvPr>
          <p:cNvSpPr>
            <a:spLocks noGrp="1"/>
          </p:cNvSpPr>
          <p:nvPr>
            <p:ph type="sldNum" sz="quarter" idx="4294967295"/>
          </p:nvPr>
        </p:nvSpPr>
        <p:spPr>
          <a:xfrm>
            <a:off x="11722608" y="6492240"/>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77777"/>
                </a:solidFill>
                <a:latin typeface="Aptos"/>
                <a:ea typeface="Aptos"/>
                <a:cs typeface="Aptos"/>
              </a:defRPr>
            </a:lvl1pPr>
          </a:lstStyle>
          <a:p>
            <a:pPr algn="l"/>
            <a:fld id="{F7021451-1387-4CA6-816F-3879F97B5CBC}" type="slidenum">
              <a:rPr lang="en-US" b="0"/>
              <a:t>3</a:t>
            </a:fld>
            <a:endParaRPr lang="en-US"/>
          </a:p>
        </p:txBody>
      </p:sp>
      <p:pic>
        <p:nvPicPr>
          <p:cNvPr id="11" name="Picture 10">
            <a:extLst>
              <a:ext uri="{FF2B5EF4-FFF2-40B4-BE49-F238E27FC236}">
                <a16:creationId xmlns:a16="http://schemas.microsoft.com/office/drawing/2014/main" id="{14A85EB8-D8F3-E220-9A09-69136A81C1C9}"/>
              </a:ext>
            </a:extLst>
          </p:cNvPr>
          <p:cNvPicPr>
            <a:picLocks noChangeAspect="1"/>
          </p:cNvPicPr>
          <p:nvPr/>
        </p:nvPicPr>
        <p:blipFill>
          <a:blip r:embed="rId4"/>
          <a:stretch>
            <a:fillRect/>
          </a:stretch>
        </p:blipFill>
        <p:spPr>
          <a:xfrm>
            <a:off x="447366" y="283464"/>
            <a:ext cx="4420217" cy="419158"/>
          </a:xfrm>
          <a:prstGeom prst="rect">
            <a:avLst/>
          </a:prstGeom>
        </p:spPr>
      </p:pic>
    </p:spTree>
    <p:extLst>
      <p:ext uri="{BB962C8B-B14F-4D97-AF65-F5344CB8AC3E}">
        <p14:creationId xmlns:p14="http://schemas.microsoft.com/office/powerpoint/2010/main" val="3503457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94360" y="658368"/>
            <a:ext cx="9646920" cy="502920"/>
          </a:xfrm>
          <a:prstGeom prst="rect">
            <a:avLst/>
          </a:prstGeom>
          <a:noFill/>
          <a:ln/>
        </p:spPr>
        <p:txBody>
          <a:bodyPr wrap="square" lIns="0" tIns="0" rIns="0" bIns="0" rtlCol="0" anchor="ctr"/>
          <a:lstStyle/>
          <a:p>
            <a:pPr marL="0" indent="0">
              <a:buNone/>
            </a:pPr>
            <a:r>
              <a:rPr lang="en-US" sz="2700" b="1" dirty="0">
                <a:solidFill>
                  <a:srgbClr val="17263C"/>
                </a:solidFill>
                <a:latin typeface="Aptos Display" pitchFamily="34" charset="0"/>
                <a:ea typeface="Aptos Display" pitchFamily="34" charset="-122"/>
                <a:cs typeface="Aptos Display" pitchFamily="34" charset="-120"/>
              </a:rPr>
              <a:t>Agency and program fit come first</a:t>
            </a:r>
            <a:endParaRPr lang="en-US" sz="2700" dirty="0"/>
          </a:p>
        </p:txBody>
      </p:sp>
      <p:sp>
        <p:nvSpPr>
          <p:cNvPr id="3" name="Text 1"/>
          <p:cNvSpPr/>
          <p:nvPr/>
        </p:nvSpPr>
        <p:spPr>
          <a:xfrm>
            <a:off x="612648" y="1188720"/>
            <a:ext cx="10698480" cy="310896"/>
          </a:xfrm>
          <a:prstGeom prst="rect">
            <a:avLst/>
          </a:prstGeom>
          <a:noFill/>
          <a:ln/>
        </p:spPr>
        <p:txBody>
          <a:bodyPr wrap="square" lIns="0" tIns="0" rIns="0" bIns="0" rtlCol="0" anchor="ctr"/>
          <a:lstStyle/>
          <a:p>
            <a:pPr marL="0" indent="0">
              <a:buNone/>
            </a:pPr>
            <a:r>
              <a:rPr lang="en-US" sz="1400" dirty="0">
                <a:solidFill>
                  <a:srgbClr val="666B73"/>
                </a:solidFill>
              </a:rPr>
              <a:t>A strong proposal submitted to the wrong program is unlikely to succeed.</a:t>
            </a:r>
            <a:endParaRPr lang="en-US" sz="1400" dirty="0"/>
          </a:p>
        </p:txBody>
      </p:sp>
      <p:sp>
        <p:nvSpPr>
          <p:cNvPr id="6" name="Shape 4"/>
          <p:cNvSpPr/>
          <p:nvPr/>
        </p:nvSpPr>
        <p:spPr>
          <a:xfrm>
            <a:off x="685800" y="1645920"/>
            <a:ext cx="3429000" cy="3337560"/>
          </a:xfrm>
          <a:prstGeom prst="roundRect">
            <a:avLst>
              <a:gd name="adj" fmla="val 2192"/>
            </a:avLst>
          </a:prstGeom>
          <a:solidFill>
            <a:srgbClr val="FFFFFF"/>
          </a:solidFill>
          <a:ln w="12700">
            <a:solidFill>
              <a:srgbClr val="DDD8D0"/>
            </a:solidFill>
            <a:prstDash val="solid"/>
          </a:ln>
          <a:effectLst>
            <a:outerShdw blurRad="19050" dist="6350" dir="2700000" algn="bl" rotWithShape="0">
              <a:srgbClr val="000000">
                <a:alpha val="12000"/>
              </a:srgbClr>
            </a:outerShdw>
          </a:effectLst>
        </p:spPr>
        <p:txBody>
          <a:bodyPr/>
          <a:lstStyle/>
          <a:p>
            <a:endParaRPr lang="en-US"/>
          </a:p>
        </p:txBody>
      </p:sp>
      <p:sp>
        <p:nvSpPr>
          <p:cNvPr id="7" name="Shape 5"/>
          <p:cNvSpPr/>
          <p:nvPr/>
        </p:nvSpPr>
        <p:spPr>
          <a:xfrm>
            <a:off x="685800" y="1645920"/>
            <a:ext cx="82296" cy="3337560"/>
          </a:xfrm>
          <a:prstGeom prst="rect">
            <a:avLst/>
          </a:prstGeom>
          <a:solidFill>
            <a:srgbClr val="782F40"/>
          </a:solidFill>
          <a:ln w="12700">
            <a:solidFill>
              <a:srgbClr val="782F40"/>
            </a:solidFill>
            <a:prstDash val="solid"/>
          </a:ln>
        </p:spPr>
        <p:txBody>
          <a:bodyPr/>
          <a:lstStyle/>
          <a:p>
            <a:endParaRPr lang="en-US"/>
          </a:p>
        </p:txBody>
      </p:sp>
      <p:sp>
        <p:nvSpPr>
          <p:cNvPr id="8" name="Text 6"/>
          <p:cNvSpPr/>
          <p:nvPr/>
        </p:nvSpPr>
        <p:spPr>
          <a:xfrm>
            <a:off x="914400" y="1847088"/>
            <a:ext cx="3017520" cy="320040"/>
          </a:xfrm>
          <a:prstGeom prst="rect">
            <a:avLst/>
          </a:prstGeom>
          <a:noFill/>
          <a:ln/>
        </p:spPr>
        <p:txBody>
          <a:bodyPr wrap="square" lIns="0" tIns="0" rIns="0" bIns="0" rtlCol="0" anchor="ctr"/>
          <a:lstStyle/>
          <a:p>
            <a:pPr marL="0" indent="0">
              <a:buNone/>
            </a:pPr>
            <a:r>
              <a:rPr lang="en-US" sz="1800" b="1" dirty="0">
                <a:solidFill>
                  <a:srgbClr val="17263C"/>
                </a:solidFill>
              </a:rPr>
              <a:t>1. Read closely</a:t>
            </a:r>
            <a:endParaRPr lang="en-US" sz="1800" dirty="0"/>
          </a:p>
        </p:txBody>
      </p:sp>
      <p:sp>
        <p:nvSpPr>
          <p:cNvPr id="9" name="Text 7"/>
          <p:cNvSpPr/>
          <p:nvPr/>
        </p:nvSpPr>
        <p:spPr>
          <a:xfrm>
            <a:off x="914400" y="2304288"/>
            <a:ext cx="2971800" cy="2679192"/>
          </a:xfrm>
          <a:prstGeom prst="rect">
            <a:avLst/>
          </a:prstGeom>
          <a:noFill/>
          <a:ln/>
        </p:spPr>
        <p:txBody>
          <a:bodyPr wrap="square" lIns="0" tIns="0" rIns="0" bIns="0" rtlCol="0" anchor="ctr">
            <a:normAutofit lnSpcReduction="10000"/>
          </a:bodyPr>
          <a:lstStyle/>
          <a:p>
            <a:pPr marL="0" indent="0">
              <a:buNone/>
            </a:pPr>
            <a:r>
              <a:rPr lang="en-US" sz="1400" dirty="0">
                <a:solidFill>
                  <a:srgbClr val="666B73"/>
                </a:solidFill>
              </a:rPr>
              <a:t>Are you eligible?  When is it due?  How many awards will be made?  Is it a limited submission? </a:t>
            </a:r>
          </a:p>
          <a:p>
            <a:pPr marL="0" indent="0">
              <a:buNone/>
            </a:pPr>
            <a:endParaRPr lang="en-US" sz="1400" dirty="0">
              <a:solidFill>
                <a:srgbClr val="666B73"/>
              </a:solidFill>
            </a:endParaRPr>
          </a:p>
          <a:p>
            <a:pPr marL="0" indent="0">
              <a:buNone/>
            </a:pPr>
            <a:r>
              <a:rPr lang="en-US" sz="1400" dirty="0">
                <a:solidFill>
                  <a:srgbClr val="666B73"/>
                </a:solidFill>
              </a:rPr>
              <a:t>Understand the eligibility priorities, and review criteria. </a:t>
            </a:r>
          </a:p>
          <a:p>
            <a:endParaRPr lang="en-US" sz="1400" dirty="0">
              <a:solidFill>
                <a:srgbClr val="666B73"/>
              </a:solidFill>
            </a:endParaRPr>
          </a:p>
          <a:p>
            <a:r>
              <a:rPr lang="en-US" sz="1400" dirty="0">
                <a:solidFill>
                  <a:srgbClr val="666B73"/>
                </a:solidFill>
              </a:rPr>
              <a:t>Look at the funder’s website (About Us, Priorities, History, etc.)</a:t>
            </a:r>
          </a:p>
          <a:p>
            <a:r>
              <a:rPr lang="en-US" sz="1400" dirty="0">
                <a:solidFill>
                  <a:srgbClr val="666B73"/>
                </a:solidFill>
              </a:rPr>
              <a:t>Strategic or Annual Reports</a:t>
            </a:r>
          </a:p>
          <a:p>
            <a:r>
              <a:rPr lang="en-US" sz="1400" dirty="0">
                <a:solidFill>
                  <a:srgbClr val="666B73"/>
                </a:solidFill>
              </a:rPr>
              <a:t>Presentations / speeches by top officials.</a:t>
            </a:r>
          </a:p>
          <a:p>
            <a:pPr marL="0" indent="0">
              <a:buNone/>
            </a:pPr>
            <a:r>
              <a:rPr lang="en-US" sz="1400" dirty="0">
                <a:solidFill>
                  <a:srgbClr val="666B73"/>
                </a:solidFill>
              </a:rPr>
              <a:t> </a:t>
            </a:r>
          </a:p>
        </p:txBody>
      </p:sp>
      <p:sp>
        <p:nvSpPr>
          <p:cNvPr id="10" name="Shape 8"/>
          <p:cNvSpPr/>
          <p:nvPr/>
        </p:nvSpPr>
        <p:spPr>
          <a:xfrm>
            <a:off x="4389120" y="1645920"/>
            <a:ext cx="3429000" cy="3337560"/>
          </a:xfrm>
          <a:prstGeom prst="roundRect">
            <a:avLst>
              <a:gd name="adj" fmla="val 2192"/>
            </a:avLst>
          </a:prstGeom>
          <a:solidFill>
            <a:srgbClr val="FFFFFF"/>
          </a:solidFill>
          <a:ln w="12700">
            <a:solidFill>
              <a:srgbClr val="DDD8D0"/>
            </a:solidFill>
            <a:prstDash val="solid"/>
          </a:ln>
          <a:effectLst>
            <a:outerShdw blurRad="19050" dist="6350" dir="2700000" algn="bl" rotWithShape="0">
              <a:srgbClr val="000000">
                <a:alpha val="12000"/>
              </a:srgbClr>
            </a:outerShdw>
          </a:effectLst>
        </p:spPr>
        <p:txBody>
          <a:bodyPr/>
          <a:lstStyle/>
          <a:p>
            <a:endParaRPr lang="en-US"/>
          </a:p>
        </p:txBody>
      </p:sp>
      <p:sp>
        <p:nvSpPr>
          <p:cNvPr id="11" name="Shape 9"/>
          <p:cNvSpPr/>
          <p:nvPr/>
        </p:nvSpPr>
        <p:spPr>
          <a:xfrm>
            <a:off x="4389120" y="1645920"/>
            <a:ext cx="82296" cy="3337560"/>
          </a:xfrm>
          <a:prstGeom prst="rect">
            <a:avLst/>
          </a:prstGeom>
          <a:solidFill>
            <a:srgbClr val="3E6B5B"/>
          </a:solidFill>
          <a:ln w="12700">
            <a:solidFill>
              <a:srgbClr val="3E6B5B"/>
            </a:solidFill>
            <a:prstDash val="solid"/>
          </a:ln>
        </p:spPr>
        <p:txBody>
          <a:bodyPr/>
          <a:lstStyle/>
          <a:p>
            <a:endParaRPr lang="en-US"/>
          </a:p>
        </p:txBody>
      </p:sp>
      <p:sp>
        <p:nvSpPr>
          <p:cNvPr id="12" name="Text 10"/>
          <p:cNvSpPr/>
          <p:nvPr/>
        </p:nvSpPr>
        <p:spPr>
          <a:xfrm>
            <a:off x="4617720" y="1847088"/>
            <a:ext cx="3017520" cy="320040"/>
          </a:xfrm>
          <a:prstGeom prst="rect">
            <a:avLst/>
          </a:prstGeom>
          <a:noFill/>
          <a:ln/>
        </p:spPr>
        <p:txBody>
          <a:bodyPr wrap="square" lIns="0" tIns="0" rIns="0" bIns="0" rtlCol="0" anchor="ctr"/>
          <a:lstStyle/>
          <a:p>
            <a:pPr marL="0" indent="0">
              <a:buNone/>
            </a:pPr>
            <a:r>
              <a:rPr lang="en-US" sz="1800" b="1" dirty="0">
                <a:solidFill>
                  <a:srgbClr val="17263C"/>
                </a:solidFill>
              </a:rPr>
              <a:t>2. Study the portfolio</a:t>
            </a:r>
            <a:endParaRPr lang="en-US" sz="1800" dirty="0"/>
          </a:p>
        </p:txBody>
      </p:sp>
      <p:sp>
        <p:nvSpPr>
          <p:cNvPr id="13" name="Text 11"/>
          <p:cNvSpPr/>
          <p:nvPr/>
        </p:nvSpPr>
        <p:spPr>
          <a:xfrm>
            <a:off x="4617720" y="2304288"/>
            <a:ext cx="2971800" cy="2514600"/>
          </a:xfrm>
          <a:prstGeom prst="rect">
            <a:avLst/>
          </a:prstGeom>
          <a:noFill/>
          <a:ln/>
        </p:spPr>
        <p:txBody>
          <a:bodyPr wrap="square" lIns="0" tIns="0" rIns="0" bIns="0" rtlCol="0" anchor="ctr">
            <a:normAutofit/>
          </a:bodyPr>
          <a:lstStyle/>
          <a:p>
            <a:r>
              <a:rPr lang="en-US" sz="1400" dirty="0">
                <a:solidFill>
                  <a:srgbClr val="666B73"/>
                </a:solidFill>
              </a:rPr>
              <a:t>Review funded projects to see what the agency is already investing in, and where your work adds value. </a:t>
            </a:r>
          </a:p>
          <a:p>
            <a:pPr marL="0" indent="0">
              <a:buNone/>
            </a:pPr>
            <a:endParaRPr lang="en-US" sz="1400" dirty="0"/>
          </a:p>
        </p:txBody>
      </p:sp>
      <p:sp>
        <p:nvSpPr>
          <p:cNvPr id="14" name="Shape 12"/>
          <p:cNvSpPr/>
          <p:nvPr/>
        </p:nvSpPr>
        <p:spPr>
          <a:xfrm>
            <a:off x="8092440" y="1645920"/>
            <a:ext cx="3429000" cy="3337560"/>
          </a:xfrm>
          <a:prstGeom prst="roundRect">
            <a:avLst>
              <a:gd name="adj" fmla="val 2192"/>
            </a:avLst>
          </a:prstGeom>
          <a:solidFill>
            <a:srgbClr val="FFFFFF"/>
          </a:solidFill>
          <a:ln w="12700">
            <a:solidFill>
              <a:srgbClr val="DDD8D0"/>
            </a:solidFill>
            <a:prstDash val="solid"/>
          </a:ln>
          <a:effectLst>
            <a:outerShdw blurRad="19050" dist="6350" dir="2700000" algn="bl" rotWithShape="0">
              <a:srgbClr val="000000">
                <a:alpha val="12000"/>
              </a:srgbClr>
            </a:outerShdw>
          </a:effectLst>
        </p:spPr>
        <p:txBody>
          <a:bodyPr/>
          <a:lstStyle/>
          <a:p>
            <a:endParaRPr lang="en-US" dirty="0"/>
          </a:p>
        </p:txBody>
      </p:sp>
      <p:sp>
        <p:nvSpPr>
          <p:cNvPr id="15" name="Shape 13"/>
          <p:cNvSpPr/>
          <p:nvPr/>
        </p:nvSpPr>
        <p:spPr>
          <a:xfrm>
            <a:off x="8092440" y="1645920"/>
            <a:ext cx="82296" cy="3337560"/>
          </a:xfrm>
          <a:prstGeom prst="rect">
            <a:avLst/>
          </a:prstGeom>
          <a:solidFill>
            <a:srgbClr val="CEB888"/>
          </a:solidFill>
          <a:ln w="12700">
            <a:solidFill>
              <a:srgbClr val="CEB888"/>
            </a:solidFill>
            <a:prstDash val="solid"/>
          </a:ln>
        </p:spPr>
        <p:txBody>
          <a:bodyPr/>
          <a:lstStyle/>
          <a:p>
            <a:endParaRPr lang="en-US"/>
          </a:p>
        </p:txBody>
      </p:sp>
      <p:sp>
        <p:nvSpPr>
          <p:cNvPr id="16" name="Text 14"/>
          <p:cNvSpPr/>
          <p:nvPr/>
        </p:nvSpPr>
        <p:spPr>
          <a:xfrm>
            <a:off x="8321040" y="1847088"/>
            <a:ext cx="3017520" cy="320040"/>
          </a:xfrm>
          <a:prstGeom prst="rect">
            <a:avLst/>
          </a:prstGeom>
          <a:noFill/>
          <a:ln/>
        </p:spPr>
        <p:txBody>
          <a:bodyPr wrap="square" lIns="0" tIns="0" rIns="0" bIns="0" rtlCol="0" anchor="ctr"/>
          <a:lstStyle/>
          <a:p>
            <a:pPr marL="0" indent="0">
              <a:buNone/>
            </a:pPr>
            <a:r>
              <a:rPr lang="en-US" sz="1800" b="1" dirty="0">
                <a:solidFill>
                  <a:srgbClr val="17263C"/>
                </a:solidFill>
              </a:rPr>
              <a:t>3. Explain the match</a:t>
            </a:r>
            <a:endParaRPr lang="en-US" sz="1800" dirty="0"/>
          </a:p>
        </p:txBody>
      </p:sp>
      <p:sp>
        <p:nvSpPr>
          <p:cNvPr id="17" name="Text 15"/>
          <p:cNvSpPr/>
          <p:nvPr/>
        </p:nvSpPr>
        <p:spPr>
          <a:xfrm>
            <a:off x="8321040" y="2304288"/>
            <a:ext cx="2971800" cy="2514600"/>
          </a:xfrm>
          <a:prstGeom prst="rect">
            <a:avLst/>
          </a:prstGeom>
          <a:noFill/>
          <a:ln/>
        </p:spPr>
        <p:txBody>
          <a:bodyPr wrap="square" lIns="0" tIns="0" rIns="0" bIns="0" rtlCol="0" anchor="ctr">
            <a:normAutofit/>
          </a:bodyPr>
          <a:lstStyle/>
          <a:p>
            <a:r>
              <a:rPr lang="en-US" sz="1400" dirty="0">
                <a:solidFill>
                  <a:srgbClr val="666B73"/>
                </a:solidFill>
              </a:rPr>
              <a:t>Be able to answer: Why would this agency and this specific program invest in this project? You must understand these priorities before you start writing</a:t>
            </a:r>
            <a:endParaRPr lang="en-US" sz="1400" dirty="0"/>
          </a:p>
          <a:p>
            <a:pPr marL="0" indent="0">
              <a:buNone/>
            </a:pPr>
            <a:endParaRPr lang="en-US" sz="1400" dirty="0"/>
          </a:p>
        </p:txBody>
      </p:sp>
      <p:sp>
        <p:nvSpPr>
          <p:cNvPr id="18" name="Shape 16"/>
          <p:cNvSpPr/>
          <p:nvPr/>
        </p:nvSpPr>
        <p:spPr>
          <a:xfrm>
            <a:off x="2148840" y="5349240"/>
            <a:ext cx="7909560" cy="566928"/>
          </a:xfrm>
          <a:prstGeom prst="roundRect">
            <a:avLst>
              <a:gd name="adj" fmla="val 12903"/>
            </a:avLst>
          </a:prstGeom>
          <a:solidFill>
            <a:srgbClr val="17263C"/>
          </a:solidFill>
          <a:ln w="12700">
            <a:solidFill>
              <a:srgbClr val="17263C"/>
            </a:solidFill>
            <a:prstDash val="solid"/>
          </a:ln>
        </p:spPr>
        <p:txBody>
          <a:bodyPr/>
          <a:lstStyle/>
          <a:p>
            <a:endParaRPr lang="en-US"/>
          </a:p>
        </p:txBody>
      </p:sp>
      <p:sp>
        <p:nvSpPr>
          <p:cNvPr id="19" name="Text 17"/>
          <p:cNvSpPr/>
          <p:nvPr/>
        </p:nvSpPr>
        <p:spPr>
          <a:xfrm>
            <a:off x="2377440" y="5532120"/>
            <a:ext cx="7452360" cy="182880"/>
          </a:xfrm>
          <a:prstGeom prst="rect">
            <a:avLst/>
          </a:prstGeom>
          <a:noFill/>
          <a:ln/>
        </p:spPr>
        <p:txBody>
          <a:bodyPr wrap="square" lIns="0" tIns="0" rIns="0" bIns="0" rtlCol="0" anchor="ctr"/>
          <a:lstStyle/>
          <a:p>
            <a:pPr marL="0" indent="0" algn="ctr">
              <a:buNone/>
            </a:pPr>
            <a:r>
              <a:rPr lang="en-US" sz="1700" b="1" dirty="0">
                <a:solidFill>
                  <a:srgbClr val="FFFFFF"/>
                </a:solidFill>
              </a:rPr>
              <a:t>Fit is not a paragraph. Fit should shape the entire proposal.</a:t>
            </a:r>
            <a:endParaRPr lang="en-US" sz="1700" dirty="0"/>
          </a:p>
        </p:txBody>
      </p:sp>
      <p:sp>
        <p:nvSpPr>
          <p:cNvPr id="25"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777"/>
                </a:solidFill>
                <a:latin typeface="Aptos"/>
                <a:ea typeface="Aptos"/>
                <a:cs typeface="Aptos"/>
              </a:defRPr>
            </a:lvl1pPr>
          </a:lstStyle>
          <a:p>
            <a:pPr algn="l"/>
            <a:fld id="{F7021451-1387-4CA6-816F-3879F97B5CBC}" type="slidenum">
              <a:rPr lang="en-US" b="0"/>
              <a:t>4</a:t>
            </a:fld>
            <a:endParaRPr lang="en-US"/>
          </a:p>
        </p:txBody>
      </p:sp>
      <p:pic>
        <p:nvPicPr>
          <p:cNvPr id="21" name="Picture 20">
            <a:extLst>
              <a:ext uri="{FF2B5EF4-FFF2-40B4-BE49-F238E27FC236}">
                <a16:creationId xmlns:a16="http://schemas.microsoft.com/office/drawing/2014/main" id="{31E3E1F3-BA51-5BA3-60E8-13661696571F}"/>
              </a:ext>
            </a:extLst>
          </p:cNvPr>
          <p:cNvPicPr>
            <a:picLocks noChangeAspect="1"/>
          </p:cNvPicPr>
          <p:nvPr/>
        </p:nvPicPr>
        <p:blipFill>
          <a:blip r:embed="rId3"/>
          <a:stretch>
            <a:fillRect/>
          </a:stretch>
        </p:blipFill>
        <p:spPr>
          <a:xfrm>
            <a:off x="447366" y="283464"/>
            <a:ext cx="4420217" cy="41915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94360" y="658368"/>
            <a:ext cx="9646920" cy="502920"/>
          </a:xfrm>
          <a:prstGeom prst="rect">
            <a:avLst/>
          </a:prstGeom>
          <a:noFill/>
          <a:ln/>
        </p:spPr>
        <p:txBody>
          <a:bodyPr wrap="square" lIns="0" tIns="0" rIns="0" bIns="0" rtlCol="0" anchor="ctr"/>
          <a:lstStyle/>
          <a:p>
            <a:pPr marL="0" indent="0">
              <a:buNone/>
            </a:pPr>
            <a:r>
              <a:rPr lang="en-US" sz="2700" b="1" dirty="0">
                <a:solidFill>
                  <a:srgbClr val="17263C"/>
                </a:solidFill>
                <a:latin typeface="Aptos Display" pitchFamily="34" charset="0"/>
                <a:ea typeface="Aptos Display" pitchFamily="34" charset="-122"/>
                <a:cs typeface="Aptos Display" pitchFamily="34" charset="-120"/>
              </a:rPr>
              <a:t>Think like a reviewer</a:t>
            </a:r>
            <a:endParaRPr lang="en-US" sz="2700" dirty="0"/>
          </a:p>
        </p:txBody>
      </p:sp>
      <p:sp>
        <p:nvSpPr>
          <p:cNvPr id="3" name="Text 1"/>
          <p:cNvSpPr/>
          <p:nvPr/>
        </p:nvSpPr>
        <p:spPr>
          <a:xfrm>
            <a:off x="612648" y="1188720"/>
            <a:ext cx="10698480" cy="310896"/>
          </a:xfrm>
          <a:prstGeom prst="rect">
            <a:avLst/>
          </a:prstGeom>
          <a:noFill/>
          <a:ln/>
        </p:spPr>
        <p:txBody>
          <a:bodyPr wrap="square" lIns="0" tIns="0" rIns="0" bIns="0" rtlCol="0" anchor="ctr"/>
          <a:lstStyle/>
          <a:p>
            <a:pPr marL="0" indent="0">
              <a:buNone/>
            </a:pPr>
            <a:r>
              <a:rPr lang="en-US" sz="1400" dirty="0">
                <a:solidFill>
                  <a:srgbClr val="666B73"/>
                </a:solidFill>
              </a:rPr>
              <a:t>Make it easy to see why the project deserves investment.</a:t>
            </a:r>
            <a:endParaRPr lang="en-US" sz="1400" dirty="0"/>
          </a:p>
        </p:txBody>
      </p:sp>
      <p:sp>
        <p:nvSpPr>
          <p:cNvPr id="5" name="Text 3"/>
          <p:cNvSpPr/>
          <p:nvPr/>
        </p:nvSpPr>
        <p:spPr>
          <a:xfrm>
            <a:off x="10625328" y="342900"/>
            <a:ext cx="960120" cy="128016"/>
          </a:xfrm>
          <a:prstGeom prst="rect">
            <a:avLst/>
          </a:prstGeom>
          <a:noFill/>
          <a:ln/>
        </p:spPr>
        <p:txBody>
          <a:bodyPr wrap="square" lIns="0" tIns="0" rIns="0" bIns="0" rtlCol="0" anchor="ctr"/>
          <a:lstStyle/>
          <a:p>
            <a:pPr marL="0" indent="0" algn="ctr">
              <a:buNone/>
            </a:pPr>
            <a:endParaRPr lang="en-US" sz="1000" dirty="0"/>
          </a:p>
        </p:txBody>
      </p:sp>
      <p:pic>
        <p:nvPicPr>
          <p:cNvPr id="6" name="Image 0" descr="/mnt/data/30fd38c450.png"/>
          <p:cNvPicPr>
            <a:picLocks noChangeAspect="1"/>
          </p:cNvPicPr>
          <p:nvPr/>
        </p:nvPicPr>
        <p:blipFill>
          <a:blip r:embed="rId3"/>
          <a:srcRect l="13230" r="13230"/>
          <a:stretch/>
        </p:blipFill>
        <p:spPr>
          <a:xfrm>
            <a:off x="612648" y="1600200"/>
            <a:ext cx="4892040" cy="4434840"/>
          </a:xfrm>
          <a:prstGeom prst="rect">
            <a:avLst/>
          </a:prstGeom>
        </p:spPr>
      </p:pic>
      <p:sp>
        <p:nvSpPr>
          <p:cNvPr id="7" name="Shape 4"/>
          <p:cNvSpPr/>
          <p:nvPr/>
        </p:nvSpPr>
        <p:spPr>
          <a:xfrm>
            <a:off x="5989320" y="1636776"/>
            <a:ext cx="438912" cy="438912"/>
          </a:xfrm>
          <a:prstGeom prst="ellipse">
            <a:avLst/>
          </a:prstGeom>
          <a:solidFill>
            <a:srgbClr val="782F40"/>
          </a:solidFill>
          <a:ln w="12700">
            <a:solidFill>
              <a:srgbClr val="782F40"/>
            </a:solidFill>
            <a:prstDash val="solid"/>
          </a:ln>
        </p:spPr>
        <p:txBody>
          <a:bodyPr/>
          <a:lstStyle/>
          <a:p>
            <a:endParaRPr lang="en-US"/>
          </a:p>
        </p:txBody>
      </p:sp>
      <p:sp>
        <p:nvSpPr>
          <p:cNvPr id="8" name="Text 5"/>
          <p:cNvSpPr/>
          <p:nvPr/>
        </p:nvSpPr>
        <p:spPr>
          <a:xfrm>
            <a:off x="5989320" y="1746504"/>
            <a:ext cx="438912" cy="146304"/>
          </a:xfrm>
          <a:prstGeom prst="rect">
            <a:avLst/>
          </a:prstGeom>
          <a:noFill/>
          <a:ln/>
        </p:spPr>
        <p:txBody>
          <a:bodyPr wrap="square" lIns="0" tIns="0" rIns="0" bIns="0" rtlCol="0" anchor="ctr"/>
          <a:lstStyle/>
          <a:p>
            <a:pPr marL="0" indent="0" algn="ctr">
              <a:buNone/>
            </a:pPr>
            <a:r>
              <a:rPr lang="en-US" sz="1100" b="1" dirty="0">
                <a:solidFill>
                  <a:srgbClr val="FFFFFF"/>
                </a:solidFill>
              </a:rPr>
              <a:t>1</a:t>
            </a:r>
            <a:endParaRPr lang="en-US" sz="1100" dirty="0"/>
          </a:p>
        </p:txBody>
      </p:sp>
      <p:sp>
        <p:nvSpPr>
          <p:cNvPr id="9" name="Text 6"/>
          <p:cNvSpPr/>
          <p:nvPr/>
        </p:nvSpPr>
        <p:spPr>
          <a:xfrm>
            <a:off x="6583680" y="1691640"/>
            <a:ext cx="4754880" cy="320040"/>
          </a:xfrm>
          <a:prstGeom prst="rect">
            <a:avLst/>
          </a:prstGeom>
          <a:noFill/>
          <a:ln/>
        </p:spPr>
        <p:txBody>
          <a:bodyPr wrap="square" lIns="0" tIns="0" rIns="0" bIns="0" rtlCol="0" anchor="ctr"/>
          <a:lstStyle/>
          <a:p>
            <a:pPr marL="0" indent="0">
              <a:buNone/>
            </a:pPr>
            <a:r>
              <a:rPr lang="en-US" sz="2000" b="1" dirty="0">
                <a:solidFill>
                  <a:srgbClr val="20242A"/>
                </a:solidFill>
              </a:rPr>
              <a:t>Is it important?</a:t>
            </a:r>
            <a:endParaRPr lang="en-US" sz="2000" dirty="0"/>
          </a:p>
        </p:txBody>
      </p:sp>
      <p:sp>
        <p:nvSpPr>
          <p:cNvPr id="10" name="Shape 7"/>
          <p:cNvSpPr/>
          <p:nvPr/>
        </p:nvSpPr>
        <p:spPr>
          <a:xfrm>
            <a:off x="5989320" y="2487168"/>
            <a:ext cx="438912" cy="438912"/>
          </a:xfrm>
          <a:prstGeom prst="ellipse">
            <a:avLst/>
          </a:prstGeom>
          <a:solidFill>
            <a:srgbClr val="CEB888"/>
          </a:solidFill>
          <a:ln w="12700">
            <a:solidFill>
              <a:srgbClr val="CEB888"/>
            </a:solidFill>
            <a:prstDash val="solid"/>
          </a:ln>
        </p:spPr>
        <p:txBody>
          <a:bodyPr/>
          <a:lstStyle/>
          <a:p>
            <a:endParaRPr lang="en-US"/>
          </a:p>
        </p:txBody>
      </p:sp>
      <p:sp>
        <p:nvSpPr>
          <p:cNvPr id="11" name="Text 8"/>
          <p:cNvSpPr/>
          <p:nvPr/>
        </p:nvSpPr>
        <p:spPr>
          <a:xfrm>
            <a:off x="5989320" y="2596896"/>
            <a:ext cx="438912" cy="146304"/>
          </a:xfrm>
          <a:prstGeom prst="rect">
            <a:avLst/>
          </a:prstGeom>
          <a:noFill/>
          <a:ln/>
        </p:spPr>
        <p:txBody>
          <a:bodyPr wrap="square" lIns="0" tIns="0" rIns="0" bIns="0" rtlCol="0" anchor="ctr"/>
          <a:lstStyle/>
          <a:p>
            <a:pPr marL="0" indent="0" algn="ctr">
              <a:buNone/>
            </a:pPr>
            <a:r>
              <a:rPr lang="en-US" sz="1100" b="1" dirty="0">
                <a:solidFill>
                  <a:srgbClr val="17263C"/>
                </a:solidFill>
              </a:rPr>
              <a:t>2</a:t>
            </a:r>
            <a:endParaRPr lang="en-US" sz="1100" dirty="0"/>
          </a:p>
        </p:txBody>
      </p:sp>
      <p:sp>
        <p:nvSpPr>
          <p:cNvPr id="12" name="Text 9"/>
          <p:cNvSpPr/>
          <p:nvPr/>
        </p:nvSpPr>
        <p:spPr>
          <a:xfrm>
            <a:off x="6583680" y="2542032"/>
            <a:ext cx="4754880" cy="320040"/>
          </a:xfrm>
          <a:prstGeom prst="rect">
            <a:avLst/>
          </a:prstGeom>
          <a:noFill/>
          <a:ln/>
        </p:spPr>
        <p:txBody>
          <a:bodyPr wrap="square" lIns="0" tIns="0" rIns="0" bIns="0" rtlCol="0" anchor="ctr"/>
          <a:lstStyle/>
          <a:p>
            <a:pPr marL="0" indent="0">
              <a:buNone/>
            </a:pPr>
            <a:r>
              <a:rPr lang="en-US" sz="2000" b="1" dirty="0">
                <a:solidFill>
                  <a:srgbClr val="20242A"/>
                </a:solidFill>
              </a:rPr>
              <a:t>Is it innovative?</a:t>
            </a:r>
            <a:endParaRPr lang="en-US" sz="2000" dirty="0"/>
          </a:p>
        </p:txBody>
      </p:sp>
      <p:sp>
        <p:nvSpPr>
          <p:cNvPr id="13" name="Shape 10"/>
          <p:cNvSpPr/>
          <p:nvPr/>
        </p:nvSpPr>
        <p:spPr>
          <a:xfrm>
            <a:off x="5989320" y="3337560"/>
            <a:ext cx="438912" cy="438912"/>
          </a:xfrm>
          <a:prstGeom prst="ellipse">
            <a:avLst/>
          </a:prstGeom>
          <a:solidFill>
            <a:srgbClr val="CEB888"/>
          </a:solidFill>
          <a:ln w="12700">
            <a:solidFill>
              <a:srgbClr val="CEB888"/>
            </a:solidFill>
            <a:prstDash val="solid"/>
          </a:ln>
        </p:spPr>
        <p:txBody>
          <a:bodyPr/>
          <a:lstStyle/>
          <a:p>
            <a:endParaRPr lang="en-US"/>
          </a:p>
        </p:txBody>
      </p:sp>
      <p:sp>
        <p:nvSpPr>
          <p:cNvPr id="14" name="Text 11"/>
          <p:cNvSpPr/>
          <p:nvPr/>
        </p:nvSpPr>
        <p:spPr>
          <a:xfrm>
            <a:off x="5989320" y="3447288"/>
            <a:ext cx="438912" cy="146304"/>
          </a:xfrm>
          <a:prstGeom prst="rect">
            <a:avLst/>
          </a:prstGeom>
          <a:noFill/>
          <a:ln/>
        </p:spPr>
        <p:txBody>
          <a:bodyPr wrap="square" lIns="0" tIns="0" rIns="0" bIns="0" rtlCol="0" anchor="ctr"/>
          <a:lstStyle/>
          <a:p>
            <a:pPr marL="0" indent="0" algn="ctr">
              <a:buNone/>
            </a:pPr>
            <a:r>
              <a:rPr lang="en-US" sz="1100" b="1" dirty="0">
                <a:solidFill>
                  <a:srgbClr val="17263C"/>
                </a:solidFill>
              </a:rPr>
              <a:t>3</a:t>
            </a:r>
            <a:endParaRPr lang="en-US" sz="1100" dirty="0"/>
          </a:p>
        </p:txBody>
      </p:sp>
      <p:sp>
        <p:nvSpPr>
          <p:cNvPr id="15" name="Text 12"/>
          <p:cNvSpPr/>
          <p:nvPr/>
        </p:nvSpPr>
        <p:spPr>
          <a:xfrm>
            <a:off x="6583680" y="3392424"/>
            <a:ext cx="4754880" cy="320040"/>
          </a:xfrm>
          <a:prstGeom prst="rect">
            <a:avLst/>
          </a:prstGeom>
          <a:noFill/>
          <a:ln/>
        </p:spPr>
        <p:txBody>
          <a:bodyPr wrap="square" lIns="0" tIns="0" rIns="0" bIns="0" rtlCol="0" anchor="ctr"/>
          <a:lstStyle/>
          <a:p>
            <a:pPr marL="0" indent="0">
              <a:buNone/>
            </a:pPr>
            <a:r>
              <a:rPr lang="en-US" sz="2000" b="1" dirty="0">
                <a:solidFill>
                  <a:srgbClr val="20242A"/>
                </a:solidFill>
              </a:rPr>
              <a:t>Is the approach sound?</a:t>
            </a:r>
            <a:endParaRPr lang="en-US" sz="2000" dirty="0"/>
          </a:p>
        </p:txBody>
      </p:sp>
      <p:sp>
        <p:nvSpPr>
          <p:cNvPr id="16" name="Shape 13"/>
          <p:cNvSpPr/>
          <p:nvPr/>
        </p:nvSpPr>
        <p:spPr>
          <a:xfrm>
            <a:off x="5989320" y="4187952"/>
            <a:ext cx="438912" cy="438912"/>
          </a:xfrm>
          <a:prstGeom prst="ellipse">
            <a:avLst/>
          </a:prstGeom>
          <a:solidFill>
            <a:srgbClr val="CEB888"/>
          </a:solidFill>
          <a:ln w="12700">
            <a:solidFill>
              <a:srgbClr val="CEB888"/>
            </a:solidFill>
            <a:prstDash val="solid"/>
          </a:ln>
        </p:spPr>
        <p:txBody>
          <a:bodyPr/>
          <a:lstStyle/>
          <a:p>
            <a:endParaRPr lang="en-US"/>
          </a:p>
        </p:txBody>
      </p:sp>
      <p:sp>
        <p:nvSpPr>
          <p:cNvPr id="17" name="Text 14"/>
          <p:cNvSpPr/>
          <p:nvPr/>
        </p:nvSpPr>
        <p:spPr>
          <a:xfrm>
            <a:off x="5989320" y="4297680"/>
            <a:ext cx="438912" cy="146304"/>
          </a:xfrm>
          <a:prstGeom prst="rect">
            <a:avLst/>
          </a:prstGeom>
          <a:noFill/>
          <a:ln/>
        </p:spPr>
        <p:txBody>
          <a:bodyPr wrap="square" lIns="0" tIns="0" rIns="0" bIns="0" rtlCol="0" anchor="ctr"/>
          <a:lstStyle/>
          <a:p>
            <a:pPr marL="0" indent="0" algn="ctr">
              <a:buNone/>
            </a:pPr>
            <a:r>
              <a:rPr lang="en-US" sz="1100" b="1" dirty="0">
                <a:solidFill>
                  <a:srgbClr val="17263C"/>
                </a:solidFill>
              </a:rPr>
              <a:t>4</a:t>
            </a:r>
            <a:endParaRPr lang="en-US" sz="1100" dirty="0"/>
          </a:p>
        </p:txBody>
      </p:sp>
      <p:sp>
        <p:nvSpPr>
          <p:cNvPr id="18" name="Text 15"/>
          <p:cNvSpPr/>
          <p:nvPr/>
        </p:nvSpPr>
        <p:spPr>
          <a:xfrm>
            <a:off x="6583680" y="4242816"/>
            <a:ext cx="4754880" cy="320040"/>
          </a:xfrm>
          <a:prstGeom prst="rect">
            <a:avLst/>
          </a:prstGeom>
          <a:noFill/>
          <a:ln/>
        </p:spPr>
        <p:txBody>
          <a:bodyPr wrap="square" lIns="0" tIns="0" rIns="0" bIns="0" rtlCol="0" anchor="ctr"/>
          <a:lstStyle/>
          <a:p>
            <a:pPr marL="0" indent="0">
              <a:buNone/>
            </a:pPr>
            <a:r>
              <a:rPr lang="en-US" sz="2000" b="1" dirty="0">
                <a:solidFill>
                  <a:srgbClr val="20242A"/>
                </a:solidFill>
              </a:rPr>
              <a:t>Can the team deliver?</a:t>
            </a:r>
            <a:endParaRPr lang="en-US" sz="2000" dirty="0"/>
          </a:p>
        </p:txBody>
      </p:sp>
      <p:sp>
        <p:nvSpPr>
          <p:cNvPr id="19" name="Shape 16"/>
          <p:cNvSpPr/>
          <p:nvPr/>
        </p:nvSpPr>
        <p:spPr>
          <a:xfrm>
            <a:off x="5989320" y="5038344"/>
            <a:ext cx="438912" cy="438912"/>
          </a:xfrm>
          <a:prstGeom prst="ellipse">
            <a:avLst/>
          </a:prstGeom>
          <a:solidFill>
            <a:srgbClr val="CEB888"/>
          </a:solidFill>
          <a:ln w="12700">
            <a:solidFill>
              <a:srgbClr val="CEB888"/>
            </a:solidFill>
            <a:prstDash val="solid"/>
          </a:ln>
        </p:spPr>
        <p:txBody>
          <a:bodyPr/>
          <a:lstStyle/>
          <a:p>
            <a:endParaRPr lang="en-US"/>
          </a:p>
        </p:txBody>
      </p:sp>
      <p:sp>
        <p:nvSpPr>
          <p:cNvPr id="20" name="Text 17"/>
          <p:cNvSpPr/>
          <p:nvPr/>
        </p:nvSpPr>
        <p:spPr>
          <a:xfrm>
            <a:off x="5989320" y="5148072"/>
            <a:ext cx="438912" cy="146304"/>
          </a:xfrm>
          <a:prstGeom prst="rect">
            <a:avLst/>
          </a:prstGeom>
          <a:noFill/>
          <a:ln/>
        </p:spPr>
        <p:txBody>
          <a:bodyPr wrap="square" lIns="0" tIns="0" rIns="0" bIns="0" rtlCol="0" anchor="ctr"/>
          <a:lstStyle/>
          <a:p>
            <a:pPr marL="0" indent="0" algn="ctr">
              <a:buNone/>
            </a:pPr>
            <a:r>
              <a:rPr lang="en-US" sz="1100" b="1" dirty="0">
                <a:solidFill>
                  <a:srgbClr val="17263C"/>
                </a:solidFill>
              </a:rPr>
              <a:t>5</a:t>
            </a:r>
            <a:endParaRPr lang="en-US" sz="1100" dirty="0"/>
          </a:p>
        </p:txBody>
      </p:sp>
      <p:sp>
        <p:nvSpPr>
          <p:cNvPr id="21" name="Text 18"/>
          <p:cNvSpPr/>
          <p:nvPr/>
        </p:nvSpPr>
        <p:spPr>
          <a:xfrm>
            <a:off x="6583680" y="5093208"/>
            <a:ext cx="4754880" cy="320040"/>
          </a:xfrm>
          <a:prstGeom prst="rect">
            <a:avLst/>
          </a:prstGeom>
          <a:noFill/>
          <a:ln/>
        </p:spPr>
        <p:txBody>
          <a:bodyPr wrap="square" lIns="0" tIns="0" rIns="0" bIns="0" rtlCol="0" anchor="ctr"/>
          <a:lstStyle/>
          <a:p>
            <a:pPr marL="0" indent="0">
              <a:buNone/>
            </a:pPr>
            <a:r>
              <a:rPr lang="en-US" sz="2000" b="1" dirty="0">
                <a:solidFill>
                  <a:srgbClr val="20242A"/>
                </a:solidFill>
              </a:rPr>
              <a:t>Is it worth the investment?</a:t>
            </a:r>
            <a:endParaRPr lang="en-US" sz="2000" dirty="0"/>
          </a:p>
        </p:txBody>
      </p:sp>
      <p:sp>
        <p:nvSpPr>
          <p:cNvPr id="25"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777"/>
                </a:solidFill>
                <a:latin typeface="Aptos"/>
                <a:ea typeface="Aptos"/>
                <a:cs typeface="Aptos"/>
              </a:defRPr>
            </a:lvl1pPr>
          </a:lstStyle>
          <a:p>
            <a:pPr algn="l"/>
            <a:fld id="{F7021451-1387-4CA6-816F-3879F97B5CBC}" type="slidenum">
              <a:rPr lang="en-US" b="0"/>
              <a:t>5</a:t>
            </a:fld>
            <a:endParaRPr lang="en-US"/>
          </a:p>
        </p:txBody>
      </p:sp>
      <p:pic>
        <p:nvPicPr>
          <p:cNvPr id="23" name="Picture 22">
            <a:extLst>
              <a:ext uri="{FF2B5EF4-FFF2-40B4-BE49-F238E27FC236}">
                <a16:creationId xmlns:a16="http://schemas.microsoft.com/office/drawing/2014/main" id="{8A4E9CF8-B6C2-082E-CDEC-EEF9DD3E4303}"/>
              </a:ext>
            </a:extLst>
          </p:cNvPr>
          <p:cNvPicPr>
            <a:picLocks noChangeAspect="1"/>
          </p:cNvPicPr>
          <p:nvPr/>
        </p:nvPicPr>
        <p:blipFill>
          <a:blip r:embed="rId4"/>
          <a:stretch>
            <a:fillRect/>
          </a:stretch>
        </p:blipFill>
        <p:spPr>
          <a:xfrm>
            <a:off x="447366" y="283464"/>
            <a:ext cx="4420217" cy="41915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4EF"/>
        </a:solidFill>
        <a:effectLst/>
      </p:bgPr>
    </p:bg>
    <p:spTree>
      <p:nvGrpSpPr>
        <p:cNvPr id="1" name=""/>
        <p:cNvGrpSpPr/>
        <p:nvPr/>
      </p:nvGrpSpPr>
      <p:grpSpPr>
        <a:xfrm>
          <a:off x="0" y="0"/>
          <a:ext cx="1" cy="1"/>
          <a:chOff x="0" y="0"/>
          <a:chExt cx="1" cy="1"/>
        </a:xfrm>
      </p:grpSpPr>
      <p:sp>
        <p:nvSpPr>
          <p:cNvPr id="2" name="Shape 0"/>
          <p:cNvSpPr/>
          <p:nvPr/>
        </p:nvSpPr>
        <p:spPr>
          <a:xfrm>
            <a:off x="0" y="0"/>
            <a:ext cx="274320" cy="6858000"/>
          </a:xfrm>
          <a:prstGeom prst="rect">
            <a:avLst/>
          </a:prstGeom>
          <a:solidFill>
            <a:srgbClr val="782F40"/>
          </a:solidFill>
          <a:ln w="12700">
            <a:solidFill>
              <a:srgbClr val="782F4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sp>
        <p:nvSpPr>
          <p:cNvPr id="3" name="Shape 1"/>
          <p:cNvSpPr/>
          <p:nvPr/>
        </p:nvSpPr>
        <p:spPr>
          <a:xfrm>
            <a:off x="932688" y="1444752"/>
            <a:ext cx="932688" cy="1"/>
          </a:xfrm>
          <a:prstGeom prst="line">
            <a:avLst/>
          </a:prstGeom>
          <a:noFill/>
          <a:ln w="38100">
            <a:solidFill>
              <a:srgbClr val="CEB88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sp>
        <p:nvSpPr>
          <p:cNvPr id="4" name="Text 2"/>
          <p:cNvSpPr/>
          <p:nvPr/>
        </p:nvSpPr>
        <p:spPr>
          <a:xfrm>
            <a:off x="925606" y="2530647"/>
            <a:ext cx="7223760" cy="74980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782F40"/>
                </a:solidFill>
                <a:effectLst/>
                <a:uLnTx/>
                <a:uFillTx/>
                <a:latin typeface="Aptos Display"/>
                <a:ea typeface="Aptos Display" pitchFamily="34" charset="-122"/>
                <a:cs typeface="Aptos Display" pitchFamily="34" charset="-120"/>
              </a:rPr>
              <a:t>SMART Goals </a:t>
            </a:r>
            <a:endParaRPr kumimoji="0" lang="en-US" sz="3700" b="0" i="0" u="none" strike="noStrike" kern="1200" cap="none" spc="0" normalizeH="0" baseline="0" noProof="0" dirty="0">
              <a:ln>
                <a:noFill/>
              </a:ln>
              <a:solidFill>
                <a:prstClr val="black"/>
              </a:solidFill>
              <a:effectLst/>
              <a:uLnTx/>
              <a:uFillTx/>
              <a:latin typeface="Aptos"/>
              <a:ea typeface="+mn-ea"/>
              <a:cs typeface="+mn-cs"/>
            </a:endParaRPr>
          </a:p>
        </p:txBody>
      </p:sp>
      <p:sp>
        <p:nvSpPr>
          <p:cNvPr id="5" name="Text 3"/>
          <p:cNvSpPr/>
          <p:nvPr/>
        </p:nvSpPr>
        <p:spPr>
          <a:xfrm>
            <a:off x="925605" y="1692178"/>
            <a:ext cx="8915400" cy="84124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3A3033"/>
                </a:solidFill>
                <a:effectLst/>
                <a:uLnTx/>
                <a:uFillTx/>
                <a:latin typeface="Aptos Display"/>
                <a:ea typeface="Aptos Display" pitchFamily="34" charset="-122"/>
                <a:cs typeface="Aptos Display" pitchFamily="34" charset="-120"/>
              </a:rPr>
              <a:t>The Heilmeier Catechism &amp;</a:t>
            </a:r>
            <a:endParaRPr kumimoji="0" lang="en-US" sz="3700" b="0" i="0" u="none" strike="noStrike" kern="1200" cap="none" spc="0" normalizeH="0" baseline="0" noProof="0" dirty="0">
              <a:ln>
                <a:noFill/>
              </a:ln>
              <a:solidFill>
                <a:prstClr val="black"/>
              </a:solidFill>
              <a:effectLst/>
              <a:uLnTx/>
              <a:uFillTx/>
              <a:latin typeface="Aptos"/>
              <a:ea typeface="+mn-ea"/>
              <a:cs typeface="+mn-cs"/>
            </a:endParaRPr>
          </a:p>
        </p:txBody>
      </p:sp>
      <p:sp>
        <p:nvSpPr>
          <p:cNvPr id="6" name="Text 4"/>
          <p:cNvSpPr/>
          <p:nvPr/>
        </p:nvSpPr>
        <p:spPr>
          <a:xfrm>
            <a:off x="930627" y="3703320"/>
            <a:ext cx="4684058" cy="317979"/>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6D6265"/>
                </a:solidFill>
                <a:effectLst/>
                <a:uLnTx/>
                <a:uFillTx/>
                <a:latin typeface="Aptos"/>
                <a:ea typeface="Aptos" pitchFamily="34" charset="-122"/>
                <a:cs typeface="Aptos" pitchFamily="34" charset="-120"/>
              </a:rPr>
              <a:t>Clear goals. Good questions. Stronger proposals.</a:t>
            </a:r>
            <a:endParaRPr kumimoji="0" lang="en-US" sz="1700" b="0" i="0" u="none" strike="noStrike" kern="1200" cap="none" spc="0" normalizeH="0" baseline="0" noProof="0" dirty="0">
              <a:ln>
                <a:noFill/>
              </a:ln>
              <a:solidFill>
                <a:prstClr val="black"/>
              </a:solidFill>
              <a:effectLst/>
              <a:uLnTx/>
              <a:uFillTx/>
              <a:latin typeface="Aptos"/>
              <a:ea typeface="+mn-ea"/>
              <a:cs typeface="+mn-cs"/>
            </a:endParaRPr>
          </a:p>
        </p:txBody>
      </p:sp>
      <p:sp>
        <p:nvSpPr>
          <p:cNvPr id="7" name="Shape 5"/>
          <p:cNvSpPr/>
          <p:nvPr/>
        </p:nvSpPr>
        <p:spPr>
          <a:xfrm>
            <a:off x="932688" y="6016752"/>
            <a:ext cx="10195560" cy="1"/>
          </a:xfrm>
          <a:prstGeom prst="line">
            <a:avLst/>
          </a:prstGeom>
          <a:noFill/>
          <a:ln w="12700">
            <a:solidFill>
              <a:srgbClr val="DED7C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pic>
        <p:nvPicPr>
          <p:cNvPr id="10" name="Picture 9">
            <a:extLst>
              <a:ext uri="{FF2B5EF4-FFF2-40B4-BE49-F238E27FC236}">
                <a16:creationId xmlns:a16="http://schemas.microsoft.com/office/drawing/2014/main" id="{3DBB596E-0250-16AC-552F-24986ABFDD12}"/>
              </a:ext>
            </a:extLst>
          </p:cNvPr>
          <p:cNvPicPr>
            <a:picLocks noChangeAspect="1"/>
          </p:cNvPicPr>
          <p:nvPr/>
        </p:nvPicPr>
        <p:blipFill>
          <a:blip r:embed="rId3"/>
          <a:stretch>
            <a:fillRect/>
          </a:stretch>
        </p:blipFill>
        <p:spPr>
          <a:xfrm rot="1080000">
            <a:off x="6514342" y="524256"/>
            <a:ext cx="3400008" cy="4324866"/>
          </a:xfrm>
          <a:prstGeom prst="rect">
            <a:avLst/>
          </a:prstGeom>
        </p:spPr>
      </p:pic>
      <p:pic>
        <p:nvPicPr>
          <p:cNvPr id="12" name="Picture 11">
            <a:extLst>
              <a:ext uri="{FF2B5EF4-FFF2-40B4-BE49-F238E27FC236}">
                <a16:creationId xmlns:a16="http://schemas.microsoft.com/office/drawing/2014/main" id="{F1DBECB4-CAE1-5E4C-B36D-7861A489A5A5}"/>
              </a:ext>
            </a:extLst>
          </p:cNvPr>
          <p:cNvPicPr>
            <a:picLocks noChangeAspect="1"/>
          </p:cNvPicPr>
          <p:nvPr/>
        </p:nvPicPr>
        <p:blipFill>
          <a:blip r:embed="rId4"/>
          <a:stretch>
            <a:fillRect/>
          </a:stretch>
        </p:blipFill>
        <p:spPr>
          <a:xfrm rot="1140000">
            <a:off x="7189519" y="1790097"/>
            <a:ext cx="3883199" cy="5035379"/>
          </a:xfrm>
          <a:prstGeom prst="rect">
            <a:avLst/>
          </a:prstGeom>
        </p:spPr>
      </p:pic>
      <p:pic>
        <p:nvPicPr>
          <p:cNvPr id="13" name="Picture 12">
            <a:extLst>
              <a:ext uri="{FF2B5EF4-FFF2-40B4-BE49-F238E27FC236}">
                <a16:creationId xmlns:a16="http://schemas.microsoft.com/office/drawing/2014/main" id="{6F2D24FB-3C13-53E8-E1AD-B8D41F934BB6}"/>
              </a:ext>
            </a:extLst>
          </p:cNvPr>
          <p:cNvPicPr>
            <a:picLocks noChangeAspect="1"/>
          </p:cNvPicPr>
          <p:nvPr/>
        </p:nvPicPr>
        <p:blipFill>
          <a:blip r:embed="rId5"/>
          <a:stretch>
            <a:fillRect/>
          </a:stretch>
        </p:blipFill>
        <p:spPr>
          <a:xfrm>
            <a:off x="10829841" y="104763"/>
            <a:ext cx="1200318" cy="52394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3777A-FC62-840F-A461-1F4BC6A63911}"/>
              </a:ext>
            </a:extLst>
          </p:cNvPr>
          <p:cNvSpPr>
            <a:spLocks noGrp="1"/>
          </p:cNvSpPr>
          <p:nvPr>
            <p:ph type="ctrTitle"/>
          </p:nvPr>
        </p:nvSpPr>
        <p:spPr>
          <a:effectLst>
            <a:outerShdw blurRad="50800" dist="38100" dir="2700000" algn="tl" rotWithShape="0">
              <a:prstClr val="black">
                <a:alpha val="40000"/>
              </a:prstClr>
            </a:outerShdw>
          </a:effectLst>
        </p:spPr>
        <p:txBody>
          <a:bodyPr/>
          <a:lstStyle/>
          <a:p>
            <a:r>
              <a:rPr lang="en-US" dirty="0">
                <a:latin typeface="+mj-lt"/>
              </a:rPr>
              <a:t>Things to Do, Things to Avoid</a:t>
            </a:r>
          </a:p>
        </p:txBody>
      </p:sp>
    </p:spTree>
    <p:extLst>
      <p:ext uri="{BB962C8B-B14F-4D97-AF65-F5344CB8AC3E}">
        <p14:creationId xmlns:p14="http://schemas.microsoft.com/office/powerpoint/2010/main" val="2402799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58368" y="475488"/>
            <a:ext cx="9784080" cy="566928"/>
          </a:xfrm>
          <a:prstGeom prst="rect">
            <a:avLst/>
          </a:prstGeom>
          <a:noFill/>
          <a:ln/>
        </p:spPr>
        <p:txBody>
          <a:bodyPr wrap="square" lIns="0" tIns="0" rIns="0" bIns="0" rtlCol="0" anchor="ctr">
            <a:normAutofit/>
          </a:bodyPr>
          <a:lstStyle/>
          <a:p>
            <a:pPr marL="0" indent="0">
              <a:buNone/>
            </a:pPr>
            <a:r>
              <a:rPr lang="en-US" sz="3000" b="1" dirty="0">
                <a:solidFill>
                  <a:srgbClr val="782F40"/>
                </a:solidFill>
                <a:latin typeface="Aptos Display" pitchFamily="34" charset="0"/>
                <a:ea typeface="Aptos Display" pitchFamily="34" charset="-122"/>
                <a:cs typeface="Aptos Display" pitchFamily="34" charset="-120"/>
              </a:rPr>
              <a:t>Make the Proposal Easy to Review</a:t>
            </a:r>
            <a:endParaRPr lang="en-US" sz="3000" dirty="0"/>
          </a:p>
        </p:txBody>
      </p:sp>
      <p:sp>
        <p:nvSpPr>
          <p:cNvPr id="3" name="Text 1"/>
          <p:cNvSpPr/>
          <p:nvPr/>
        </p:nvSpPr>
        <p:spPr>
          <a:xfrm>
            <a:off x="685800" y="1097280"/>
            <a:ext cx="8869680" cy="292608"/>
          </a:xfrm>
          <a:prstGeom prst="rect">
            <a:avLst/>
          </a:prstGeom>
          <a:noFill/>
          <a:ln/>
        </p:spPr>
        <p:txBody>
          <a:bodyPr wrap="square" lIns="0" tIns="0" rIns="0" bIns="0" rtlCol="0" anchor="ctr"/>
          <a:lstStyle/>
          <a:p>
            <a:pPr marL="0" indent="0">
              <a:buNone/>
            </a:pPr>
            <a:r>
              <a:rPr lang="en-US" sz="1550" dirty="0">
                <a:solidFill>
                  <a:srgbClr val="666469"/>
                </a:solidFill>
                <a:latin typeface="Aptos" pitchFamily="34" charset="0"/>
                <a:ea typeface="Aptos" pitchFamily="34" charset="-122"/>
                <a:cs typeface="Aptos" pitchFamily="34" charset="-120"/>
              </a:rPr>
              <a:t>Help reviewers find your logic, evidence, and key takeaways quickly.</a:t>
            </a:r>
            <a:endParaRPr lang="en-US" sz="1550" dirty="0"/>
          </a:p>
        </p:txBody>
      </p:sp>
      <p:sp>
        <p:nvSpPr>
          <p:cNvPr id="4" name="Shape 2"/>
          <p:cNvSpPr/>
          <p:nvPr/>
        </p:nvSpPr>
        <p:spPr>
          <a:xfrm>
            <a:off x="685800" y="1536192"/>
            <a:ext cx="10808208" cy="0"/>
          </a:xfrm>
          <a:prstGeom prst="line">
            <a:avLst/>
          </a:prstGeom>
          <a:noFill/>
          <a:ln w="27940">
            <a:solidFill>
              <a:srgbClr val="CEB888"/>
            </a:solidFill>
            <a:prstDash val="solid"/>
          </a:ln>
        </p:spPr>
        <p:txBody>
          <a:bodyPr/>
          <a:lstStyle/>
          <a:p>
            <a:endParaRPr lang="en-US"/>
          </a:p>
        </p:txBody>
      </p:sp>
      <p:sp>
        <p:nvSpPr>
          <p:cNvPr id="5" name="Shape 3"/>
          <p:cNvSpPr/>
          <p:nvPr/>
        </p:nvSpPr>
        <p:spPr>
          <a:xfrm>
            <a:off x="685800" y="1938528"/>
            <a:ext cx="2037283" cy="3520440"/>
          </a:xfrm>
          <a:prstGeom prst="roundRect">
            <a:avLst>
              <a:gd name="adj" fmla="val 3591"/>
            </a:avLst>
          </a:prstGeom>
          <a:solidFill>
            <a:srgbClr val="FFFFFF"/>
          </a:solidFill>
          <a:ln w="12700">
            <a:solidFill>
              <a:srgbClr val="DED7D0"/>
            </a:solidFill>
            <a:prstDash val="solid"/>
          </a:ln>
          <a:effectLst>
            <a:outerShdw blurRad="15240" dist="5080" dir="2700000" algn="bl" rotWithShape="0">
              <a:srgbClr val="000000">
                <a:alpha val="13000"/>
              </a:srgbClr>
            </a:outerShdw>
          </a:effectLst>
        </p:spPr>
        <p:txBody>
          <a:bodyPr/>
          <a:lstStyle/>
          <a:p>
            <a:endParaRPr lang="en-US"/>
          </a:p>
        </p:txBody>
      </p:sp>
      <p:sp>
        <p:nvSpPr>
          <p:cNvPr id="6" name="Shape 4"/>
          <p:cNvSpPr/>
          <p:nvPr/>
        </p:nvSpPr>
        <p:spPr>
          <a:xfrm>
            <a:off x="850392" y="2148840"/>
            <a:ext cx="475488" cy="475488"/>
          </a:xfrm>
          <a:prstGeom prst="ellipse">
            <a:avLst/>
          </a:prstGeom>
          <a:solidFill>
            <a:srgbClr val="782F40"/>
          </a:solidFill>
          <a:ln w="12700">
            <a:solidFill>
              <a:srgbClr val="782F40"/>
            </a:solidFill>
            <a:prstDash val="solid"/>
          </a:ln>
        </p:spPr>
        <p:txBody>
          <a:bodyPr/>
          <a:lstStyle/>
          <a:p>
            <a:endParaRPr lang="en-US"/>
          </a:p>
        </p:txBody>
      </p:sp>
      <p:sp>
        <p:nvSpPr>
          <p:cNvPr id="7" name="Text 5"/>
          <p:cNvSpPr/>
          <p:nvPr/>
        </p:nvSpPr>
        <p:spPr>
          <a:xfrm>
            <a:off x="850392" y="2249424"/>
            <a:ext cx="475488" cy="155448"/>
          </a:xfrm>
          <a:prstGeom prst="rect">
            <a:avLst/>
          </a:prstGeom>
          <a:noFill/>
          <a:ln/>
        </p:spPr>
        <p:txBody>
          <a:bodyPr wrap="square" lIns="0" tIns="0" rIns="0" bIns="0" rtlCol="0" anchor="ctr"/>
          <a:lstStyle/>
          <a:p>
            <a:pPr marL="0" indent="0" algn="ctr">
              <a:buNone/>
            </a:pPr>
            <a:r>
              <a:rPr lang="en-US" sz="950" b="1" dirty="0">
                <a:solidFill>
                  <a:srgbClr val="FFFFFF"/>
                </a:solidFill>
                <a:latin typeface="Aptos" pitchFamily="34" charset="0"/>
                <a:ea typeface="Aptos" pitchFamily="34" charset="-122"/>
                <a:cs typeface="Aptos" pitchFamily="34" charset="-120"/>
              </a:rPr>
              <a:t>01</a:t>
            </a:r>
            <a:endParaRPr lang="en-US" sz="950" dirty="0"/>
          </a:p>
        </p:txBody>
      </p:sp>
      <p:sp>
        <p:nvSpPr>
          <p:cNvPr id="8" name="Text 6"/>
          <p:cNvSpPr/>
          <p:nvPr/>
        </p:nvSpPr>
        <p:spPr>
          <a:xfrm>
            <a:off x="850392" y="2871216"/>
            <a:ext cx="1708099" cy="713232"/>
          </a:xfrm>
          <a:prstGeom prst="rect">
            <a:avLst/>
          </a:prstGeom>
          <a:noFill/>
          <a:ln/>
        </p:spPr>
        <p:txBody>
          <a:bodyPr wrap="square" lIns="254" tIns="254" rIns="254" bIns="254" rtlCol="0" anchor="ctr">
            <a:normAutofit/>
          </a:bodyPr>
          <a:lstStyle/>
          <a:p>
            <a:pPr marL="0" indent="0">
              <a:buNone/>
            </a:pPr>
            <a:r>
              <a:rPr lang="en-US" sz="2000" b="1" dirty="0">
                <a:solidFill>
                  <a:srgbClr val="2F2F33"/>
                </a:solidFill>
                <a:latin typeface="Aptos Display" pitchFamily="34" charset="0"/>
                <a:ea typeface="Aptos Display" pitchFamily="34" charset="-122"/>
                <a:cs typeface="Aptos Display" pitchFamily="34" charset="-120"/>
              </a:rPr>
              <a:t>Clear headings</a:t>
            </a:r>
            <a:endParaRPr lang="en-US" sz="2000" dirty="0"/>
          </a:p>
        </p:txBody>
      </p:sp>
      <p:sp>
        <p:nvSpPr>
          <p:cNvPr id="9" name="Shape 7"/>
          <p:cNvSpPr/>
          <p:nvPr/>
        </p:nvSpPr>
        <p:spPr>
          <a:xfrm>
            <a:off x="850392" y="3712464"/>
            <a:ext cx="530352" cy="0"/>
          </a:xfrm>
          <a:prstGeom prst="line">
            <a:avLst/>
          </a:prstGeom>
          <a:noFill/>
          <a:ln w="38100">
            <a:solidFill>
              <a:srgbClr val="CEB888"/>
            </a:solidFill>
            <a:prstDash val="solid"/>
          </a:ln>
        </p:spPr>
        <p:txBody>
          <a:bodyPr/>
          <a:lstStyle/>
          <a:p>
            <a:endParaRPr lang="en-US"/>
          </a:p>
        </p:txBody>
      </p:sp>
      <p:sp>
        <p:nvSpPr>
          <p:cNvPr id="10" name="Text 8"/>
          <p:cNvSpPr/>
          <p:nvPr/>
        </p:nvSpPr>
        <p:spPr>
          <a:xfrm>
            <a:off x="850392" y="3950208"/>
            <a:ext cx="1708099" cy="777240"/>
          </a:xfrm>
          <a:prstGeom prst="rect">
            <a:avLst/>
          </a:prstGeom>
          <a:noFill/>
          <a:ln/>
        </p:spPr>
        <p:txBody>
          <a:bodyPr wrap="square" lIns="254" tIns="254" rIns="254" bIns="254" rtlCol="0" anchor="t">
            <a:normAutofit/>
          </a:bodyPr>
          <a:lstStyle/>
          <a:p>
            <a:pPr marL="0" indent="0">
              <a:buNone/>
            </a:pPr>
            <a:r>
              <a:rPr lang="en-US" sz="1320" dirty="0">
                <a:solidFill>
                  <a:srgbClr val="666469"/>
                </a:solidFill>
                <a:latin typeface="Aptos" pitchFamily="34" charset="0"/>
                <a:ea typeface="Aptos" pitchFamily="34" charset="-122"/>
                <a:cs typeface="Aptos" pitchFamily="34" charset="-120"/>
              </a:rPr>
              <a:t>Signal the purpose of each section.</a:t>
            </a:r>
            <a:endParaRPr lang="en-US" sz="1320" dirty="0"/>
          </a:p>
        </p:txBody>
      </p:sp>
      <p:pic>
        <p:nvPicPr>
          <p:cNvPr id="11"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10435" y="4837176"/>
            <a:ext cx="402336" cy="402336"/>
          </a:xfrm>
          <a:prstGeom prst="rect">
            <a:avLst/>
          </a:prstGeom>
        </p:spPr>
      </p:pic>
      <p:sp>
        <p:nvSpPr>
          <p:cNvPr id="12" name="Shape 9"/>
          <p:cNvSpPr/>
          <p:nvPr/>
        </p:nvSpPr>
        <p:spPr>
          <a:xfrm>
            <a:off x="2878531" y="1938528"/>
            <a:ext cx="2037283" cy="3520440"/>
          </a:xfrm>
          <a:prstGeom prst="roundRect">
            <a:avLst>
              <a:gd name="adj" fmla="val 3591"/>
            </a:avLst>
          </a:prstGeom>
          <a:solidFill>
            <a:srgbClr val="F7F3F0"/>
          </a:solidFill>
          <a:ln w="12700">
            <a:solidFill>
              <a:srgbClr val="DED7D0"/>
            </a:solidFill>
            <a:prstDash val="solid"/>
          </a:ln>
          <a:effectLst>
            <a:outerShdw blurRad="15240" dist="5080" dir="2700000" algn="bl" rotWithShape="0">
              <a:srgbClr val="000000">
                <a:alpha val="13000"/>
              </a:srgbClr>
            </a:outerShdw>
          </a:effectLst>
        </p:spPr>
        <p:txBody>
          <a:bodyPr/>
          <a:lstStyle/>
          <a:p>
            <a:endParaRPr lang="en-US"/>
          </a:p>
        </p:txBody>
      </p:sp>
      <p:sp>
        <p:nvSpPr>
          <p:cNvPr id="13" name="Shape 10"/>
          <p:cNvSpPr/>
          <p:nvPr/>
        </p:nvSpPr>
        <p:spPr>
          <a:xfrm>
            <a:off x="3043123" y="2148840"/>
            <a:ext cx="475488" cy="475488"/>
          </a:xfrm>
          <a:prstGeom prst="ellipse">
            <a:avLst/>
          </a:prstGeom>
          <a:solidFill>
            <a:srgbClr val="782F40"/>
          </a:solidFill>
          <a:ln w="12700">
            <a:solidFill>
              <a:srgbClr val="782F40"/>
            </a:solidFill>
            <a:prstDash val="solid"/>
          </a:ln>
        </p:spPr>
        <p:txBody>
          <a:bodyPr/>
          <a:lstStyle/>
          <a:p>
            <a:endParaRPr lang="en-US"/>
          </a:p>
        </p:txBody>
      </p:sp>
      <p:sp>
        <p:nvSpPr>
          <p:cNvPr id="14" name="Text 11"/>
          <p:cNvSpPr/>
          <p:nvPr/>
        </p:nvSpPr>
        <p:spPr>
          <a:xfrm>
            <a:off x="3043123" y="2249424"/>
            <a:ext cx="475488" cy="155448"/>
          </a:xfrm>
          <a:prstGeom prst="rect">
            <a:avLst/>
          </a:prstGeom>
          <a:noFill/>
          <a:ln/>
        </p:spPr>
        <p:txBody>
          <a:bodyPr wrap="square" lIns="0" tIns="0" rIns="0" bIns="0" rtlCol="0" anchor="ctr"/>
          <a:lstStyle/>
          <a:p>
            <a:pPr marL="0" indent="0" algn="ctr">
              <a:buNone/>
            </a:pPr>
            <a:r>
              <a:rPr lang="en-US" sz="950" b="1" dirty="0">
                <a:solidFill>
                  <a:srgbClr val="FFFFFF"/>
                </a:solidFill>
                <a:latin typeface="Aptos" pitchFamily="34" charset="0"/>
                <a:ea typeface="Aptos" pitchFamily="34" charset="-122"/>
                <a:cs typeface="Aptos" pitchFamily="34" charset="-120"/>
              </a:rPr>
              <a:t>02</a:t>
            </a:r>
            <a:endParaRPr lang="en-US" sz="950" dirty="0"/>
          </a:p>
        </p:txBody>
      </p:sp>
      <p:sp>
        <p:nvSpPr>
          <p:cNvPr id="15" name="Text 12"/>
          <p:cNvSpPr/>
          <p:nvPr/>
        </p:nvSpPr>
        <p:spPr>
          <a:xfrm>
            <a:off x="3043123" y="2871216"/>
            <a:ext cx="1708099" cy="713232"/>
          </a:xfrm>
          <a:prstGeom prst="rect">
            <a:avLst/>
          </a:prstGeom>
          <a:noFill/>
          <a:ln/>
        </p:spPr>
        <p:txBody>
          <a:bodyPr wrap="square" lIns="254" tIns="254" rIns="254" bIns="254" rtlCol="0" anchor="ctr">
            <a:normAutofit/>
          </a:bodyPr>
          <a:lstStyle/>
          <a:p>
            <a:pPr marL="0" indent="0">
              <a:buNone/>
            </a:pPr>
            <a:r>
              <a:rPr lang="en-US" sz="2000" b="1" dirty="0">
                <a:solidFill>
                  <a:srgbClr val="2F2F33"/>
                </a:solidFill>
                <a:latin typeface="Aptos Display" pitchFamily="34" charset="0"/>
                <a:ea typeface="Aptos Display" pitchFamily="34" charset="-122"/>
                <a:cs typeface="Aptos Display" pitchFamily="34" charset="-120"/>
              </a:rPr>
              <a:t>White space</a:t>
            </a:r>
            <a:endParaRPr lang="en-US" sz="2000" dirty="0"/>
          </a:p>
        </p:txBody>
      </p:sp>
      <p:sp>
        <p:nvSpPr>
          <p:cNvPr id="16" name="Shape 13"/>
          <p:cNvSpPr/>
          <p:nvPr/>
        </p:nvSpPr>
        <p:spPr>
          <a:xfrm>
            <a:off x="3043123" y="3712464"/>
            <a:ext cx="530352" cy="0"/>
          </a:xfrm>
          <a:prstGeom prst="line">
            <a:avLst/>
          </a:prstGeom>
          <a:noFill/>
          <a:ln w="38100">
            <a:solidFill>
              <a:srgbClr val="CEB888"/>
            </a:solidFill>
            <a:prstDash val="solid"/>
          </a:ln>
        </p:spPr>
        <p:txBody>
          <a:bodyPr/>
          <a:lstStyle/>
          <a:p>
            <a:endParaRPr lang="en-US"/>
          </a:p>
        </p:txBody>
      </p:sp>
      <p:sp>
        <p:nvSpPr>
          <p:cNvPr id="17" name="Text 14"/>
          <p:cNvSpPr/>
          <p:nvPr/>
        </p:nvSpPr>
        <p:spPr>
          <a:xfrm>
            <a:off x="3043123" y="3950208"/>
            <a:ext cx="1708099" cy="777240"/>
          </a:xfrm>
          <a:prstGeom prst="rect">
            <a:avLst/>
          </a:prstGeom>
          <a:noFill/>
          <a:ln/>
        </p:spPr>
        <p:txBody>
          <a:bodyPr wrap="square" lIns="254" tIns="254" rIns="254" bIns="254" rtlCol="0" anchor="t">
            <a:normAutofit/>
          </a:bodyPr>
          <a:lstStyle/>
          <a:p>
            <a:pPr marL="0" indent="0">
              <a:buNone/>
            </a:pPr>
            <a:r>
              <a:rPr lang="en-US" sz="1320" dirty="0">
                <a:solidFill>
                  <a:srgbClr val="666469"/>
                </a:solidFill>
                <a:latin typeface="Aptos" pitchFamily="34" charset="0"/>
                <a:ea typeface="Aptos" pitchFamily="34" charset="-122"/>
                <a:cs typeface="Aptos" pitchFamily="34" charset="-120"/>
              </a:rPr>
              <a:t>Make the space for white space.</a:t>
            </a:r>
            <a:endParaRPr lang="en-US" sz="1320" dirty="0"/>
          </a:p>
        </p:txBody>
      </p:sp>
      <p:pic>
        <p:nvPicPr>
          <p:cNvPr id="18"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03166" y="4837176"/>
            <a:ext cx="402336" cy="402336"/>
          </a:xfrm>
          <a:prstGeom prst="rect">
            <a:avLst/>
          </a:prstGeom>
        </p:spPr>
      </p:pic>
      <p:sp>
        <p:nvSpPr>
          <p:cNvPr id="19" name="Shape 15"/>
          <p:cNvSpPr/>
          <p:nvPr/>
        </p:nvSpPr>
        <p:spPr>
          <a:xfrm>
            <a:off x="5071262" y="1938528"/>
            <a:ext cx="2037283" cy="3520440"/>
          </a:xfrm>
          <a:prstGeom prst="roundRect">
            <a:avLst>
              <a:gd name="adj" fmla="val 3591"/>
            </a:avLst>
          </a:prstGeom>
          <a:solidFill>
            <a:srgbClr val="FFFFFF"/>
          </a:solidFill>
          <a:ln w="12700">
            <a:solidFill>
              <a:srgbClr val="DED7D0"/>
            </a:solidFill>
            <a:prstDash val="solid"/>
          </a:ln>
          <a:effectLst>
            <a:outerShdw blurRad="15240" dist="5080" dir="2700000" algn="bl" rotWithShape="0">
              <a:srgbClr val="000000">
                <a:alpha val="13000"/>
              </a:srgbClr>
            </a:outerShdw>
          </a:effectLst>
        </p:spPr>
        <p:txBody>
          <a:bodyPr/>
          <a:lstStyle/>
          <a:p>
            <a:endParaRPr lang="en-US"/>
          </a:p>
        </p:txBody>
      </p:sp>
      <p:sp>
        <p:nvSpPr>
          <p:cNvPr id="20" name="Shape 16"/>
          <p:cNvSpPr/>
          <p:nvPr/>
        </p:nvSpPr>
        <p:spPr>
          <a:xfrm>
            <a:off x="5235854" y="2148840"/>
            <a:ext cx="475488" cy="475488"/>
          </a:xfrm>
          <a:prstGeom prst="ellipse">
            <a:avLst/>
          </a:prstGeom>
          <a:solidFill>
            <a:srgbClr val="782F40"/>
          </a:solidFill>
          <a:ln w="12700">
            <a:solidFill>
              <a:srgbClr val="782F40"/>
            </a:solidFill>
            <a:prstDash val="solid"/>
          </a:ln>
        </p:spPr>
        <p:txBody>
          <a:bodyPr/>
          <a:lstStyle/>
          <a:p>
            <a:endParaRPr lang="en-US"/>
          </a:p>
        </p:txBody>
      </p:sp>
      <p:sp>
        <p:nvSpPr>
          <p:cNvPr id="21" name="Text 17"/>
          <p:cNvSpPr/>
          <p:nvPr/>
        </p:nvSpPr>
        <p:spPr>
          <a:xfrm>
            <a:off x="5235854" y="2249424"/>
            <a:ext cx="475488" cy="155448"/>
          </a:xfrm>
          <a:prstGeom prst="rect">
            <a:avLst/>
          </a:prstGeom>
          <a:noFill/>
          <a:ln/>
        </p:spPr>
        <p:txBody>
          <a:bodyPr wrap="square" lIns="0" tIns="0" rIns="0" bIns="0" rtlCol="0" anchor="ctr"/>
          <a:lstStyle/>
          <a:p>
            <a:pPr marL="0" indent="0" algn="ctr">
              <a:buNone/>
            </a:pPr>
            <a:r>
              <a:rPr lang="en-US" sz="950" b="1" dirty="0">
                <a:solidFill>
                  <a:srgbClr val="FFFFFF"/>
                </a:solidFill>
                <a:latin typeface="Aptos" pitchFamily="34" charset="0"/>
                <a:ea typeface="Aptos" pitchFamily="34" charset="-122"/>
                <a:cs typeface="Aptos" pitchFamily="34" charset="-120"/>
              </a:rPr>
              <a:t>03</a:t>
            </a:r>
            <a:endParaRPr lang="en-US" sz="950" dirty="0"/>
          </a:p>
        </p:txBody>
      </p:sp>
      <p:sp>
        <p:nvSpPr>
          <p:cNvPr id="22" name="Text 18"/>
          <p:cNvSpPr/>
          <p:nvPr/>
        </p:nvSpPr>
        <p:spPr>
          <a:xfrm>
            <a:off x="5235854" y="2871216"/>
            <a:ext cx="1708099" cy="713232"/>
          </a:xfrm>
          <a:prstGeom prst="rect">
            <a:avLst/>
          </a:prstGeom>
          <a:noFill/>
          <a:ln/>
        </p:spPr>
        <p:txBody>
          <a:bodyPr wrap="square" lIns="254" tIns="254" rIns="254" bIns="254" rtlCol="0" anchor="ctr">
            <a:normAutofit/>
          </a:bodyPr>
          <a:lstStyle/>
          <a:p>
            <a:pPr marL="0" indent="0">
              <a:buNone/>
            </a:pPr>
            <a:r>
              <a:rPr lang="en-US" sz="2000" b="1" dirty="0">
                <a:solidFill>
                  <a:srgbClr val="2F2F33"/>
                </a:solidFill>
                <a:latin typeface="Aptos Display" pitchFamily="34" charset="0"/>
                <a:ea typeface="Aptos Display" pitchFamily="34" charset="-122"/>
                <a:cs typeface="Aptos Display" pitchFamily="34" charset="-120"/>
              </a:rPr>
              <a:t>Figures &amp; diagrams</a:t>
            </a:r>
            <a:endParaRPr lang="en-US" sz="2000" dirty="0"/>
          </a:p>
        </p:txBody>
      </p:sp>
      <p:sp>
        <p:nvSpPr>
          <p:cNvPr id="23" name="Shape 19"/>
          <p:cNvSpPr/>
          <p:nvPr/>
        </p:nvSpPr>
        <p:spPr>
          <a:xfrm>
            <a:off x="5235854" y="3712464"/>
            <a:ext cx="530352" cy="0"/>
          </a:xfrm>
          <a:prstGeom prst="line">
            <a:avLst/>
          </a:prstGeom>
          <a:noFill/>
          <a:ln w="38100">
            <a:solidFill>
              <a:srgbClr val="CEB888"/>
            </a:solidFill>
            <a:prstDash val="solid"/>
          </a:ln>
        </p:spPr>
        <p:txBody>
          <a:bodyPr/>
          <a:lstStyle/>
          <a:p>
            <a:endParaRPr lang="en-US"/>
          </a:p>
        </p:txBody>
      </p:sp>
      <p:sp>
        <p:nvSpPr>
          <p:cNvPr id="24" name="Text 20"/>
          <p:cNvSpPr/>
          <p:nvPr/>
        </p:nvSpPr>
        <p:spPr>
          <a:xfrm>
            <a:off x="5235854" y="3950208"/>
            <a:ext cx="1708099" cy="777240"/>
          </a:xfrm>
          <a:prstGeom prst="rect">
            <a:avLst/>
          </a:prstGeom>
          <a:noFill/>
          <a:ln/>
        </p:spPr>
        <p:txBody>
          <a:bodyPr wrap="square" lIns="254" tIns="254" rIns="254" bIns="254" rtlCol="0" anchor="t">
            <a:normAutofit/>
          </a:bodyPr>
          <a:lstStyle/>
          <a:p>
            <a:pPr marL="0" indent="0">
              <a:buNone/>
            </a:pPr>
            <a:r>
              <a:rPr lang="en-US" sz="1320" dirty="0">
                <a:solidFill>
                  <a:srgbClr val="666469"/>
                </a:solidFill>
                <a:latin typeface="Aptos" pitchFamily="34" charset="0"/>
                <a:ea typeface="Aptos" pitchFamily="34" charset="-122"/>
                <a:cs typeface="Aptos" pitchFamily="34" charset="-120"/>
              </a:rPr>
              <a:t>Show relationships at a glance.</a:t>
            </a:r>
            <a:endParaRPr lang="en-US" sz="1320" dirty="0"/>
          </a:p>
        </p:txBody>
      </p:sp>
      <p:pic>
        <p:nvPicPr>
          <p:cNvPr id="25"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95898" y="4837176"/>
            <a:ext cx="402336" cy="402336"/>
          </a:xfrm>
          <a:prstGeom prst="rect">
            <a:avLst/>
          </a:prstGeom>
        </p:spPr>
      </p:pic>
      <p:sp>
        <p:nvSpPr>
          <p:cNvPr id="26" name="Shape 21"/>
          <p:cNvSpPr/>
          <p:nvPr/>
        </p:nvSpPr>
        <p:spPr>
          <a:xfrm>
            <a:off x="7263994" y="1938528"/>
            <a:ext cx="2037283" cy="3520440"/>
          </a:xfrm>
          <a:prstGeom prst="roundRect">
            <a:avLst>
              <a:gd name="adj" fmla="val 3591"/>
            </a:avLst>
          </a:prstGeom>
          <a:solidFill>
            <a:srgbClr val="F7F3F0"/>
          </a:solidFill>
          <a:ln w="12700">
            <a:solidFill>
              <a:srgbClr val="DED7D0"/>
            </a:solidFill>
            <a:prstDash val="solid"/>
          </a:ln>
          <a:effectLst>
            <a:outerShdw blurRad="15240" dist="5080" dir="2700000" algn="bl" rotWithShape="0">
              <a:srgbClr val="000000">
                <a:alpha val="13000"/>
              </a:srgbClr>
            </a:outerShdw>
          </a:effectLst>
        </p:spPr>
        <p:txBody>
          <a:bodyPr/>
          <a:lstStyle/>
          <a:p>
            <a:endParaRPr lang="en-US"/>
          </a:p>
        </p:txBody>
      </p:sp>
      <p:sp>
        <p:nvSpPr>
          <p:cNvPr id="27" name="Shape 22"/>
          <p:cNvSpPr/>
          <p:nvPr/>
        </p:nvSpPr>
        <p:spPr>
          <a:xfrm>
            <a:off x="7428586" y="2148840"/>
            <a:ext cx="475488" cy="475488"/>
          </a:xfrm>
          <a:prstGeom prst="ellipse">
            <a:avLst/>
          </a:prstGeom>
          <a:solidFill>
            <a:srgbClr val="782F40"/>
          </a:solidFill>
          <a:ln w="12700">
            <a:solidFill>
              <a:srgbClr val="782F40"/>
            </a:solidFill>
            <a:prstDash val="solid"/>
          </a:ln>
        </p:spPr>
        <p:txBody>
          <a:bodyPr/>
          <a:lstStyle/>
          <a:p>
            <a:endParaRPr lang="en-US"/>
          </a:p>
        </p:txBody>
      </p:sp>
      <p:sp>
        <p:nvSpPr>
          <p:cNvPr id="28" name="Text 23"/>
          <p:cNvSpPr/>
          <p:nvPr/>
        </p:nvSpPr>
        <p:spPr>
          <a:xfrm>
            <a:off x="7428586" y="2249424"/>
            <a:ext cx="475488" cy="155448"/>
          </a:xfrm>
          <a:prstGeom prst="rect">
            <a:avLst/>
          </a:prstGeom>
          <a:noFill/>
          <a:ln/>
        </p:spPr>
        <p:txBody>
          <a:bodyPr wrap="square" lIns="0" tIns="0" rIns="0" bIns="0" rtlCol="0" anchor="ctr"/>
          <a:lstStyle/>
          <a:p>
            <a:pPr marL="0" indent="0" algn="ctr">
              <a:buNone/>
            </a:pPr>
            <a:r>
              <a:rPr lang="en-US" sz="950" b="1" dirty="0">
                <a:solidFill>
                  <a:srgbClr val="FFFFFF"/>
                </a:solidFill>
                <a:latin typeface="Aptos" pitchFamily="34" charset="0"/>
                <a:ea typeface="Aptos" pitchFamily="34" charset="-122"/>
                <a:cs typeface="Aptos" pitchFamily="34" charset="-120"/>
              </a:rPr>
              <a:t>04</a:t>
            </a:r>
            <a:endParaRPr lang="en-US" sz="950" dirty="0"/>
          </a:p>
        </p:txBody>
      </p:sp>
      <p:sp>
        <p:nvSpPr>
          <p:cNvPr id="29" name="Text 24"/>
          <p:cNvSpPr/>
          <p:nvPr/>
        </p:nvSpPr>
        <p:spPr>
          <a:xfrm>
            <a:off x="7428586" y="2871216"/>
            <a:ext cx="1708099" cy="713232"/>
          </a:xfrm>
          <a:prstGeom prst="rect">
            <a:avLst/>
          </a:prstGeom>
          <a:noFill/>
          <a:ln/>
        </p:spPr>
        <p:txBody>
          <a:bodyPr wrap="square" lIns="254" tIns="254" rIns="254" bIns="254" rtlCol="0" anchor="ctr">
            <a:normAutofit/>
          </a:bodyPr>
          <a:lstStyle/>
          <a:p>
            <a:pPr marL="0" indent="0">
              <a:buNone/>
            </a:pPr>
            <a:r>
              <a:rPr lang="en-US" sz="2000" b="1" dirty="0">
                <a:solidFill>
                  <a:srgbClr val="2F2F33"/>
                </a:solidFill>
                <a:latin typeface="Aptos Display" pitchFamily="34" charset="0"/>
                <a:ea typeface="Aptos Display" pitchFamily="34" charset="-122"/>
                <a:cs typeface="Aptos Display" pitchFamily="34" charset="-120"/>
              </a:rPr>
              <a:t>Simple topic sentences</a:t>
            </a:r>
            <a:endParaRPr lang="en-US" sz="2000" dirty="0"/>
          </a:p>
        </p:txBody>
      </p:sp>
      <p:sp>
        <p:nvSpPr>
          <p:cNvPr id="30" name="Shape 25"/>
          <p:cNvSpPr/>
          <p:nvPr/>
        </p:nvSpPr>
        <p:spPr>
          <a:xfrm>
            <a:off x="7428586" y="3712464"/>
            <a:ext cx="530352" cy="0"/>
          </a:xfrm>
          <a:prstGeom prst="line">
            <a:avLst/>
          </a:prstGeom>
          <a:noFill/>
          <a:ln w="38100">
            <a:solidFill>
              <a:srgbClr val="CEB888"/>
            </a:solidFill>
            <a:prstDash val="solid"/>
          </a:ln>
        </p:spPr>
        <p:txBody>
          <a:bodyPr/>
          <a:lstStyle/>
          <a:p>
            <a:endParaRPr lang="en-US"/>
          </a:p>
        </p:txBody>
      </p:sp>
      <p:sp>
        <p:nvSpPr>
          <p:cNvPr id="31" name="Text 26"/>
          <p:cNvSpPr/>
          <p:nvPr/>
        </p:nvSpPr>
        <p:spPr>
          <a:xfrm>
            <a:off x="7428586" y="3950208"/>
            <a:ext cx="1708099" cy="777240"/>
          </a:xfrm>
          <a:prstGeom prst="rect">
            <a:avLst/>
          </a:prstGeom>
          <a:noFill/>
          <a:ln/>
        </p:spPr>
        <p:txBody>
          <a:bodyPr wrap="square" lIns="254" tIns="254" rIns="254" bIns="254" rtlCol="0" anchor="t">
            <a:normAutofit/>
          </a:bodyPr>
          <a:lstStyle/>
          <a:p>
            <a:pPr marL="0" indent="0">
              <a:buNone/>
            </a:pPr>
            <a:r>
              <a:rPr lang="en-US" sz="1320" dirty="0">
                <a:solidFill>
                  <a:srgbClr val="666469"/>
                </a:solidFill>
                <a:latin typeface="Aptos" pitchFamily="34" charset="0"/>
                <a:ea typeface="Aptos" pitchFamily="34" charset="-122"/>
                <a:cs typeface="Aptos" pitchFamily="34" charset="-120"/>
              </a:rPr>
              <a:t>Lead with the main point.</a:t>
            </a:r>
            <a:endParaRPr lang="en-US" sz="1320" dirty="0"/>
          </a:p>
        </p:txBody>
      </p:sp>
      <p:pic>
        <p:nvPicPr>
          <p:cNvPr id="32"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88629" y="4837176"/>
            <a:ext cx="402336" cy="402336"/>
          </a:xfrm>
          <a:prstGeom prst="rect">
            <a:avLst/>
          </a:prstGeom>
        </p:spPr>
      </p:pic>
      <p:sp>
        <p:nvSpPr>
          <p:cNvPr id="33" name="Shape 27"/>
          <p:cNvSpPr/>
          <p:nvPr/>
        </p:nvSpPr>
        <p:spPr>
          <a:xfrm>
            <a:off x="9456725" y="1938528"/>
            <a:ext cx="2037283" cy="3520440"/>
          </a:xfrm>
          <a:prstGeom prst="roundRect">
            <a:avLst>
              <a:gd name="adj" fmla="val 3591"/>
            </a:avLst>
          </a:prstGeom>
          <a:solidFill>
            <a:srgbClr val="FFFFFF"/>
          </a:solidFill>
          <a:ln w="12700">
            <a:solidFill>
              <a:srgbClr val="DED7D0"/>
            </a:solidFill>
            <a:prstDash val="solid"/>
          </a:ln>
          <a:effectLst>
            <a:outerShdw blurRad="15240" dist="5080" dir="2700000" algn="bl" rotWithShape="0">
              <a:srgbClr val="000000">
                <a:alpha val="13000"/>
              </a:srgbClr>
            </a:outerShdw>
          </a:effectLst>
        </p:spPr>
        <p:txBody>
          <a:bodyPr/>
          <a:lstStyle/>
          <a:p>
            <a:endParaRPr lang="en-US"/>
          </a:p>
        </p:txBody>
      </p:sp>
      <p:sp>
        <p:nvSpPr>
          <p:cNvPr id="34" name="Shape 28"/>
          <p:cNvSpPr/>
          <p:nvPr/>
        </p:nvSpPr>
        <p:spPr>
          <a:xfrm>
            <a:off x="9621317" y="2148840"/>
            <a:ext cx="475488" cy="475488"/>
          </a:xfrm>
          <a:prstGeom prst="ellipse">
            <a:avLst/>
          </a:prstGeom>
          <a:solidFill>
            <a:srgbClr val="782F40"/>
          </a:solidFill>
          <a:ln w="12700">
            <a:solidFill>
              <a:srgbClr val="782F40"/>
            </a:solidFill>
            <a:prstDash val="solid"/>
          </a:ln>
        </p:spPr>
        <p:txBody>
          <a:bodyPr/>
          <a:lstStyle/>
          <a:p>
            <a:endParaRPr lang="en-US"/>
          </a:p>
        </p:txBody>
      </p:sp>
      <p:sp>
        <p:nvSpPr>
          <p:cNvPr id="35" name="Text 29"/>
          <p:cNvSpPr/>
          <p:nvPr/>
        </p:nvSpPr>
        <p:spPr>
          <a:xfrm>
            <a:off x="9621317" y="2249424"/>
            <a:ext cx="475488" cy="155448"/>
          </a:xfrm>
          <a:prstGeom prst="rect">
            <a:avLst/>
          </a:prstGeom>
          <a:noFill/>
          <a:ln/>
        </p:spPr>
        <p:txBody>
          <a:bodyPr wrap="square" lIns="0" tIns="0" rIns="0" bIns="0" rtlCol="0" anchor="ctr"/>
          <a:lstStyle/>
          <a:p>
            <a:pPr marL="0" indent="0" algn="ctr">
              <a:buNone/>
            </a:pPr>
            <a:r>
              <a:rPr lang="en-US" sz="950" b="1" dirty="0">
                <a:solidFill>
                  <a:srgbClr val="FFFFFF"/>
                </a:solidFill>
                <a:latin typeface="Aptos" pitchFamily="34" charset="0"/>
                <a:ea typeface="Aptos" pitchFamily="34" charset="-122"/>
                <a:cs typeface="Aptos" pitchFamily="34" charset="-120"/>
              </a:rPr>
              <a:t>05</a:t>
            </a:r>
            <a:endParaRPr lang="en-US" sz="950" dirty="0"/>
          </a:p>
        </p:txBody>
      </p:sp>
      <p:sp>
        <p:nvSpPr>
          <p:cNvPr id="36" name="Text 30"/>
          <p:cNvSpPr/>
          <p:nvPr/>
        </p:nvSpPr>
        <p:spPr>
          <a:xfrm>
            <a:off x="9621317" y="2871216"/>
            <a:ext cx="1708099" cy="713232"/>
          </a:xfrm>
          <a:prstGeom prst="rect">
            <a:avLst/>
          </a:prstGeom>
          <a:noFill/>
          <a:ln/>
        </p:spPr>
        <p:txBody>
          <a:bodyPr wrap="square" lIns="254" tIns="254" rIns="254" bIns="254" rtlCol="0" anchor="ctr">
            <a:normAutofit/>
          </a:bodyPr>
          <a:lstStyle/>
          <a:p>
            <a:pPr marL="0" indent="0">
              <a:buNone/>
            </a:pPr>
            <a:r>
              <a:rPr lang="en-US" sz="2000" b="1" dirty="0">
                <a:solidFill>
                  <a:srgbClr val="2F2F33"/>
                </a:solidFill>
                <a:latin typeface="Aptos Display" pitchFamily="34" charset="0"/>
                <a:ea typeface="Aptos Display" pitchFamily="34" charset="-122"/>
                <a:cs typeface="Aptos Display" pitchFamily="34" charset="-120"/>
              </a:rPr>
              <a:t>Consistent terminology</a:t>
            </a:r>
            <a:endParaRPr lang="en-US" sz="2000" dirty="0"/>
          </a:p>
        </p:txBody>
      </p:sp>
      <p:sp>
        <p:nvSpPr>
          <p:cNvPr id="37" name="Shape 31"/>
          <p:cNvSpPr/>
          <p:nvPr/>
        </p:nvSpPr>
        <p:spPr>
          <a:xfrm>
            <a:off x="9621317" y="3712464"/>
            <a:ext cx="530352" cy="0"/>
          </a:xfrm>
          <a:prstGeom prst="line">
            <a:avLst/>
          </a:prstGeom>
          <a:noFill/>
          <a:ln w="38100">
            <a:solidFill>
              <a:srgbClr val="CEB888"/>
            </a:solidFill>
            <a:prstDash val="solid"/>
          </a:ln>
        </p:spPr>
        <p:txBody>
          <a:bodyPr/>
          <a:lstStyle/>
          <a:p>
            <a:endParaRPr lang="en-US"/>
          </a:p>
        </p:txBody>
      </p:sp>
      <p:sp>
        <p:nvSpPr>
          <p:cNvPr id="38" name="Text 32"/>
          <p:cNvSpPr/>
          <p:nvPr/>
        </p:nvSpPr>
        <p:spPr>
          <a:xfrm>
            <a:off x="9621317" y="3950208"/>
            <a:ext cx="1708099" cy="777240"/>
          </a:xfrm>
          <a:prstGeom prst="rect">
            <a:avLst/>
          </a:prstGeom>
          <a:noFill/>
          <a:ln/>
        </p:spPr>
        <p:txBody>
          <a:bodyPr wrap="square" lIns="254" tIns="254" rIns="254" bIns="254" rtlCol="0" anchor="t">
            <a:normAutofit/>
          </a:bodyPr>
          <a:lstStyle/>
          <a:p>
            <a:pPr marL="0" indent="0">
              <a:buNone/>
            </a:pPr>
            <a:r>
              <a:rPr lang="en-US" sz="1320" dirty="0">
                <a:solidFill>
                  <a:srgbClr val="666469"/>
                </a:solidFill>
                <a:latin typeface="Aptos" pitchFamily="34" charset="0"/>
                <a:ea typeface="Aptos" pitchFamily="34" charset="-122"/>
                <a:cs typeface="Aptos" pitchFamily="34" charset="-120"/>
              </a:rPr>
              <a:t>Use the same words for the same ideas.</a:t>
            </a:r>
            <a:endParaRPr lang="en-US" sz="1320" dirty="0"/>
          </a:p>
        </p:txBody>
      </p:sp>
      <p:pic>
        <p:nvPicPr>
          <p:cNvPr id="39"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81360" y="4837176"/>
            <a:ext cx="402336" cy="402336"/>
          </a:xfrm>
          <a:prstGeom prst="rect">
            <a:avLst/>
          </a:prstGeom>
        </p:spPr>
      </p:pic>
      <p:sp>
        <p:nvSpPr>
          <p:cNvPr id="40" name="Shape 33"/>
          <p:cNvSpPr/>
          <p:nvPr/>
        </p:nvSpPr>
        <p:spPr>
          <a:xfrm>
            <a:off x="3502152" y="5779008"/>
            <a:ext cx="5184648" cy="438912"/>
          </a:xfrm>
          <a:prstGeom prst="roundRect">
            <a:avLst>
              <a:gd name="adj" fmla="val 14583"/>
            </a:avLst>
          </a:prstGeom>
          <a:solidFill>
            <a:srgbClr val="F3EFE9"/>
          </a:solidFill>
          <a:ln w="12700">
            <a:solidFill>
              <a:srgbClr val="F3EFE9"/>
            </a:solidFill>
            <a:prstDash val="solid"/>
          </a:ln>
        </p:spPr>
        <p:txBody>
          <a:bodyPr/>
          <a:lstStyle/>
          <a:p>
            <a:endParaRPr lang="en-US"/>
          </a:p>
        </p:txBody>
      </p:sp>
      <p:sp>
        <p:nvSpPr>
          <p:cNvPr id="41" name="Text 34"/>
          <p:cNvSpPr/>
          <p:nvPr/>
        </p:nvSpPr>
        <p:spPr>
          <a:xfrm>
            <a:off x="3675888" y="5897880"/>
            <a:ext cx="4828032" cy="164592"/>
          </a:xfrm>
          <a:prstGeom prst="rect">
            <a:avLst/>
          </a:prstGeom>
          <a:noFill/>
          <a:ln/>
        </p:spPr>
        <p:txBody>
          <a:bodyPr wrap="square" lIns="0" tIns="0" rIns="0" bIns="0" rtlCol="0" anchor="ctr"/>
          <a:lstStyle/>
          <a:p>
            <a:pPr marL="0" indent="0" algn="ctr">
              <a:buNone/>
            </a:pPr>
            <a:r>
              <a:rPr lang="en-US" sz="1280" b="1" dirty="0">
                <a:solidFill>
                  <a:srgbClr val="782F40"/>
                </a:solidFill>
                <a:latin typeface="Aptos" pitchFamily="34" charset="0"/>
                <a:ea typeface="Aptos" pitchFamily="34" charset="-122"/>
                <a:cs typeface="Aptos" pitchFamily="34" charset="-120"/>
              </a:rPr>
              <a:t>Design for the reviewer’s reading experience.</a:t>
            </a:r>
            <a:endParaRPr lang="en-US" sz="1280" dirty="0"/>
          </a:p>
        </p:txBody>
      </p:sp>
      <p:sp>
        <p:nvSpPr>
          <p:cNvPr id="42" name="Slide Number Placeholder 0"/>
          <p:cNvSpPr>
            <a:spLocks noGrp="1"/>
          </p:cNvSpPr>
          <p:nvPr>
            <p:ph type="sldNum" sz="quarter" idx="4294967295"/>
          </p:nvPr>
        </p:nvSpPr>
        <p:spPr>
          <a:xfrm>
            <a:off x="11384280" y="6601968"/>
            <a:ext cx="800000" cy="300000"/>
          </a:xfrm>
          <a:prstGeom prst="rect">
            <a:avLst/>
          </a:prstGeom>
          <a:extLst>
            <a:ext uri="{C572A759-6A51-4108-AA02-DFA0A04FC94B}">
              <ma14:wrappingTextBoxFlag xmlns="" xmlns:ma14="http://schemas.microsoft.com/office/mac/drawingml/2011/main" val="0"/>
            </a:ext>
          </a:extLst>
        </p:spPr>
        <p:txBody>
          <a:bodyPr/>
          <a:lstStyle>
            <a:lvl1pPr>
              <a:defRPr sz="850">
                <a:solidFill>
                  <a:srgbClr val="FFFFFF"/>
                </a:solidFill>
                <a:latin typeface="Aptos"/>
                <a:ea typeface="Aptos"/>
                <a:cs typeface="Aptos"/>
              </a:defRPr>
            </a:lvl1pPr>
          </a:lstStyle>
          <a:p>
            <a:pPr algn="l"/>
            <a:fld id="{F7021451-1387-4CA6-816F-3879F97B5CBC}" type="slidenum">
              <a:rPr lang="en-US" b="0"/>
              <a:t>8</a:t>
            </a:fld>
            <a:endParaRPr lang="en-US"/>
          </a:p>
        </p:txBody>
      </p:sp>
      <p:pic>
        <p:nvPicPr>
          <p:cNvPr id="44" name="Picture 43">
            <a:extLst>
              <a:ext uri="{FF2B5EF4-FFF2-40B4-BE49-F238E27FC236}">
                <a16:creationId xmlns:a16="http://schemas.microsoft.com/office/drawing/2014/main" id="{EF6877DA-6A97-55FF-CBF8-07AFFFC6EFB8}"/>
              </a:ext>
            </a:extLst>
          </p:cNvPr>
          <p:cNvPicPr>
            <a:picLocks noChangeAspect="1"/>
          </p:cNvPicPr>
          <p:nvPr/>
        </p:nvPicPr>
        <p:blipFill>
          <a:blip r:embed="rId4"/>
          <a:stretch>
            <a:fillRect/>
          </a:stretch>
        </p:blipFill>
        <p:spPr>
          <a:xfrm>
            <a:off x="4303166" y="6425731"/>
            <a:ext cx="3372321" cy="352474"/>
          </a:xfrm>
          <a:prstGeom prst="rect">
            <a:avLst/>
          </a:prstGeom>
        </p:spPr>
      </p:pic>
      <p:pic>
        <p:nvPicPr>
          <p:cNvPr id="46" name="Picture 45">
            <a:extLst>
              <a:ext uri="{FF2B5EF4-FFF2-40B4-BE49-F238E27FC236}">
                <a16:creationId xmlns:a16="http://schemas.microsoft.com/office/drawing/2014/main" id="{F2508F57-B6E1-1A30-936C-9A57453C71AA}"/>
              </a:ext>
            </a:extLst>
          </p:cNvPr>
          <p:cNvPicPr>
            <a:picLocks noChangeAspect="1"/>
          </p:cNvPicPr>
          <p:nvPr/>
        </p:nvPicPr>
        <p:blipFill>
          <a:blip r:embed="rId5"/>
          <a:stretch>
            <a:fillRect/>
          </a:stretch>
        </p:blipFill>
        <p:spPr>
          <a:xfrm>
            <a:off x="10760305" y="121608"/>
            <a:ext cx="1247949" cy="581106"/>
          </a:xfrm>
          <a:prstGeom prst="rect">
            <a:avLst/>
          </a:prstGeom>
        </p:spPr>
      </p:pic>
      <p:pic>
        <p:nvPicPr>
          <p:cNvPr id="48" name="Picture 47">
            <a:extLst>
              <a:ext uri="{FF2B5EF4-FFF2-40B4-BE49-F238E27FC236}">
                <a16:creationId xmlns:a16="http://schemas.microsoft.com/office/drawing/2014/main" id="{9C1A7A42-2300-6953-2B1A-D3C5386D353A}"/>
              </a:ext>
            </a:extLst>
          </p:cNvPr>
          <p:cNvPicPr>
            <a:picLocks noChangeAspect="1"/>
          </p:cNvPicPr>
          <p:nvPr/>
        </p:nvPicPr>
        <p:blipFill>
          <a:blip r:embed="rId6"/>
          <a:stretch>
            <a:fillRect/>
          </a:stretch>
        </p:blipFill>
        <p:spPr>
          <a:xfrm>
            <a:off x="10442448" y="207349"/>
            <a:ext cx="640080" cy="69082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4EF"/>
        </a:solidFill>
        <a:effectLst/>
      </p:bgPr>
    </p:bg>
    <p:spTree>
      <p:nvGrpSpPr>
        <p:cNvPr id="1" name="">
          <a:extLst>
            <a:ext uri="{FF2B5EF4-FFF2-40B4-BE49-F238E27FC236}">
              <a16:creationId xmlns:a16="http://schemas.microsoft.com/office/drawing/2014/main" id="{6451FD81-730F-D6DE-A15A-E2EA4AA874C1}"/>
            </a:ext>
          </a:extLst>
        </p:cNvPr>
        <p:cNvGrpSpPr/>
        <p:nvPr/>
      </p:nvGrpSpPr>
      <p:grpSpPr>
        <a:xfrm>
          <a:off x="0" y="0"/>
          <a:ext cx="1" cy="1"/>
          <a:chOff x="0" y="0"/>
          <a:chExt cx="1" cy="1"/>
        </a:xfrm>
      </p:grpSpPr>
      <p:sp>
        <p:nvSpPr>
          <p:cNvPr id="2" name="Shape 0">
            <a:extLst>
              <a:ext uri="{FF2B5EF4-FFF2-40B4-BE49-F238E27FC236}">
                <a16:creationId xmlns:a16="http://schemas.microsoft.com/office/drawing/2014/main" id="{A6E69BF1-6EFA-EF0B-CDF3-08F08D6C2A73}"/>
              </a:ext>
            </a:extLst>
          </p:cNvPr>
          <p:cNvSpPr/>
          <p:nvPr/>
        </p:nvSpPr>
        <p:spPr>
          <a:xfrm>
            <a:off x="0" y="0"/>
            <a:ext cx="274320" cy="6858000"/>
          </a:xfrm>
          <a:prstGeom prst="rect">
            <a:avLst/>
          </a:prstGeom>
          <a:solidFill>
            <a:srgbClr val="782F40"/>
          </a:solidFill>
          <a:ln w="12700">
            <a:solidFill>
              <a:srgbClr val="782F4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sp>
        <p:nvSpPr>
          <p:cNvPr id="3" name="Shape 1">
            <a:extLst>
              <a:ext uri="{FF2B5EF4-FFF2-40B4-BE49-F238E27FC236}">
                <a16:creationId xmlns:a16="http://schemas.microsoft.com/office/drawing/2014/main" id="{A28C7E21-8166-77F9-51E1-BF6F73B8948E}"/>
              </a:ext>
            </a:extLst>
          </p:cNvPr>
          <p:cNvSpPr/>
          <p:nvPr/>
        </p:nvSpPr>
        <p:spPr>
          <a:xfrm>
            <a:off x="932688" y="1444752"/>
            <a:ext cx="932688" cy="1"/>
          </a:xfrm>
          <a:prstGeom prst="line">
            <a:avLst/>
          </a:prstGeom>
          <a:noFill/>
          <a:ln w="38100">
            <a:solidFill>
              <a:srgbClr val="CEB88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sp>
        <p:nvSpPr>
          <p:cNvPr id="5" name="Text 3">
            <a:extLst>
              <a:ext uri="{FF2B5EF4-FFF2-40B4-BE49-F238E27FC236}">
                <a16:creationId xmlns:a16="http://schemas.microsoft.com/office/drawing/2014/main" id="{9DFCA4D5-0F15-A709-4DEF-CC598F8E31B3}"/>
              </a:ext>
            </a:extLst>
          </p:cNvPr>
          <p:cNvSpPr/>
          <p:nvPr/>
        </p:nvSpPr>
        <p:spPr>
          <a:xfrm>
            <a:off x="930627" y="366737"/>
            <a:ext cx="4891647" cy="841248"/>
          </a:xfrm>
          <a:prstGeom prst="rect">
            <a:avLst/>
          </a:prstGeom>
          <a:noFill/>
          <a:ln/>
        </p:spPr>
        <p:txBody>
          <a:bodyPr wrap="square" lIns="0" tIns="0" rIns="0" bIns="0" rtlCol="0" anchor="ctr">
            <a:noAutofit/>
          </a:bodyPr>
          <a:lstStyle/>
          <a:p>
            <a:pPr lvl="0">
              <a:defRPr/>
            </a:pPr>
            <a:r>
              <a:rPr lang="en-US" sz="3600" b="1" dirty="0">
                <a:solidFill>
                  <a:srgbClr val="782F40"/>
                </a:solidFill>
                <a:latin typeface="+mj-lt"/>
                <a:ea typeface="Open Sans ExtraBold" pitchFamily="2" charset="0"/>
                <a:cs typeface="Open Sans ExtraBold" pitchFamily="2" charset="0"/>
              </a:rPr>
              <a:t>Bold, </a:t>
            </a:r>
            <a:r>
              <a:rPr lang="en-US" sz="3600" b="1" i="1" dirty="0">
                <a:solidFill>
                  <a:srgbClr val="782F40"/>
                </a:solidFill>
                <a:latin typeface="+mj-lt"/>
              </a:rPr>
              <a:t>Italicize</a:t>
            </a:r>
            <a:r>
              <a:rPr lang="en-US" sz="3600" b="1" dirty="0">
                <a:solidFill>
                  <a:srgbClr val="782F40"/>
                </a:solidFill>
                <a:latin typeface="+mj-lt"/>
              </a:rPr>
              <a:t>, and/or </a:t>
            </a:r>
            <a:r>
              <a:rPr lang="en-US" sz="3600" b="1" u="sng" dirty="0">
                <a:solidFill>
                  <a:srgbClr val="782F40"/>
                </a:solidFill>
                <a:latin typeface="+mj-lt"/>
              </a:rPr>
              <a:t>Underline</a:t>
            </a:r>
            <a:r>
              <a:rPr lang="en-US" sz="3600" b="1" dirty="0">
                <a:solidFill>
                  <a:srgbClr val="782F40"/>
                </a:solidFill>
                <a:latin typeface="+mj-lt"/>
              </a:rPr>
              <a:t> Key Points</a:t>
            </a:r>
            <a:endParaRPr kumimoji="0" lang="en-US" sz="3600" b="1" i="0" u="none" strike="noStrike" kern="1200" cap="none" spc="0" normalizeH="0" baseline="0" noProof="0" dirty="0">
              <a:ln>
                <a:noFill/>
              </a:ln>
              <a:solidFill>
                <a:srgbClr val="782F40"/>
              </a:solidFill>
              <a:effectLst/>
              <a:uLnTx/>
              <a:uFillTx/>
              <a:latin typeface="+mj-lt"/>
              <a:ea typeface="+mn-ea"/>
              <a:cs typeface="+mn-cs"/>
            </a:endParaRPr>
          </a:p>
        </p:txBody>
      </p:sp>
      <p:sp>
        <p:nvSpPr>
          <p:cNvPr id="6" name="Text 4">
            <a:extLst>
              <a:ext uri="{FF2B5EF4-FFF2-40B4-BE49-F238E27FC236}">
                <a16:creationId xmlns:a16="http://schemas.microsoft.com/office/drawing/2014/main" id="{44B80E40-E7D5-7293-939A-071DC8D8D896}"/>
              </a:ext>
            </a:extLst>
          </p:cNvPr>
          <p:cNvSpPr/>
          <p:nvPr/>
        </p:nvSpPr>
        <p:spPr>
          <a:xfrm>
            <a:off x="930627" y="1681520"/>
            <a:ext cx="4684058" cy="317979"/>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6D6265"/>
                </a:solidFill>
                <a:effectLst/>
                <a:uLnTx/>
                <a:uFillTx/>
                <a:latin typeface="Aptos"/>
                <a:ea typeface="Aptos" pitchFamily="34" charset="-122"/>
                <a:cs typeface="Aptos" pitchFamily="34" charset="-120"/>
              </a:rPr>
              <a:t>But don’t overdo it.</a:t>
            </a:r>
            <a:endParaRPr kumimoji="0" lang="en-US" sz="1700" b="0" i="0" u="none" strike="noStrike" kern="1200" cap="none" spc="0" normalizeH="0" baseline="0" noProof="0" dirty="0">
              <a:ln>
                <a:noFill/>
              </a:ln>
              <a:solidFill>
                <a:prstClr val="black"/>
              </a:solidFill>
              <a:effectLst/>
              <a:uLnTx/>
              <a:uFillTx/>
              <a:latin typeface="Aptos"/>
              <a:ea typeface="+mn-ea"/>
              <a:cs typeface="+mn-cs"/>
            </a:endParaRPr>
          </a:p>
        </p:txBody>
      </p:sp>
      <p:sp>
        <p:nvSpPr>
          <p:cNvPr id="7" name="Shape 5">
            <a:extLst>
              <a:ext uri="{FF2B5EF4-FFF2-40B4-BE49-F238E27FC236}">
                <a16:creationId xmlns:a16="http://schemas.microsoft.com/office/drawing/2014/main" id="{B1FD69F3-8F9E-AB28-C66A-75713949F759}"/>
              </a:ext>
            </a:extLst>
          </p:cNvPr>
          <p:cNvSpPr/>
          <p:nvPr/>
        </p:nvSpPr>
        <p:spPr>
          <a:xfrm>
            <a:off x="932688" y="6016752"/>
            <a:ext cx="10195560" cy="1"/>
          </a:xfrm>
          <a:prstGeom prst="line">
            <a:avLst/>
          </a:prstGeom>
          <a:noFill/>
          <a:ln w="12700">
            <a:solidFill>
              <a:srgbClr val="DED7C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pic>
        <p:nvPicPr>
          <p:cNvPr id="13" name="Picture 12">
            <a:extLst>
              <a:ext uri="{FF2B5EF4-FFF2-40B4-BE49-F238E27FC236}">
                <a16:creationId xmlns:a16="http://schemas.microsoft.com/office/drawing/2014/main" id="{9560FB60-E07C-4FAB-96EF-31DC25F8B54C}"/>
              </a:ext>
            </a:extLst>
          </p:cNvPr>
          <p:cNvPicPr>
            <a:picLocks noChangeAspect="1"/>
          </p:cNvPicPr>
          <p:nvPr/>
        </p:nvPicPr>
        <p:blipFill>
          <a:blip r:embed="rId3"/>
          <a:stretch>
            <a:fillRect/>
          </a:stretch>
        </p:blipFill>
        <p:spPr>
          <a:xfrm>
            <a:off x="10829841" y="104763"/>
            <a:ext cx="1200318" cy="523948"/>
          </a:xfrm>
          <a:prstGeom prst="rect">
            <a:avLst/>
          </a:prstGeom>
        </p:spPr>
      </p:pic>
      <p:pic>
        <p:nvPicPr>
          <p:cNvPr id="8" name="Content Placeholder 6">
            <a:extLst>
              <a:ext uri="{FF2B5EF4-FFF2-40B4-BE49-F238E27FC236}">
                <a16:creationId xmlns:a16="http://schemas.microsoft.com/office/drawing/2014/main" id="{51D88ACE-F962-BE76-DCF2-18007DE2DACC}"/>
              </a:ext>
            </a:extLst>
          </p:cNvPr>
          <p:cNvPicPr>
            <a:picLocks noChangeAspect="1"/>
          </p:cNvPicPr>
          <p:nvPr/>
        </p:nvPicPr>
        <p:blipFill>
          <a:blip r:embed="rId4"/>
          <a:stretch>
            <a:fillRect/>
          </a:stretch>
        </p:blipFill>
        <p:spPr>
          <a:xfrm>
            <a:off x="5957455" y="373013"/>
            <a:ext cx="4763151" cy="5768381"/>
          </a:xfrm>
          <a:prstGeom prst="rect">
            <a:avLst/>
          </a:prstGeom>
        </p:spPr>
      </p:pic>
    </p:spTree>
    <p:extLst>
      <p:ext uri="{BB962C8B-B14F-4D97-AF65-F5344CB8AC3E}">
        <p14:creationId xmlns:p14="http://schemas.microsoft.com/office/powerpoint/2010/main" val="2430617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4EF"/>
        </a:solidFill>
        <a:effectLst/>
      </p:bgPr>
    </p:bg>
    <p:spTree>
      <p:nvGrpSpPr>
        <p:cNvPr id="1" name="">
          <a:extLst>
            <a:ext uri="{FF2B5EF4-FFF2-40B4-BE49-F238E27FC236}">
              <a16:creationId xmlns:a16="http://schemas.microsoft.com/office/drawing/2014/main" id="{7C0C0489-7DAA-C969-0FA7-945820CD1833}"/>
            </a:ext>
          </a:extLst>
        </p:cNvPr>
        <p:cNvGrpSpPr/>
        <p:nvPr/>
      </p:nvGrpSpPr>
      <p:grpSpPr>
        <a:xfrm>
          <a:off x="0" y="0"/>
          <a:ext cx="1" cy="1"/>
          <a:chOff x="0" y="0"/>
          <a:chExt cx="1" cy="1"/>
        </a:xfrm>
      </p:grpSpPr>
      <p:sp>
        <p:nvSpPr>
          <p:cNvPr id="2" name="Shape 0">
            <a:extLst>
              <a:ext uri="{FF2B5EF4-FFF2-40B4-BE49-F238E27FC236}">
                <a16:creationId xmlns:a16="http://schemas.microsoft.com/office/drawing/2014/main" id="{9DED928A-5AA0-36A3-04D0-674EB9B4435E}"/>
              </a:ext>
            </a:extLst>
          </p:cNvPr>
          <p:cNvSpPr/>
          <p:nvPr/>
        </p:nvSpPr>
        <p:spPr>
          <a:xfrm>
            <a:off x="0" y="0"/>
            <a:ext cx="274320" cy="6858000"/>
          </a:xfrm>
          <a:prstGeom prst="rect">
            <a:avLst/>
          </a:prstGeom>
          <a:solidFill>
            <a:srgbClr val="782F40"/>
          </a:solidFill>
          <a:ln w="12700">
            <a:solidFill>
              <a:srgbClr val="782F4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sp>
        <p:nvSpPr>
          <p:cNvPr id="5" name="Text 3">
            <a:extLst>
              <a:ext uri="{FF2B5EF4-FFF2-40B4-BE49-F238E27FC236}">
                <a16:creationId xmlns:a16="http://schemas.microsoft.com/office/drawing/2014/main" id="{A5EAB5CB-C575-23F9-2A4A-7E5C93CB355B}"/>
              </a:ext>
            </a:extLst>
          </p:cNvPr>
          <p:cNvSpPr/>
          <p:nvPr/>
        </p:nvSpPr>
        <p:spPr>
          <a:xfrm>
            <a:off x="930627" y="366737"/>
            <a:ext cx="4891647" cy="841248"/>
          </a:xfrm>
          <a:prstGeom prst="rect">
            <a:avLst/>
          </a:prstGeom>
          <a:noFill/>
          <a:ln/>
        </p:spPr>
        <p:txBody>
          <a:bodyPr wrap="square" lIns="0" tIns="0" rIns="0" bIns="0" rtlCol="0" anchor="ctr">
            <a:noAutofit/>
          </a:bodyPr>
          <a:lstStyle/>
          <a:p>
            <a:pPr lvl="0">
              <a:defRPr/>
            </a:pPr>
            <a:r>
              <a:rPr lang="en-US" sz="3600" b="1" dirty="0">
                <a:solidFill>
                  <a:srgbClr val="782F40"/>
                </a:solidFill>
                <a:ea typeface="Open Sans ExtraBold" pitchFamily="2" charset="0"/>
                <a:cs typeface="Open Sans ExtraBold" pitchFamily="2" charset="0"/>
              </a:rPr>
              <a:t>Avoid Walls of Text</a:t>
            </a:r>
            <a:endParaRPr kumimoji="0" lang="en-US" sz="3600" b="1" i="0" u="none" strike="noStrike" kern="1200" cap="none" spc="0" normalizeH="0" baseline="0" noProof="0" dirty="0">
              <a:ln>
                <a:noFill/>
              </a:ln>
              <a:solidFill>
                <a:srgbClr val="782F40"/>
              </a:solidFill>
              <a:effectLst/>
              <a:uLnTx/>
              <a:uFillTx/>
              <a:ea typeface="+mn-ea"/>
              <a:cs typeface="+mn-cs"/>
            </a:endParaRPr>
          </a:p>
        </p:txBody>
      </p:sp>
      <p:sp>
        <p:nvSpPr>
          <p:cNvPr id="7" name="Shape 5">
            <a:extLst>
              <a:ext uri="{FF2B5EF4-FFF2-40B4-BE49-F238E27FC236}">
                <a16:creationId xmlns:a16="http://schemas.microsoft.com/office/drawing/2014/main" id="{D8ADEE3B-9555-DA06-8277-2AF956E768CA}"/>
              </a:ext>
            </a:extLst>
          </p:cNvPr>
          <p:cNvSpPr/>
          <p:nvPr/>
        </p:nvSpPr>
        <p:spPr>
          <a:xfrm>
            <a:off x="932688" y="6016752"/>
            <a:ext cx="10195560" cy="1"/>
          </a:xfrm>
          <a:prstGeom prst="line">
            <a:avLst/>
          </a:prstGeom>
          <a:noFill/>
          <a:ln w="12700">
            <a:solidFill>
              <a:srgbClr val="DED7C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pic>
        <p:nvPicPr>
          <p:cNvPr id="13" name="Picture 12">
            <a:extLst>
              <a:ext uri="{FF2B5EF4-FFF2-40B4-BE49-F238E27FC236}">
                <a16:creationId xmlns:a16="http://schemas.microsoft.com/office/drawing/2014/main" id="{6F8AD0C9-838B-F467-E92D-2BCAF1941A77}"/>
              </a:ext>
            </a:extLst>
          </p:cNvPr>
          <p:cNvPicPr>
            <a:picLocks noChangeAspect="1"/>
          </p:cNvPicPr>
          <p:nvPr/>
        </p:nvPicPr>
        <p:blipFill>
          <a:blip r:embed="rId3"/>
          <a:stretch>
            <a:fillRect/>
          </a:stretch>
        </p:blipFill>
        <p:spPr>
          <a:xfrm>
            <a:off x="10829841" y="104763"/>
            <a:ext cx="1200318" cy="523948"/>
          </a:xfrm>
          <a:prstGeom prst="rect">
            <a:avLst/>
          </a:prstGeom>
        </p:spPr>
      </p:pic>
      <p:pic>
        <p:nvPicPr>
          <p:cNvPr id="9" name="Picture 8">
            <a:extLst>
              <a:ext uri="{FF2B5EF4-FFF2-40B4-BE49-F238E27FC236}">
                <a16:creationId xmlns:a16="http://schemas.microsoft.com/office/drawing/2014/main" id="{571063EB-85E3-DD51-E0A8-CD59104F6819}"/>
              </a:ext>
            </a:extLst>
          </p:cNvPr>
          <p:cNvPicPr>
            <a:picLocks noChangeAspect="1"/>
          </p:cNvPicPr>
          <p:nvPr/>
        </p:nvPicPr>
        <p:blipFill rotWithShape="1">
          <a:blip r:embed="rId4">
            <a:extLst>
              <a:ext uri="{28A0092B-C50C-407E-A947-70E740481C1C}">
                <a14:useLocalDpi xmlns:a14="http://schemas.microsoft.com/office/drawing/2010/main" val="0"/>
              </a:ext>
            </a:extLst>
          </a:blip>
          <a:srcRect l="6621" t="6503" r="8798" b="6024"/>
          <a:stretch/>
        </p:blipFill>
        <p:spPr>
          <a:xfrm>
            <a:off x="1808416" y="1207985"/>
            <a:ext cx="3771999" cy="4959928"/>
          </a:xfrm>
          <a:prstGeom prst="rect">
            <a:avLst/>
          </a:prstGeom>
        </p:spPr>
      </p:pic>
      <p:pic>
        <p:nvPicPr>
          <p:cNvPr id="11" name="Picture 10">
            <a:extLst>
              <a:ext uri="{FF2B5EF4-FFF2-40B4-BE49-F238E27FC236}">
                <a16:creationId xmlns:a16="http://schemas.microsoft.com/office/drawing/2014/main" id="{EB5B01B8-4DA6-9DF0-767A-4A704BF0966C}"/>
              </a:ext>
            </a:extLst>
          </p:cNvPr>
          <p:cNvPicPr>
            <a:picLocks noChangeAspect="1"/>
          </p:cNvPicPr>
          <p:nvPr/>
        </p:nvPicPr>
        <p:blipFill rotWithShape="1">
          <a:blip r:embed="rId5">
            <a:extLst>
              <a:ext uri="{28A0092B-C50C-407E-A947-70E740481C1C}">
                <a14:useLocalDpi xmlns:a14="http://schemas.microsoft.com/office/drawing/2010/main" val="0"/>
              </a:ext>
            </a:extLst>
          </a:blip>
          <a:srcRect l="9210" t="4674" r="9161" b="13488"/>
          <a:stretch/>
        </p:blipFill>
        <p:spPr>
          <a:xfrm>
            <a:off x="7336218" y="1207985"/>
            <a:ext cx="4188659" cy="4847682"/>
          </a:xfrm>
          <a:prstGeom prst="rect">
            <a:avLst/>
          </a:prstGeom>
        </p:spPr>
      </p:pic>
      <p:sp>
        <p:nvSpPr>
          <p:cNvPr id="14" name="TextBox 13">
            <a:extLst>
              <a:ext uri="{FF2B5EF4-FFF2-40B4-BE49-F238E27FC236}">
                <a16:creationId xmlns:a16="http://schemas.microsoft.com/office/drawing/2014/main" id="{E366A2DB-8A1A-A8E6-7345-6932BEFD2125}"/>
              </a:ext>
            </a:extLst>
          </p:cNvPr>
          <p:cNvSpPr txBox="1"/>
          <p:nvPr/>
        </p:nvSpPr>
        <p:spPr>
          <a:xfrm>
            <a:off x="646216" y="2827538"/>
            <a:ext cx="1358773" cy="523220"/>
          </a:xfrm>
          <a:prstGeom prst="rect">
            <a:avLst/>
          </a:prstGeom>
          <a:noFill/>
        </p:spPr>
        <p:txBody>
          <a:bodyPr wrap="square" rtlCol="0">
            <a:spAutoFit/>
          </a:bodyPr>
          <a:lstStyle/>
          <a:p>
            <a:pPr algn="ctr"/>
            <a:r>
              <a:rPr lang="en-US" sz="2800" b="1" dirty="0">
                <a:solidFill>
                  <a:srgbClr val="FA4616"/>
                </a:solidFill>
              </a:rPr>
              <a:t>BAD</a:t>
            </a:r>
          </a:p>
        </p:txBody>
      </p:sp>
      <p:sp>
        <p:nvSpPr>
          <p:cNvPr id="16" name="TextBox 15">
            <a:extLst>
              <a:ext uri="{FF2B5EF4-FFF2-40B4-BE49-F238E27FC236}">
                <a16:creationId xmlns:a16="http://schemas.microsoft.com/office/drawing/2014/main" id="{C5969689-D5BE-80D7-DDFD-F925FA676C14}"/>
              </a:ext>
            </a:extLst>
          </p:cNvPr>
          <p:cNvSpPr txBox="1"/>
          <p:nvPr/>
        </p:nvSpPr>
        <p:spPr>
          <a:xfrm>
            <a:off x="5952352" y="2905780"/>
            <a:ext cx="1358773" cy="523220"/>
          </a:xfrm>
          <a:prstGeom prst="rect">
            <a:avLst/>
          </a:prstGeom>
          <a:noFill/>
        </p:spPr>
        <p:txBody>
          <a:bodyPr wrap="square" rtlCol="0">
            <a:spAutoFit/>
          </a:bodyPr>
          <a:lstStyle/>
          <a:p>
            <a:pPr algn="ctr"/>
            <a:r>
              <a:rPr lang="en-US" sz="2800" b="1" dirty="0">
                <a:solidFill>
                  <a:srgbClr val="782F40"/>
                </a:solidFill>
              </a:rPr>
              <a:t>GOOD</a:t>
            </a:r>
          </a:p>
        </p:txBody>
      </p:sp>
    </p:spTree>
    <p:extLst>
      <p:ext uri="{BB962C8B-B14F-4D97-AF65-F5344CB8AC3E}">
        <p14:creationId xmlns:p14="http://schemas.microsoft.com/office/powerpoint/2010/main" val="144425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4EF"/>
        </a:solidFill>
        <a:effectLst/>
      </p:bgPr>
    </p:bg>
    <p:spTree>
      <p:nvGrpSpPr>
        <p:cNvPr id="1" name="">
          <a:extLst>
            <a:ext uri="{FF2B5EF4-FFF2-40B4-BE49-F238E27FC236}">
              <a16:creationId xmlns:a16="http://schemas.microsoft.com/office/drawing/2014/main" id="{293FA59C-48A0-6975-6081-7FD4B3690B30}"/>
            </a:ext>
          </a:extLst>
        </p:cNvPr>
        <p:cNvGrpSpPr/>
        <p:nvPr/>
      </p:nvGrpSpPr>
      <p:grpSpPr>
        <a:xfrm>
          <a:off x="0" y="0"/>
          <a:ext cx="1" cy="1"/>
          <a:chOff x="0" y="0"/>
          <a:chExt cx="1" cy="1"/>
        </a:xfrm>
      </p:grpSpPr>
      <p:sp>
        <p:nvSpPr>
          <p:cNvPr id="2" name="Shape 0">
            <a:extLst>
              <a:ext uri="{FF2B5EF4-FFF2-40B4-BE49-F238E27FC236}">
                <a16:creationId xmlns:a16="http://schemas.microsoft.com/office/drawing/2014/main" id="{2BA2D648-AE89-AF50-64D3-DDAC0B621966}"/>
              </a:ext>
            </a:extLst>
          </p:cNvPr>
          <p:cNvSpPr/>
          <p:nvPr/>
        </p:nvSpPr>
        <p:spPr>
          <a:xfrm>
            <a:off x="0" y="0"/>
            <a:ext cx="274320" cy="6858000"/>
          </a:xfrm>
          <a:prstGeom prst="rect">
            <a:avLst/>
          </a:prstGeom>
          <a:solidFill>
            <a:srgbClr val="782F40"/>
          </a:solidFill>
          <a:ln w="12700">
            <a:solidFill>
              <a:srgbClr val="782F4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sp>
        <p:nvSpPr>
          <p:cNvPr id="5" name="Text 3">
            <a:extLst>
              <a:ext uri="{FF2B5EF4-FFF2-40B4-BE49-F238E27FC236}">
                <a16:creationId xmlns:a16="http://schemas.microsoft.com/office/drawing/2014/main" id="{2CD15595-9395-C792-1379-721428DB4A2F}"/>
              </a:ext>
            </a:extLst>
          </p:cNvPr>
          <p:cNvSpPr/>
          <p:nvPr/>
        </p:nvSpPr>
        <p:spPr>
          <a:xfrm>
            <a:off x="930627" y="366737"/>
            <a:ext cx="4891647" cy="841248"/>
          </a:xfrm>
          <a:prstGeom prst="rect">
            <a:avLst/>
          </a:prstGeom>
          <a:noFill/>
          <a:ln/>
        </p:spPr>
        <p:txBody>
          <a:bodyPr wrap="square" lIns="0" tIns="0" rIns="0" bIns="0" rtlCol="0" anchor="ctr">
            <a:noAutofit/>
          </a:bodyPr>
          <a:lstStyle/>
          <a:p>
            <a:pPr lvl="0">
              <a:defRPr/>
            </a:pPr>
            <a:r>
              <a:rPr lang="en-US" sz="3600" dirty="0">
                <a:latin typeface="+mj-lt"/>
                <a:ea typeface="Open Sans ExtraBold" pitchFamily="2" charset="0"/>
                <a:cs typeface="Open Sans ExtraBold" pitchFamily="2" charset="0"/>
              </a:rPr>
              <a:t>Have Good Graphics</a:t>
            </a:r>
            <a:endParaRPr kumimoji="0" lang="en-US" sz="3600" b="0" i="0" u="none" strike="noStrike" kern="1200" cap="none" spc="0" normalizeH="0" baseline="0" noProof="0" dirty="0">
              <a:ln>
                <a:noFill/>
              </a:ln>
              <a:solidFill>
                <a:prstClr val="black"/>
              </a:solidFill>
              <a:effectLst/>
              <a:uLnTx/>
              <a:uFillTx/>
              <a:latin typeface="+mj-lt"/>
              <a:ea typeface="+mn-ea"/>
              <a:cs typeface="+mn-cs"/>
            </a:endParaRPr>
          </a:p>
        </p:txBody>
      </p:sp>
      <p:sp>
        <p:nvSpPr>
          <p:cNvPr id="7" name="Shape 5">
            <a:extLst>
              <a:ext uri="{FF2B5EF4-FFF2-40B4-BE49-F238E27FC236}">
                <a16:creationId xmlns:a16="http://schemas.microsoft.com/office/drawing/2014/main" id="{6EA1EC2F-575D-B97F-57C7-02A0F3AA2FA7}"/>
              </a:ext>
            </a:extLst>
          </p:cNvPr>
          <p:cNvSpPr/>
          <p:nvPr/>
        </p:nvSpPr>
        <p:spPr>
          <a:xfrm>
            <a:off x="932688" y="6016752"/>
            <a:ext cx="10195560" cy="1"/>
          </a:xfrm>
          <a:prstGeom prst="line">
            <a:avLst/>
          </a:prstGeom>
          <a:noFill/>
          <a:ln w="12700">
            <a:solidFill>
              <a:srgbClr val="DED7C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pic>
        <p:nvPicPr>
          <p:cNvPr id="13" name="Picture 12">
            <a:extLst>
              <a:ext uri="{FF2B5EF4-FFF2-40B4-BE49-F238E27FC236}">
                <a16:creationId xmlns:a16="http://schemas.microsoft.com/office/drawing/2014/main" id="{9A990683-2952-DF15-4C1D-463E952416DB}"/>
              </a:ext>
            </a:extLst>
          </p:cNvPr>
          <p:cNvPicPr>
            <a:picLocks noChangeAspect="1"/>
          </p:cNvPicPr>
          <p:nvPr/>
        </p:nvPicPr>
        <p:blipFill>
          <a:blip r:embed="rId3"/>
          <a:stretch>
            <a:fillRect/>
          </a:stretch>
        </p:blipFill>
        <p:spPr>
          <a:xfrm>
            <a:off x="10829841" y="104763"/>
            <a:ext cx="1200318" cy="523948"/>
          </a:xfrm>
          <a:prstGeom prst="rect">
            <a:avLst/>
          </a:prstGeom>
        </p:spPr>
      </p:pic>
      <p:sp>
        <p:nvSpPr>
          <p:cNvPr id="14" name="TextBox 13">
            <a:extLst>
              <a:ext uri="{FF2B5EF4-FFF2-40B4-BE49-F238E27FC236}">
                <a16:creationId xmlns:a16="http://schemas.microsoft.com/office/drawing/2014/main" id="{72C619A0-6B69-F234-4389-65F42A021847}"/>
              </a:ext>
            </a:extLst>
          </p:cNvPr>
          <p:cNvSpPr txBox="1"/>
          <p:nvPr/>
        </p:nvSpPr>
        <p:spPr>
          <a:xfrm>
            <a:off x="2557298" y="1761089"/>
            <a:ext cx="1358773" cy="523220"/>
          </a:xfrm>
          <a:prstGeom prst="rect">
            <a:avLst/>
          </a:prstGeom>
          <a:noFill/>
        </p:spPr>
        <p:txBody>
          <a:bodyPr wrap="square" rtlCol="0">
            <a:spAutoFit/>
          </a:bodyPr>
          <a:lstStyle/>
          <a:p>
            <a:pPr algn="ctr"/>
            <a:r>
              <a:rPr lang="en-US" sz="2800" b="1" dirty="0">
                <a:solidFill>
                  <a:srgbClr val="FA4616"/>
                </a:solidFill>
              </a:rPr>
              <a:t>BAD</a:t>
            </a:r>
          </a:p>
        </p:txBody>
      </p:sp>
      <p:sp>
        <p:nvSpPr>
          <p:cNvPr id="16" name="TextBox 15">
            <a:extLst>
              <a:ext uri="{FF2B5EF4-FFF2-40B4-BE49-F238E27FC236}">
                <a16:creationId xmlns:a16="http://schemas.microsoft.com/office/drawing/2014/main" id="{03E44D1F-DE00-D281-4B9C-68677363744D}"/>
              </a:ext>
            </a:extLst>
          </p:cNvPr>
          <p:cNvSpPr txBox="1"/>
          <p:nvPr/>
        </p:nvSpPr>
        <p:spPr>
          <a:xfrm>
            <a:off x="8527475" y="1761089"/>
            <a:ext cx="1358773" cy="523220"/>
          </a:xfrm>
          <a:prstGeom prst="rect">
            <a:avLst/>
          </a:prstGeom>
          <a:noFill/>
        </p:spPr>
        <p:txBody>
          <a:bodyPr wrap="square" rtlCol="0">
            <a:spAutoFit/>
          </a:bodyPr>
          <a:lstStyle/>
          <a:p>
            <a:pPr algn="ctr"/>
            <a:r>
              <a:rPr lang="en-US" sz="2800" b="1" dirty="0">
                <a:solidFill>
                  <a:srgbClr val="782F40"/>
                </a:solidFill>
              </a:rPr>
              <a:t>GOOD</a:t>
            </a:r>
          </a:p>
        </p:txBody>
      </p:sp>
      <p:pic>
        <p:nvPicPr>
          <p:cNvPr id="4" name="Picture 3">
            <a:extLst>
              <a:ext uri="{FF2B5EF4-FFF2-40B4-BE49-F238E27FC236}">
                <a16:creationId xmlns:a16="http://schemas.microsoft.com/office/drawing/2014/main" id="{F0F3071E-7875-9894-83DA-836FEBEC1F43}"/>
              </a:ext>
            </a:extLst>
          </p:cNvPr>
          <p:cNvPicPr>
            <a:picLocks noChangeAspect="1"/>
          </p:cNvPicPr>
          <p:nvPr/>
        </p:nvPicPr>
        <p:blipFill>
          <a:blip r:embed="rId4"/>
          <a:stretch>
            <a:fillRect/>
          </a:stretch>
        </p:blipFill>
        <p:spPr>
          <a:xfrm>
            <a:off x="6383566" y="2503262"/>
            <a:ext cx="5646593" cy="2934216"/>
          </a:xfrm>
          <a:prstGeom prst="rect">
            <a:avLst/>
          </a:prstGeom>
        </p:spPr>
      </p:pic>
      <p:pic>
        <p:nvPicPr>
          <p:cNvPr id="8" name="Picture 7">
            <a:extLst>
              <a:ext uri="{FF2B5EF4-FFF2-40B4-BE49-F238E27FC236}">
                <a16:creationId xmlns:a16="http://schemas.microsoft.com/office/drawing/2014/main" id="{56628259-DC54-89B9-FD1B-67925610A32B}"/>
              </a:ext>
            </a:extLst>
          </p:cNvPr>
          <p:cNvPicPr>
            <a:picLocks noChangeAspect="1"/>
          </p:cNvPicPr>
          <p:nvPr/>
        </p:nvPicPr>
        <p:blipFill>
          <a:blip r:embed="rId5"/>
          <a:stretch>
            <a:fillRect/>
          </a:stretch>
        </p:blipFill>
        <p:spPr>
          <a:xfrm>
            <a:off x="664935" y="2465678"/>
            <a:ext cx="5143500" cy="2971800"/>
          </a:xfrm>
          <a:prstGeom prst="rect">
            <a:avLst/>
          </a:prstGeom>
        </p:spPr>
      </p:pic>
      <p:sp>
        <p:nvSpPr>
          <p:cNvPr id="12" name="Rectangle 11">
            <a:extLst>
              <a:ext uri="{FF2B5EF4-FFF2-40B4-BE49-F238E27FC236}">
                <a16:creationId xmlns:a16="http://schemas.microsoft.com/office/drawing/2014/main" id="{C49B4B62-5692-A38B-C04F-18376914E5DB}"/>
              </a:ext>
            </a:extLst>
          </p:cNvPr>
          <p:cNvSpPr/>
          <p:nvPr/>
        </p:nvSpPr>
        <p:spPr>
          <a:xfrm>
            <a:off x="6383565" y="5550816"/>
            <a:ext cx="5646593" cy="542136"/>
          </a:xfrm>
          <a:prstGeom prst="rect">
            <a:avLst/>
          </a:prstGeom>
        </p:spPr>
        <p:txBody>
          <a:bodyPr wrap="square">
            <a:spAutoFit/>
          </a:bodyPr>
          <a:lstStyle/>
          <a:p>
            <a:pPr>
              <a:lnSpc>
                <a:spcPct val="107000"/>
              </a:lnSpc>
            </a:pPr>
            <a:r>
              <a:rPr lang="en-US" sz="1400" kern="100" dirty="0">
                <a:latin typeface="+mj-lt"/>
                <a:ea typeface="MS Mincho" panose="02020609040205080304" pitchFamily="49" charset="-128"/>
                <a:cs typeface="Times New Roman" panose="02020603050405020304" pitchFamily="18" charset="0"/>
              </a:rPr>
              <a:t>Figure 1. Schematic of interactive pathways of abiotic and biotic factors of fish in the Apalachicola Bay</a:t>
            </a:r>
          </a:p>
        </p:txBody>
      </p:sp>
      <p:sp>
        <p:nvSpPr>
          <p:cNvPr id="17" name="Rectangle 16">
            <a:extLst>
              <a:ext uri="{FF2B5EF4-FFF2-40B4-BE49-F238E27FC236}">
                <a16:creationId xmlns:a16="http://schemas.microsoft.com/office/drawing/2014/main" id="{F56620B6-7A5A-B8EE-2B6A-E851EED98FD4}"/>
              </a:ext>
            </a:extLst>
          </p:cNvPr>
          <p:cNvSpPr/>
          <p:nvPr/>
        </p:nvSpPr>
        <p:spPr>
          <a:xfrm>
            <a:off x="664935" y="5492647"/>
            <a:ext cx="5913356" cy="315023"/>
          </a:xfrm>
          <a:prstGeom prst="rect">
            <a:avLst/>
          </a:prstGeom>
        </p:spPr>
        <p:txBody>
          <a:bodyPr wrap="square">
            <a:spAutoFit/>
          </a:bodyPr>
          <a:lstStyle/>
          <a:p>
            <a:pPr>
              <a:lnSpc>
                <a:spcPct val="107000"/>
              </a:lnSpc>
            </a:pPr>
            <a:r>
              <a:rPr lang="en-US" sz="1400" kern="100" dirty="0">
                <a:latin typeface="+mj-lt"/>
                <a:ea typeface="MS Mincho" panose="02020609040205080304" pitchFamily="49" charset="-128"/>
                <a:cs typeface="Times New Roman" panose="02020603050405020304" pitchFamily="18" charset="0"/>
              </a:rPr>
              <a:t>Figure 1. The Apalachicola Bay</a:t>
            </a:r>
          </a:p>
        </p:txBody>
      </p:sp>
    </p:spTree>
    <p:extLst>
      <p:ext uri="{BB962C8B-B14F-4D97-AF65-F5344CB8AC3E}">
        <p14:creationId xmlns:p14="http://schemas.microsoft.com/office/powerpoint/2010/main" val="2185397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4EF"/>
        </a:solidFill>
        <a:effectLst/>
      </p:bgPr>
    </p:bg>
    <p:spTree>
      <p:nvGrpSpPr>
        <p:cNvPr id="1" name="">
          <a:extLst>
            <a:ext uri="{FF2B5EF4-FFF2-40B4-BE49-F238E27FC236}">
              <a16:creationId xmlns:a16="http://schemas.microsoft.com/office/drawing/2014/main" id="{33173D24-6569-AF76-80DC-C0A21E6A3D3A}"/>
            </a:ext>
          </a:extLst>
        </p:cNvPr>
        <p:cNvGrpSpPr/>
        <p:nvPr/>
      </p:nvGrpSpPr>
      <p:grpSpPr>
        <a:xfrm>
          <a:off x="0" y="0"/>
          <a:ext cx="1" cy="1"/>
          <a:chOff x="0" y="0"/>
          <a:chExt cx="1" cy="1"/>
        </a:xfrm>
      </p:grpSpPr>
      <p:sp>
        <p:nvSpPr>
          <p:cNvPr id="2" name="Shape 0">
            <a:extLst>
              <a:ext uri="{FF2B5EF4-FFF2-40B4-BE49-F238E27FC236}">
                <a16:creationId xmlns:a16="http://schemas.microsoft.com/office/drawing/2014/main" id="{A29CC085-EF71-998F-572E-CC6009BBBAD1}"/>
              </a:ext>
            </a:extLst>
          </p:cNvPr>
          <p:cNvSpPr/>
          <p:nvPr/>
        </p:nvSpPr>
        <p:spPr>
          <a:xfrm>
            <a:off x="0" y="0"/>
            <a:ext cx="274320" cy="6858000"/>
          </a:xfrm>
          <a:prstGeom prst="rect">
            <a:avLst/>
          </a:prstGeom>
          <a:solidFill>
            <a:srgbClr val="782F40"/>
          </a:solidFill>
          <a:ln w="12700">
            <a:solidFill>
              <a:srgbClr val="782F4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sp>
        <p:nvSpPr>
          <p:cNvPr id="7" name="Shape 5">
            <a:extLst>
              <a:ext uri="{FF2B5EF4-FFF2-40B4-BE49-F238E27FC236}">
                <a16:creationId xmlns:a16="http://schemas.microsoft.com/office/drawing/2014/main" id="{DF2A2730-E25C-0110-06C8-72B79DD8DEC2}"/>
              </a:ext>
            </a:extLst>
          </p:cNvPr>
          <p:cNvSpPr/>
          <p:nvPr/>
        </p:nvSpPr>
        <p:spPr>
          <a:xfrm>
            <a:off x="932688" y="6016752"/>
            <a:ext cx="10195560" cy="1"/>
          </a:xfrm>
          <a:prstGeom prst="line">
            <a:avLst/>
          </a:prstGeom>
          <a:noFill/>
          <a:ln w="12700">
            <a:solidFill>
              <a:srgbClr val="DED7C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pic>
        <p:nvPicPr>
          <p:cNvPr id="13" name="Picture 12">
            <a:extLst>
              <a:ext uri="{FF2B5EF4-FFF2-40B4-BE49-F238E27FC236}">
                <a16:creationId xmlns:a16="http://schemas.microsoft.com/office/drawing/2014/main" id="{F5F76BD8-8BB7-93D7-ACD2-CE2A55E08247}"/>
              </a:ext>
            </a:extLst>
          </p:cNvPr>
          <p:cNvPicPr>
            <a:picLocks noChangeAspect="1"/>
          </p:cNvPicPr>
          <p:nvPr/>
        </p:nvPicPr>
        <p:blipFill>
          <a:blip r:embed="rId3"/>
          <a:stretch>
            <a:fillRect/>
          </a:stretch>
        </p:blipFill>
        <p:spPr>
          <a:xfrm>
            <a:off x="10829841" y="104763"/>
            <a:ext cx="1200318" cy="523948"/>
          </a:xfrm>
          <a:prstGeom prst="rect">
            <a:avLst/>
          </a:prstGeom>
        </p:spPr>
      </p:pic>
      <p:sp>
        <p:nvSpPr>
          <p:cNvPr id="6" name="Text 0">
            <a:extLst>
              <a:ext uri="{FF2B5EF4-FFF2-40B4-BE49-F238E27FC236}">
                <a16:creationId xmlns:a16="http://schemas.microsoft.com/office/drawing/2014/main" id="{4094F474-BC38-8F04-6607-D58B5AC26E90}"/>
              </a:ext>
            </a:extLst>
          </p:cNvPr>
          <p:cNvSpPr/>
          <p:nvPr/>
        </p:nvSpPr>
        <p:spPr>
          <a:xfrm>
            <a:off x="841015" y="483402"/>
            <a:ext cx="9784080" cy="566928"/>
          </a:xfrm>
          <a:prstGeom prst="rect">
            <a:avLst/>
          </a:prstGeom>
          <a:noFill/>
          <a:ln/>
        </p:spPr>
        <p:txBody>
          <a:bodyPr wrap="square" lIns="0" tIns="0" rIns="0" bIns="0" rtlCol="0" anchor="ctr">
            <a:normAutofit/>
          </a:bodyPr>
          <a:lstStyle/>
          <a:p>
            <a:pPr marL="0" indent="0">
              <a:buNone/>
            </a:pPr>
            <a:r>
              <a:rPr lang="en-US" sz="3000" b="1" dirty="0">
                <a:solidFill>
                  <a:srgbClr val="782F40"/>
                </a:solidFill>
                <a:latin typeface="Aptos Display" pitchFamily="34" charset="0"/>
                <a:ea typeface="Aptos Display" pitchFamily="34" charset="-122"/>
                <a:cs typeface="Aptos Display" pitchFamily="34" charset="-120"/>
              </a:rPr>
              <a:t>Avoid Run-on Sentences</a:t>
            </a:r>
            <a:endParaRPr lang="en-US" sz="3000" dirty="0"/>
          </a:p>
        </p:txBody>
      </p:sp>
      <p:sp>
        <p:nvSpPr>
          <p:cNvPr id="9" name="Content Placeholder 2">
            <a:extLst>
              <a:ext uri="{FF2B5EF4-FFF2-40B4-BE49-F238E27FC236}">
                <a16:creationId xmlns:a16="http://schemas.microsoft.com/office/drawing/2014/main" id="{FB471460-F84C-EE3A-CBB0-3B83847DF4D9}"/>
              </a:ext>
            </a:extLst>
          </p:cNvPr>
          <p:cNvSpPr txBox="1">
            <a:spLocks/>
          </p:cNvSpPr>
          <p:nvPr/>
        </p:nvSpPr>
        <p:spPr>
          <a:xfrm>
            <a:off x="841015" y="1155615"/>
            <a:ext cx="10515600" cy="4187524"/>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a:t>“Acquaintance with ongoing research projects at FSU related to electric ship technologies, superconducting power systems, and cryogenic systems, as well as the development efforts in collaboration with many Navy contractors provide opportunities for the students in NEEC Program to connect their individual research efforts  to powerful future superconducting ship technologies, and prepare them for future engineering careers in these fields which are rapidly expanding due to the needs of a 21st century Navy, which is faced with evolving geopolitical threats.”</a:t>
            </a:r>
            <a:endParaRPr lang="en-US" dirty="0"/>
          </a:p>
        </p:txBody>
      </p:sp>
    </p:spTree>
    <p:extLst>
      <p:ext uri="{BB962C8B-B14F-4D97-AF65-F5344CB8AC3E}">
        <p14:creationId xmlns:p14="http://schemas.microsoft.com/office/powerpoint/2010/main" val="388758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4EF"/>
        </a:solidFill>
        <a:effectLst/>
      </p:bgPr>
    </p:bg>
    <p:spTree>
      <p:nvGrpSpPr>
        <p:cNvPr id="1" name="">
          <a:extLst>
            <a:ext uri="{FF2B5EF4-FFF2-40B4-BE49-F238E27FC236}">
              <a16:creationId xmlns:a16="http://schemas.microsoft.com/office/drawing/2014/main" id="{10FD9D80-5DB0-6E4A-5A6D-7661803F5CBD}"/>
            </a:ext>
          </a:extLst>
        </p:cNvPr>
        <p:cNvGrpSpPr/>
        <p:nvPr/>
      </p:nvGrpSpPr>
      <p:grpSpPr>
        <a:xfrm>
          <a:off x="0" y="0"/>
          <a:ext cx="1" cy="1"/>
          <a:chOff x="0" y="0"/>
          <a:chExt cx="1" cy="1"/>
        </a:xfrm>
      </p:grpSpPr>
      <p:sp>
        <p:nvSpPr>
          <p:cNvPr id="2" name="Shape 0">
            <a:extLst>
              <a:ext uri="{FF2B5EF4-FFF2-40B4-BE49-F238E27FC236}">
                <a16:creationId xmlns:a16="http://schemas.microsoft.com/office/drawing/2014/main" id="{5F54AAD1-4EDB-EB86-90E8-4752223DF999}"/>
              </a:ext>
            </a:extLst>
          </p:cNvPr>
          <p:cNvSpPr/>
          <p:nvPr/>
        </p:nvSpPr>
        <p:spPr>
          <a:xfrm>
            <a:off x="0" y="0"/>
            <a:ext cx="274320" cy="6858000"/>
          </a:xfrm>
          <a:prstGeom prst="rect">
            <a:avLst/>
          </a:prstGeom>
          <a:solidFill>
            <a:srgbClr val="782F40"/>
          </a:solidFill>
          <a:ln w="12700">
            <a:solidFill>
              <a:srgbClr val="782F4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sp>
        <p:nvSpPr>
          <p:cNvPr id="7" name="Shape 5">
            <a:extLst>
              <a:ext uri="{FF2B5EF4-FFF2-40B4-BE49-F238E27FC236}">
                <a16:creationId xmlns:a16="http://schemas.microsoft.com/office/drawing/2014/main" id="{606AA8F0-FF72-6242-5EA3-120D8348EF45}"/>
              </a:ext>
            </a:extLst>
          </p:cNvPr>
          <p:cNvSpPr/>
          <p:nvPr/>
        </p:nvSpPr>
        <p:spPr>
          <a:xfrm>
            <a:off x="932688" y="6016752"/>
            <a:ext cx="10195560" cy="1"/>
          </a:xfrm>
          <a:prstGeom prst="line">
            <a:avLst/>
          </a:prstGeom>
          <a:noFill/>
          <a:ln w="12700">
            <a:solidFill>
              <a:srgbClr val="DED7C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pic>
        <p:nvPicPr>
          <p:cNvPr id="13" name="Picture 12">
            <a:extLst>
              <a:ext uri="{FF2B5EF4-FFF2-40B4-BE49-F238E27FC236}">
                <a16:creationId xmlns:a16="http://schemas.microsoft.com/office/drawing/2014/main" id="{20B5BCAB-165B-6D3C-9909-82B78643F22C}"/>
              </a:ext>
            </a:extLst>
          </p:cNvPr>
          <p:cNvPicPr>
            <a:picLocks noChangeAspect="1"/>
          </p:cNvPicPr>
          <p:nvPr/>
        </p:nvPicPr>
        <p:blipFill>
          <a:blip r:embed="rId3"/>
          <a:stretch>
            <a:fillRect/>
          </a:stretch>
        </p:blipFill>
        <p:spPr>
          <a:xfrm>
            <a:off x="10829841" y="104763"/>
            <a:ext cx="1200318" cy="523948"/>
          </a:xfrm>
          <a:prstGeom prst="rect">
            <a:avLst/>
          </a:prstGeom>
        </p:spPr>
      </p:pic>
      <p:sp>
        <p:nvSpPr>
          <p:cNvPr id="6" name="Text 0">
            <a:extLst>
              <a:ext uri="{FF2B5EF4-FFF2-40B4-BE49-F238E27FC236}">
                <a16:creationId xmlns:a16="http://schemas.microsoft.com/office/drawing/2014/main" id="{D44B7B82-7D06-4DDE-3AD8-537204D26897}"/>
              </a:ext>
            </a:extLst>
          </p:cNvPr>
          <p:cNvSpPr/>
          <p:nvPr/>
        </p:nvSpPr>
        <p:spPr>
          <a:xfrm>
            <a:off x="841015" y="483402"/>
            <a:ext cx="9784080" cy="566928"/>
          </a:xfrm>
          <a:prstGeom prst="rect">
            <a:avLst/>
          </a:prstGeom>
          <a:noFill/>
          <a:ln/>
        </p:spPr>
        <p:txBody>
          <a:bodyPr wrap="square" lIns="0" tIns="0" rIns="0" bIns="0" rtlCol="0" anchor="ctr">
            <a:normAutofit/>
          </a:bodyPr>
          <a:lstStyle/>
          <a:p>
            <a:pPr marL="0" indent="0">
              <a:buNone/>
            </a:pPr>
            <a:r>
              <a:rPr lang="en-US" sz="3000" b="1" dirty="0">
                <a:solidFill>
                  <a:srgbClr val="782F40"/>
                </a:solidFill>
                <a:latin typeface="Aptos Display" pitchFamily="34" charset="0"/>
                <a:ea typeface="Aptos Display" pitchFamily="34" charset="-122"/>
                <a:cs typeface="Aptos Display" pitchFamily="34" charset="-120"/>
              </a:rPr>
              <a:t>Avoid Making the Reviewer Infer Meaning</a:t>
            </a:r>
            <a:endParaRPr lang="en-US" sz="3000" dirty="0"/>
          </a:p>
        </p:txBody>
      </p:sp>
      <p:sp>
        <p:nvSpPr>
          <p:cNvPr id="3" name="Content Placeholder 2">
            <a:extLst>
              <a:ext uri="{FF2B5EF4-FFF2-40B4-BE49-F238E27FC236}">
                <a16:creationId xmlns:a16="http://schemas.microsoft.com/office/drawing/2014/main" id="{6486FC9D-EFCD-8F45-B25A-866DDB0DD56A}"/>
              </a:ext>
            </a:extLst>
          </p:cNvPr>
          <p:cNvSpPr txBox="1">
            <a:spLocks/>
          </p:cNvSpPr>
          <p:nvPr/>
        </p:nvSpPr>
        <p:spPr>
          <a:xfrm>
            <a:off x="838200" y="1438277"/>
            <a:ext cx="10688782" cy="4578468"/>
          </a:xfrm>
          <a:prstGeom prst="rect">
            <a:avLst/>
          </a:prstGeom>
        </p:spPr>
        <p:txBody>
          <a:bodyPr>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a:solidFill>
                  <a:srgbClr val="FA4616"/>
                </a:solidFill>
              </a:rPr>
              <a:t>BAD</a:t>
            </a:r>
          </a:p>
          <a:p>
            <a:pPr marL="0" indent="0">
              <a:buFont typeface="Arial" pitchFamily="34" charset="0"/>
              <a:buNone/>
            </a:pPr>
            <a:r>
              <a:rPr lang="en-US" sz="2600" dirty="0"/>
              <a:t>“The results of Process A are shown in Table 1.”</a:t>
            </a:r>
          </a:p>
          <a:p>
            <a:pPr marL="0" indent="0">
              <a:buFont typeface="Arial" pitchFamily="34" charset="0"/>
              <a:buNone/>
            </a:pPr>
            <a:r>
              <a:rPr lang="en-US" sz="2600" dirty="0"/>
              <a:t>“We will work with our partners to complete the project.”</a:t>
            </a:r>
          </a:p>
          <a:p>
            <a:pPr marL="0" indent="0">
              <a:buNone/>
            </a:pPr>
            <a:r>
              <a:rPr lang="en-US" sz="2600" dirty="0"/>
              <a:t>“Based on this prior research, the next step is obvious.”</a:t>
            </a:r>
          </a:p>
          <a:p>
            <a:pPr marL="0" indent="0">
              <a:buFont typeface="Arial" pitchFamily="34" charset="0"/>
              <a:buNone/>
            </a:pPr>
            <a:endParaRPr lang="en-US" sz="2600" dirty="0"/>
          </a:p>
          <a:p>
            <a:pPr marL="0" indent="0">
              <a:buFont typeface="Arial" pitchFamily="34" charset="0"/>
              <a:buNone/>
            </a:pPr>
            <a:r>
              <a:rPr lang="en-US" b="1" dirty="0">
                <a:solidFill>
                  <a:srgbClr val="782F40"/>
                </a:solidFill>
              </a:rPr>
              <a:t>GOOD</a:t>
            </a:r>
          </a:p>
          <a:p>
            <a:pPr marL="0" indent="0">
              <a:buFont typeface="Arial" pitchFamily="34" charset="0"/>
              <a:buNone/>
            </a:pPr>
            <a:r>
              <a:rPr lang="en-US" sz="2600" dirty="0"/>
              <a:t>“The results of Process A are shown in Table 1. </a:t>
            </a:r>
            <a:r>
              <a:rPr lang="en-US" sz="2600" dirty="0">
                <a:solidFill>
                  <a:schemeClr val="accent3"/>
                </a:solidFill>
              </a:rPr>
              <a:t>These results mean…</a:t>
            </a:r>
            <a:r>
              <a:rPr lang="en-US" sz="2600" dirty="0"/>
              <a:t>”</a:t>
            </a:r>
          </a:p>
          <a:p>
            <a:pPr marL="0" indent="0">
              <a:buNone/>
            </a:pPr>
            <a:r>
              <a:rPr lang="en-US" sz="2600" dirty="0"/>
              <a:t>“We will work with our partners to complete the project. </a:t>
            </a:r>
            <a:r>
              <a:rPr lang="en-US" sz="2600" dirty="0">
                <a:solidFill>
                  <a:schemeClr val="accent3"/>
                </a:solidFill>
              </a:rPr>
              <a:t>Specifically, we will conduct Process A, they will conduct Process B, and we will collaborate on Process C.</a:t>
            </a:r>
            <a:r>
              <a:rPr lang="en-US" sz="2600" dirty="0"/>
              <a:t>” </a:t>
            </a:r>
          </a:p>
          <a:p>
            <a:pPr marL="0" indent="0">
              <a:buNone/>
            </a:pPr>
            <a:r>
              <a:rPr lang="en-US" sz="2600" dirty="0"/>
              <a:t>“Based on this prior research, the next step is </a:t>
            </a:r>
            <a:r>
              <a:rPr lang="en-US" sz="2600" i="1" dirty="0">
                <a:solidFill>
                  <a:schemeClr val="accent3"/>
                </a:solidFill>
              </a:rPr>
              <a:t>(state the next step)</a:t>
            </a:r>
            <a:r>
              <a:rPr lang="en-US" sz="2600" dirty="0"/>
              <a:t>”</a:t>
            </a:r>
          </a:p>
          <a:p>
            <a:pPr marL="0" indent="0">
              <a:buFont typeface="Arial" pitchFamily="34" charset="0"/>
              <a:buNone/>
            </a:pPr>
            <a:endParaRPr lang="en-US" sz="2600" dirty="0"/>
          </a:p>
        </p:txBody>
      </p:sp>
    </p:spTree>
    <p:extLst>
      <p:ext uri="{BB962C8B-B14F-4D97-AF65-F5344CB8AC3E}">
        <p14:creationId xmlns:p14="http://schemas.microsoft.com/office/powerpoint/2010/main" val="4281306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3777A-FC62-840F-A461-1F4BC6A63911}"/>
              </a:ext>
            </a:extLst>
          </p:cNvPr>
          <p:cNvSpPr>
            <a:spLocks noGrp="1"/>
          </p:cNvSpPr>
          <p:nvPr>
            <p:ph type="ctrTitle"/>
          </p:nvPr>
        </p:nvSpPr>
        <p:spPr>
          <a:effectLst>
            <a:outerShdw blurRad="50800" dist="38100" dir="2700000" algn="tl" rotWithShape="0">
              <a:prstClr val="black">
                <a:alpha val="40000"/>
              </a:prstClr>
            </a:outerShdw>
          </a:effectLst>
        </p:spPr>
        <p:txBody>
          <a:bodyPr/>
          <a:lstStyle/>
          <a:p>
            <a:r>
              <a:rPr lang="en-US">
                <a:latin typeface="+mj-lt"/>
              </a:rPr>
              <a:t>Reduce cognitive burden on your reviewers!</a:t>
            </a:r>
          </a:p>
        </p:txBody>
      </p:sp>
    </p:spTree>
    <p:extLst>
      <p:ext uri="{BB962C8B-B14F-4D97-AF65-F5344CB8AC3E}">
        <p14:creationId xmlns:p14="http://schemas.microsoft.com/office/powerpoint/2010/main" val="13254788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4EF"/>
        </a:solidFill>
        <a:effectLst/>
      </p:bgPr>
    </p:bg>
    <p:spTree>
      <p:nvGrpSpPr>
        <p:cNvPr id="1" name="">
          <a:extLst>
            <a:ext uri="{FF2B5EF4-FFF2-40B4-BE49-F238E27FC236}">
              <a16:creationId xmlns:a16="http://schemas.microsoft.com/office/drawing/2014/main" id="{376580CD-DB01-C787-0330-3444B5252D58}"/>
            </a:ext>
          </a:extLst>
        </p:cNvPr>
        <p:cNvGrpSpPr/>
        <p:nvPr/>
      </p:nvGrpSpPr>
      <p:grpSpPr>
        <a:xfrm>
          <a:off x="0" y="0"/>
          <a:ext cx="1" cy="1"/>
          <a:chOff x="0" y="0"/>
          <a:chExt cx="1" cy="1"/>
        </a:xfrm>
      </p:grpSpPr>
      <p:sp>
        <p:nvSpPr>
          <p:cNvPr id="2" name="Shape 0">
            <a:extLst>
              <a:ext uri="{FF2B5EF4-FFF2-40B4-BE49-F238E27FC236}">
                <a16:creationId xmlns:a16="http://schemas.microsoft.com/office/drawing/2014/main" id="{CE991A85-3F8C-6005-B44B-8F7A5E952B46}"/>
              </a:ext>
            </a:extLst>
          </p:cNvPr>
          <p:cNvSpPr/>
          <p:nvPr/>
        </p:nvSpPr>
        <p:spPr>
          <a:xfrm>
            <a:off x="0" y="0"/>
            <a:ext cx="274320" cy="6858000"/>
          </a:xfrm>
          <a:prstGeom prst="rect">
            <a:avLst/>
          </a:prstGeom>
          <a:solidFill>
            <a:srgbClr val="782F40"/>
          </a:solidFill>
          <a:ln w="12700">
            <a:solidFill>
              <a:srgbClr val="782F4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sp>
        <p:nvSpPr>
          <p:cNvPr id="7" name="Shape 5">
            <a:extLst>
              <a:ext uri="{FF2B5EF4-FFF2-40B4-BE49-F238E27FC236}">
                <a16:creationId xmlns:a16="http://schemas.microsoft.com/office/drawing/2014/main" id="{544F5929-86FA-3A79-BF4D-778BCEF363A8}"/>
              </a:ext>
            </a:extLst>
          </p:cNvPr>
          <p:cNvSpPr/>
          <p:nvPr/>
        </p:nvSpPr>
        <p:spPr>
          <a:xfrm>
            <a:off x="932688" y="6016752"/>
            <a:ext cx="10195560" cy="1"/>
          </a:xfrm>
          <a:prstGeom prst="line">
            <a:avLst/>
          </a:prstGeom>
          <a:noFill/>
          <a:ln w="12700">
            <a:solidFill>
              <a:srgbClr val="DED7C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pic>
        <p:nvPicPr>
          <p:cNvPr id="13" name="Picture 12">
            <a:extLst>
              <a:ext uri="{FF2B5EF4-FFF2-40B4-BE49-F238E27FC236}">
                <a16:creationId xmlns:a16="http://schemas.microsoft.com/office/drawing/2014/main" id="{5123A63C-434E-AA75-B212-774F5FD4233C}"/>
              </a:ext>
            </a:extLst>
          </p:cNvPr>
          <p:cNvPicPr>
            <a:picLocks noChangeAspect="1"/>
          </p:cNvPicPr>
          <p:nvPr/>
        </p:nvPicPr>
        <p:blipFill>
          <a:blip r:embed="rId3"/>
          <a:stretch>
            <a:fillRect/>
          </a:stretch>
        </p:blipFill>
        <p:spPr>
          <a:xfrm>
            <a:off x="10829841" y="104763"/>
            <a:ext cx="1200318" cy="523948"/>
          </a:xfrm>
          <a:prstGeom prst="rect">
            <a:avLst/>
          </a:prstGeom>
        </p:spPr>
      </p:pic>
      <p:sp>
        <p:nvSpPr>
          <p:cNvPr id="6" name="Text 0">
            <a:extLst>
              <a:ext uri="{FF2B5EF4-FFF2-40B4-BE49-F238E27FC236}">
                <a16:creationId xmlns:a16="http://schemas.microsoft.com/office/drawing/2014/main" id="{621A9EDB-3F31-FF24-71D0-9F984C97F174}"/>
              </a:ext>
            </a:extLst>
          </p:cNvPr>
          <p:cNvSpPr/>
          <p:nvPr/>
        </p:nvSpPr>
        <p:spPr>
          <a:xfrm>
            <a:off x="841015" y="483402"/>
            <a:ext cx="9784080" cy="566928"/>
          </a:xfrm>
          <a:prstGeom prst="rect">
            <a:avLst/>
          </a:prstGeom>
          <a:noFill/>
          <a:ln/>
        </p:spPr>
        <p:txBody>
          <a:bodyPr wrap="square" lIns="0" tIns="0" rIns="0" bIns="0" rtlCol="0" anchor="ctr">
            <a:normAutofit/>
          </a:bodyPr>
          <a:lstStyle/>
          <a:p>
            <a:r>
              <a:rPr lang="en-US" sz="3200" b="1" dirty="0">
                <a:solidFill>
                  <a:srgbClr val="782F40"/>
                </a:solidFill>
              </a:rPr>
              <a:t>Write Specifically to the Review Criteria</a:t>
            </a:r>
            <a:endParaRPr lang="en-US" sz="3000" b="1" dirty="0">
              <a:solidFill>
                <a:srgbClr val="782F40"/>
              </a:solidFill>
            </a:endParaRPr>
          </a:p>
        </p:txBody>
      </p:sp>
      <p:sp>
        <p:nvSpPr>
          <p:cNvPr id="4" name="Content Placeholder 2">
            <a:extLst>
              <a:ext uri="{FF2B5EF4-FFF2-40B4-BE49-F238E27FC236}">
                <a16:creationId xmlns:a16="http://schemas.microsoft.com/office/drawing/2014/main" id="{647FE1B2-6345-1681-5524-AAC1CFF34211}"/>
              </a:ext>
            </a:extLst>
          </p:cNvPr>
          <p:cNvSpPr txBox="1">
            <a:spLocks/>
          </p:cNvSpPr>
          <p:nvPr/>
        </p:nvSpPr>
        <p:spPr>
          <a:xfrm>
            <a:off x="838200" y="1419226"/>
            <a:ext cx="10515600" cy="4485888"/>
          </a:xfrm>
          <a:prstGeom prst="rect">
            <a:avLst/>
          </a:prstGeom>
        </p:spPr>
        <p:txBody>
          <a:bodyPr>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dirty="0"/>
              <a:t>“The proposed project has the potential to advance the field of science by….”</a:t>
            </a:r>
          </a:p>
          <a:p>
            <a:pPr marL="0" indent="0">
              <a:buFont typeface="Arial" pitchFamily="34" charset="0"/>
              <a:buNone/>
            </a:pPr>
            <a:r>
              <a:rPr lang="en-US" dirty="0"/>
              <a:t>“The intellectual merit of the proposed project is based on…”</a:t>
            </a:r>
          </a:p>
          <a:p>
            <a:pPr marL="0" indent="0">
              <a:buFont typeface="Arial" pitchFamily="34" charset="0"/>
              <a:buNone/>
            </a:pPr>
            <a:r>
              <a:rPr lang="en-US" dirty="0"/>
              <a:t>“The proposed project fulfills the Department of Science’s long-term goal of advancing science by…”</a:t>
            </a:r>
          </a:p>
          <a:p>
            <a:pPr marL="0" indent="0">
              <a:buFont typeface="Arial" pitchFamily="34" charset="0"/>
              <a:buNone/>
            </a:pPr>
            <a:r>
              <a:rPr lang="en-US" dirty="0"/>
              <a:t>“I believe I have the potential to be an impactful recipient of the NSF GRFP because…”</a:t>
            </a:r>
          </a:p>
          <a:p>
            <a:pPr marL="0" indent="0">
              <a:buFont typeface="Arial" pitchFamily="34" charset="0"/>
              <a:buNone/>
            </a:pPr>
            <a:r>
              <a:rPr lang="en-US" dirty="0"/>
              <a:t>“This project will benefit the local community through its use of …”</a:t>
            </a:r>
          </a:p>
          <a:p>
            <a:pPr marL="0" indent="0">
              <a:buFont typeface="Arial" pitchFamily="34" charset="0"/>
              <a:buNone/>
            </a:pPr>
            <a:r>
              <a:rPr lang="en-US" dirty="0"/>
              <a:t>“The broader impacts of this project include…”</a:t>
            </a:r>
          </a:p>
          <a:p>
            <a:pPr marL="0" indent="0">
              <a:buFont typeface="Arial" pitchFamily="34" charset="0"/>
              <a:buNone/>
            </a:pPr>
            <a:endParaRPr lang="en-US" dirty="0"/>
          </a:p>
        </p:txBody>
      </p:sp>
    </p:spTree>
    <p:extLst>
      <p:ext uri="{BB962C8B-B14F-4D97-AF65-F5344CB8AC3E}">
        <p14:creationId xmlns:p14="http://schemas.microsoft.com/office/powerpoint/2010/main" val="1212095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4EF"/>
        </a:solidFill>
        <a:effectLst/>
      </p:bgPr>
    </p:bg>
    <p:spTree>
      <p:nvGrpSpPr>
        <p:cNvPr id="1" name="">
          <a:extLst>
            <a:ext uri="{FF2B5EF4-FFF2-40B4-BE49-F238E27FC236}">
              <a16:creationId xmlns:a16="http://schemas.microsoft.com/office/drawing/2014/main" id="{E96838FE-9060-1E88-610B-354B5E53A697}"/>
            </a:ext>
          </a:extLst>
        </p:cNvPr>
        <p:cNvGrpSpPr/>
        <p:nvPr/>
      </p:nvGrpSpPr>
      <p:grpSpPr>
        <a:xfrm>
          <a:off x="0" y="0"/>
          <a:ext cx="1" cy="1"/>
          <a:chOff x="0" y="0"/>
          <a:chExt cx="1" cy="1"/>
        </a:xfrm>
      </p:grpSpPr>
      <p:sp>
        <p:nvSpPr>
          <p:cNvPr id="2" name="Shape 0">
            <a:extLst>
              <a:ext uri="{FF2B5EF4-FFF2-40B4-BE49-F238E27FC236}">
                <a16:creationId xmlns:a16="http://schemas.microsoft.com/office/drawing/2014/main" id="{F903485C-9509-B317-8066-79C90E0D0C84}"/>
              </a:ext>
            </a:extLst>
          </p:cNvPr>
          <p:cNvSpPr/>
          <p:nvPr/>
        </p:nvSpPr>
        <p:spPr>
          <a:xfrm>
            <a:off x="0" y="0"/>
            <a:ext cx="274320" cy="6858000"/>
          </a:xfrm>
          <a:prstGeom prst="rect">
            <a:avLst/>
          </a:prstGeom>
          <a:solidFill>
            <a:srgbClr val="782F40"/>
          </a:solidFill>
          <a:ln w="12700">
            <a:solidFill>
              <a:srgbClr val="782F4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sp>
        <p:nvSpPr>
          <p:cNvPr id="7" name="Shape 5">
            <a:extLst>
              <a:ext uri="{FF2B5EF4-FFF2-40B4-BE49-F238E27FC236}">
                <a16:creationId xmlns:a16="http://schemas.microsoft.com/office/drawing/2014/main" id="{2962B5FB-17B1-7C3D-8E84-6126A2396EB1}"/>
              </a:ext>
            </a:extLst>
          </p:cNvPr>
          <p:cNvSpPr/>
          <p:nvPr/>
        </p:nvSpPr>
        <p:spPr>
          <a:xfrm>
            <a:off x="932688" y="6016752"/>
            <a:ext cx="10195560" cy="1"/>
          </a:xfrm>
          <a:prstGeom prst="line">
            <a:avLst/>
          </a:prstGeom>
          <a:noFill/>
          <a:ln w="12700">
            <a:solidFill>
              <a:srgbClr val="DED7C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pic>
        <p:nvPicPr>
          <p:cNvPr id="13" name="Picture 12">
            <a:extLst>
              <a:ext uri="{FF2B5EF4-FFF2-40B4-BE49-F238E27FC236}">
                <a16:creationId xmlns:a16="http://schemas.microsoft.com/office/drawing/2014/main" id="{42333635-D2ED-3F9B-D049-2AD2BA43310E}"/>
              </a:ext>
            </a:extLst>
          </p:cNvPr>
          <p:cNvPicPr>
            <a:picLocks noChangeAspect="1"/>
          </p:cNvPicPr>
          <p:nvPr/>
        </p:nvPicPr>
        <p:blipFill>
          <a:blip r:embed="rId3"/>
          <a:stretch>
            <a:fillRect/>
          </a:stretch>
        </p:blipFill>
        <p:spPr>
          <a:xfrm>
            <a:off x="10829841" y="104763"/>
            <a:ext cx="1200318" cy="523948"/>
          </a:xfrm>
          <a:prstGeom prst="rect">
            <a:avLst/>
          </a:prstGeom>
        </p:spPr>
      </p:pic>
      <p:sp>
        <p:nvSpPr>
          <p:cNvPr id="6" name="Text 0">
            <a:extLst>
              <a:ext uri="{FF2B5EF4-FFF2-40B4-BE49-F238E27FC236}">
                <a16:creationId xmlns:a16="http://schemas.microsoft.com/office/drawing/2014/main" id="{4F21D47D-FC1A-2732-B771-E2CB9277C1BC}"/>
              </a:ext>
            </a:extLst>
          </p:cNvPr>
          <p:cNvSpPr/>
          <p:nvPr/>
        </p:nvSpPr>
        <p:spPr>
          <a:xfrm>
            <a:off x="841015" y="483402"/>
            <a:ext cx="9784080" cy="935824"/>
          </a:xfrm>
          <a:prstGeom prst="rect">
            <a:avLst/>
          </a:prstGeom>
          <a:noFill/>
          <a:ln/>
        </p:spPr>
        <p:txBody>
          <a:bodyPr wrap="square" lIns="0" tIns="0" rIns="0" bIns="0" rtlCol="0" anchor="ctr">
            <a:normAutofit lnSpcReduction="10000"/>
          </a:bodyPr>
          <a:lstStyle/>
          <a:p>
            <a:r>
              <a:rPr lang="en-US" sz="3200" b="1" dirty="0">
                <a:solidFill>
                  <a:srgbClr val="782F40"/>
                </a:solidFill>
              </a:rPr>
              <a:t>Remember that Your Proposal is More than Just Your Program Description</a:t>
            </a:r>
          </a:p>
        </p:txBody>
      </p:sp>
      <p:sp>
        <p:nvSpPr>
          <p:cNvPr id="3" name="Content Placeholder 2">
            <a:extLst>
              <a:ext uri="{FF2B5EF4-FFF2-40B4-BE49-F238E27FC236}">
                <a16:creationId xmlns:a16="http://schemas.microsoft.com/office/drawing/2014/main" id="{3903012D-F8A8-0F64-FA22-C5A0BAB8BAF5}"/>
              </a:ext>
            </a:extLst>
          </p:cNvPr>
          <p:cNvSpPr txBox="1">
            <a:spLocks/>
          </p:cNvSpPr>
          <p:nvPr/>
        </p:nvSpPr>
        <p:spPr>
          <a:xfrm>
            <a:off x="838200" y="1717590"/>
            <a:ext cx="10515600" cy="4187524"/>
          </a:xfrm>
          <a:prstGeom prst="rect">
            <a:avLst/>
          </a:prstGeom>
        </p:spPr>
        <p:txBody>
          <a:bodyPr vert="horz" lIns="91440" tIns="45720" rIns="91440" bIns="45720" rtlCol="0" anchor="t">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Proposals also require additional documentation beyond the project narrative</a:t>
            </a:r>
          </a:p>
          <a:p>
            <a:r>
              <a:rPr lang="en-US" dirty="0" err="1">
                <a:cs typeface="Times New Roman"/>
              </a:rPr>
              <a:t>Biosketches</a:t>
            </a:r>
            <a:r>
              <a:rPr lang="en-US" dirty="0">
                <a:cs typeface="Times New Roman"/>
              </a:rPr>
              <a:t>/CVs, letters of support, equipment and facilities descriptions, data management plans, post-doc mentoring plans, etc.</a:t>
            </a:r>
          </a:p>
          <a:p>
            <a:r>
              <a:rPr lang="en-US" u="sng" dirty="0"/>
              <a:t>These will take longer than you think </a:t>
            </a:r>
            <a:r>
              <a:rPr lang="en-US" dirty="0"/>
              <a:t>to collect and format</a:t>
            </a:r>
          </a:p>
          <a:p>
            <a:pPr marL="0" indent="0" algn="ctr">
              <a:buFont typeface="Arial" pitchFamily="34" charset="0"/>
              <a:buNone/>
            </a:pPr>
            <a:r>
              <a:rPr lang="en-US" i="1" dirty="0">
                <a:solidFill>
                  <a:srgbClr val="FA4616"/>
                </a:solidFill>
              </a:rPr>
              <a:t>Not completing your proposal as instructed can get you rejected without review</a:t>
            </a:r>
          </a:p>
        </p:txBody>
      </p:sp>
    </p:spTree>
    <p:extLst>
      <p:ext uri="{BB962C8B-B14F-4D97-AF65-F5344CB8AC3E}">
        <p14:creationId xmlns:p14="http://schemas.microsoft.com/office/powerpoint/2010/main" val="3893498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94360" y="658368"/>
            <a:ext cx="9646920" cy="502920"/>
          </a:xfrm>
          <a:prstGeom prst="rect">
            <a:avLst/>
          </a:prstGeom>
          <a:noFill/>
          <a:ln/>
        </p:spPr>
        <p:txBody>
          <a:bodyPr wrap="square" lIns="0" tIns="0" rIns="0" bIns="0" rtlCol="0" anchor="ctr"/>
          <a:lstStyle/>
          <a:p>
            <a:pPr marL="0" indent="0">
              <a:buNone/>
            </a:pPr>
            <a:r>
              <a:rPr lang="en-US" sz="2700" b="1" dirty="0">
                <a:solidFill>
                  <a:srgbClr val="17263C"/>
                </a:solidFill>
                <a:latin typeface="Aptos Display" pitchFamily="34" charset="0"/>
                <a:ea typeface="Aptos Display" pitchFamily="34" charset="-122"/>
                <a:cs typeface="Aptos Display" pitchFamily="34" charset="-120"/>
              </a:rPr>
              <a:t>Why good ideas still get rejected</a:t>
            </a:r>
            <a:endParaRPr lang="en-US" sz="2700" dirty="0"/>
          </a:p>
        </p:txBody>
      </p:sp>
      <p:sp>
        <p:nvSpPr>
          <p:cNvPr id="3" name="Text 1"/>
          <p:cNvSpPr/>
          <p:nvPr/>
        </p:nvSpPr>
        <p:spPr>
          <a:xfrm>
            <a:off x="612648" y="1188720"/>
            <a:ext cx="10698480" cy="310896"/>
          </a:xfrm>
          <a:prstGeom prst="rect">
            <a:avLst/>
          </a:prstGeom>
          <a:noFill/>
          <a:ln/>
        </p:spPr>
        <p:txBody>
          <a:bodyPr wrap="square" lIns="0" tIns="0" rIns="0" bIns="0" rtlCol="0" anchor="ctr"/>
          <a:lstStyle/>
          <a:p>
            <a:pPr marL="0" indent="0">
              <a:buNone/>
            </a:pPr>
            <a:r>
              <a:rPr lang="en-US" sz="1400" dirty="0">
                <a:solidFill>
                  <a:srgbClr val="666B73"/>
                </a:solidFill>
              </a:rPr>
              <a:t>Many weaknesses are preventable during proposal development.</a:t>
            </a:r>
            <a:endParaRPr lang="en-US" sz="1400" dirty="0"/>
          </a:p>
        </p:txBody>
      </p:sp>
      <p:sp>
        <p:nvSpPr>
          <p:cNvPr id="6" name="Shape 4"/>
          <p:cNvSpPr/>
          <p:nvPr/>
        </p:nvSpPr>
        <p:spPr>
          <a:xfrm>
            <a:off x="685800" y="1508760"/>
            <a:ext cx="5257800" cy="1225296"/>
          </a:xfrm>
          <a:prstGeom prst="roundRect">
            <a:avLst>
              <a:gd name="adj" fmla="val 5970"/>
            </a:avLst>
          </a:prstGeom>
          <a:solidFill>
            <a:srgbClr val="FFFFFF"/>
          </a:solidFill>
          <a:ln w="12700">
            <a:solidFill>
              <a:srgbClr val="DDD8D0"/>
            </a:solidFill>
            <a:prstDash val="solid"/>
          </a:ln>
          <a:effectLst>
            <a:outerShdw blurRad="19050" dist="6350" dir="2700000" algn="bl" rotWithShape="0">
              <a:srgbClr val="000000">
                <a:alpha val="12000"/>
              </a:srgbClr>
            </a:outerShdw>
          </a:effectLst>
        </p:spPr>
        <p:txBody>
          <a:bodyPr/>
          <a:lstStyle/>
          <a:p>
            <a:endParaRPr lang="en-US"/>
          </a:p>
        </p:txBody>
      </p:sp>
      <p:sp>
        <p:nvSpPr>
          <p:cNvPr id="7" name="Shape 5"/>
          <p:cNvSpPr/>
          <p:nvPr/>
        </p:nvSpPr>
        <p:spPr>
          <a:xfrm>
            <a:off x="685800" y="1508760"/>
            <a:ext cx="82296" cy="1225296"/>
          </a:xfrm>
          <a:prstGeom prst="rect">
            <a:avLst/>
          </a:prstGeom>
          <a:solidFill>
            <a:srgbClr val="CEB888"/>
          </a:solidFill>
          <a:ln w="12700">
            <a:solidFill>
              <a:srgbClr val="CEB888"/>
            </a:solidFill>
            <a:prstDash val="solid"/>
          </a:ln>
        </p:spPr>
        <p:txBody>
          <a:bodyPr/>
          <a:lstStyle/>
          <a:p>
            <a:endParaRPr lang="en-US"/>
          </a:p>
        </p:txBody>
      </p:sp>
      <p:sp>
        <p:nvSpPr>
          <p:cNvPr id="8" name="Text 6"/>
          <p:cNvSpPr/>
          <p:nvPr/>
        </p:nvSpPr>
        <p:spPr>
          <a:xfrm>
            <a:off x="914400" y="1709928"/>
            <a:ext cx="4846320" cy="320040"/>
          </a:xfrm>
          <a:prstGeom prst="rect">
            <a:avLst/>
          </a:prstGeom>
          <a:noFill/>
          <a:ln/>
        </p:spPr>
        <p:txBody>
          <a:bodyPr wrap="square" lIns="0" tIns="0" rIns="0" bIns="0" rtlCol="0" anchor="ctr"/>
          <a:lstStyle/>
          <a:p>
            <a:pPr marL="0" indent="0">
              <a:buNone/>
            </a:pPr>
            <a:r>
              <a:rPr lang="en-US" sz="1800" b="1" dirty="0">
                <a:solidFill>
                  <a:srgbClr val="17263C"/>
                </a:solidFill>
              </a:rPr>
              <a:t>Poor program fit</a:t>
            </a:r>
            <a:endParaRPr lang="en-US" sz="1800" dirty="0"/>
          </a:p>
        </p:txBody>
      </p:sp>
      <p:sp>
        <p:nvSpPr>
          <p:cNvPr id="9" name="Text 7"/>
          <p:cNvSpPr/>
          <p:nvPr/>
        </p:nvSpPr>
        <p:spPr>
          <a:xfrm>
            <a:off x="914400" y="2167128"/>
            <a:ext cx="4800600" cy="402336"/>
          </a:xfrm>
          <a:prstGeom prst="rect">
            <a:avLst/>
          </a:prstGeom>
          <a:noFill/>
          <a:ln/>
        </p:spPr>
        <p:txBody>
          <a:bodyPr wrap="square" lIns="0" tIns="0" rIns="0" bIns="0" rtlCol="0" anchor="ctr">
            <a:normAutofit/>
          </a:bodyPr>
          <a:lstStyle/>
          <a:p>
            <a:pPr marL="0" indent="0">
              <a:buNone/>
            </a:pPr>
            <a:r>
              <a:rPr lang="en-US" sz="1400" dirty="0">
                <a:solidFill>
                  <a:srgbClr val="666B73"/>
                </a:solidFill>
              </a:rPr>
              <a:t>The project does not clearly advance program priorities.</a:t>
            </a:r>
            <a:endParaRPr lang="en-US" sz="1400" dirty="0"/>
          </a:p>
        </p:txBody>
      </p:sp>
      <p:sp>
        <p:nvSpPr>
          <p:cNvPr id="10" name="Shape 8"/>
          <p:cNvSpPr/>
          <p:nvPr/>
        </p:nvSpPr>
        <p:spPr>
          <a:xfrm>
            <a:off x="6309360" y="1508760"/>
            <a:ext cx="5257800" cy="1225296"/>
          </a:xfrm>
          <a:prstGeom prst="roundRect">
            <a:avLst>
              <a:gd name="adj" fmla="val 5970"/>
            </a:avLst>
          </a:prstGeom>
          <a:solidFill>
            <a:srgbClr val="FFFFFF"/>
          </a:solidFill>
          <a:ln w="12700">
            <a:solidFill>
              <a:srgbClr val="DDD8D0"/>
            </a:solidFill>
            <a:prstDash val="solid"/>
          </a:ln>
          <a:effectLst>
            <a:outerShdw blurRad="19050" dist="6350" dir="2700000" algn="bl" rotWithShape="0">
              <a:srgbClr val="000000">
                <a:alpha val="12000"/>
              </a:srgbClr>
            </a:outerShdw>
          </a:effectLst>
        </p:spPr>
        <p:txBody>
          <a:bodyPr/>
          <a:lstStyle/>
          <a:p>
            <a:endParaRPr lang="en-US"/>
          </a:p>
        </p:txBody>
      </p:sp>
      <p:sp>
        <p:nvSpPr>
          <p:cNvPr id="11" name="Shape 9"/>
          <p:cNvSpPr/>
          <p:nvPr/>
        </p:nvSpPr>
        <p:spPr>
          <a:xfrm>
            <a:off x="6309360" y="1508760"/>
            <a:ext cx="82296" cy="1225296"/>
          </a:xfrm>
          <a:prstGeom prst="rect">
            <a:avLst/>
          </a:prstGeom>
          <a:solidFill>
            <a:srgbClr val="3E6B5B"/>
          </a:solidFill>
          <a:ln w="12700">
            <a:solidFill>
              <a:srgbClr val="3E6B5B"/>
            </a:solidFill>
            <a:prstDash val="solid"/>
          </a:ln>
        </p:spPr>
        <p:txBody>
          <a:bodyPr/>
          <a:lstStyle/>
          <a:p>
            <a:endParaRPr lang="en-US"/>
          </a:p>
        </p:txBody>
      </p:sp>
      <p:sp>
        <p:nvSpPr>
          <p:cNvPr id="12" name="Text 10"/>
          <p:cNvSpPr/>
          <p:nvPr/>
        </p:nvSpPr>
        <p:spPr>
          <a:xfrm>
            <a:off x="6537960" y="1709928"/>
            <a:ext cx="4846320" cy="320040"/>
          </a:xfrm>
          <a:prstGeom prst="rect">
            <a:avLst/>
          </a:prstGeom>
          <a:noFill/>
          <a:ln/>
        </p:spPr>
        <p:txBody>
          <a:bodyPr wrap="square" lIns="0" tIns="0" rIns="0" bIns="0" rtlCol="0" anchor="ctr"/>
          <a:lstStyle/>
          <a:p>
            <a:pPr marL="0" indent="0">
              <a:buNone/>
            </a:pPr>
            <a:r>
              <a:rPr lang="en-US" sz="1800" b="1" dirty="0">
                <a:solidFill>
                  <a:srgbClr val="17263C"/>
                </a:solidFill>
              </a:rPr>
              <a:t>Unclear significance</a:t>
            </a:r>
            <a:endParaRPr lang="en-US" sz="1800" dirty="0"/>
          </a:p>
        </p:txBody>
      </p:sp>
      <p:sp>
        <p:nvSpPr>
          <p:cNvPr id="13" name="Text 11"/>
          <p:cNvSpPr/>
          <p:nvPr/>
        </p:nvSpPr>
        <p:spPr>
          <a:xfrm>
            <a:off x="6537960" y="2167128"/>
            <a:ext cx="4800600" cy="402336"/>
          </a:xfrm>
          <a:prstGeom prst="rect">
            <a:avLst/>
          </a:prstGeom>
          <a:noFill/>
          <a:ln/>
        </p:spPr>
        <p:txBody>
          <a:bodyPr wrap="square" lIns="0" tIns="0" rIns="0" bIns="0" rtlCol="0" anchor="ctr">
            <a:normAutofit/>
          </a:bodyPr>
          <a:lstStyle/>
          <a:p>
            <a:pPr marL="0" indent="0">
              <a:buNone/>
            </a:pPr>
            <a:r>
              <a:rPr lang="en-US" sz="1400" dirty="0">
                <a:solidFill>
                  <a:srgbClr val="666B73"/>
                </a:solidFill>
              </a:rPr>
              <a:t>The problem and potential impact are difficult to identify.</a:t>
            </a:r>
            <a:endParaRPr lang="en-US" sz="1400" dirty="0"/>
          </a:p>
        </p:txBody>
      </p:sp>
      <p:sp>
        <p:nvSpPr>
          <p:cNvPr id="14" name="Shape 12"/>
          <p:cNvSpPr/>
          <p:nvPr/>
        </p:nvSpPr>
        <p:spPr>
          <a:xfrm>
            <a:off x="685800" y="3017520"/>
            <a:ext cx="5257800" cy="1225296"/>
          </a:xfrm>
          <a:prstGeom prst="roundRect">
            <a:avLst>
              <a:gd name="adj" fmla="val 5970"/>
            </a:avLst>
          </a:prstGeom>
          <a:solidFill>
            <a:srgbClr val="FFFFFF"/>
          </a:solidFill>
          <a:ln w="12700">
            <a:solidFill>
              <a:srgbClr val="DDD8D0"/>
            </a:solidFill>
            <a:prstDash val="solid"/>
          </a:ln>
          <a:effectLst>
            <a:outerShdw blurRad="19050" dist="6350" dir="2700000" algn="bl" rotWithShape="0">
              <a:srgbClr val="000000">
                <a:alpha val="12000"/>
              </a:srgbClr>
            </a:outerShdw>
          </a:effectLst>
        </p:spPr>
        <p:txBody>
          <a:bodyPr/>
          <a:lstStyle/>
          <a:p>
            <a:endParaRPr lang="en-US"/>
          </a:p>
        </p:txBody>
      </p:sp>
      <p:sp>
        <p:nvSpPr>
          <p:cNvPr id="15" name="Shape 13"/>
          <p:cNvSpPr/>
          <p:nvPr/>
        </p:nvSpPr>
        <p:spPr>
          <a:xfrm>
            <a:off x="685800" y="3017520"/>
            <a:ext cx="82296" cy="1225296"/>
          </a:xfrm>
          <a:prstGeom prst="rect">
            <a:avLst/>
          </a:prstGeom>
          <a:solidFill>
            <a:srgbClr val="CEB888"/>
          </a:solidFill>
          <a:ln w="12700">
            <a:solidFill>
              <a:srgbClr val="CEB888"/>
            </a:solidFill>
            <a:prstDash val="solid"/>
          </a:ln>
        </p:spPr>
        <p:txBody>
          <a:bodyPr/>
          <a:lstStyle/>
          <a:p>
            <a:endParaRPr lang="en-US"/>
          </a:p>
        </p:txBody>
      </p:sp>
      <p:sp>
        <p:nvSpPr>
          <p:cNvPr id="16" name="Text 14"/>
          <p:cNvSpPr/>
          <p:nvPr/>
        </p:nvSpPr>
        <p:spPr>
          <a:xfrm>
            <a:off x="914400" y="3218688"/>
            <a:ext cx="4846320" cy="320040"/>
          </a:xfrm>
          <a:prstGeom prst="rect">
            <a:avLst/>
          </a:prstGeom>
          <a:noFill/>
          <a:ln/>
        </p:spPr>
        <p:txBody>
          <a:bodyPr wrap="square" lIns="0" tIns="0" rIns="0" bIns="0" rtlCol="0" anchor="ctr"/>
          <a:lstStyle/>
          <a:p>
            <a:pPr marL="0" indent="0">
              <a:buNone/>
            </a:pPr>
            <a:r>
              <a:rPr lang="en-US" sz="1800" b="1" dirty="0">
                <a:solidFill>
                  <a:srgbClr val="17263C"/>
                </a:solidFill>
              </a:rPr>
              <a:t>Overambitious scope</a:t>
            </a:r>
            <a:endParaRPr lang="en-US" sz="1800" dirty="0"/>
          </a:p>
        </p:txBody>
      </p:sp>
      <p:sp>
        <p:nvSpPr>
          <p:cNvPr id="17" name="Text 15"/>
          <p:cNvSpPr/>
          <p:nvPr/>
        </p:nvSpPr>
        <p:spPr>
          <a:xfrm>
            <a:off x="914400" y="3675888"/>
            <a:ext cx="4800600" cy="402336"/>
          </a:xfrm>
          <a:prstGeom prst="rect">
            <a:avLst/>
          </a:prstGeom>
          <a:noFill/>
          <a:ln/>
        </p:spPr>
        <p:txBody>
          <a:bodyPr wrap="square" lIns="0" tIns="0" rIns="0" bIns="0" rtlCol="0" anchor="ctr">
            <a:normAutofit/>
          </a:bodyPr>
          <a:lstStyle/>
          <a:p>
            <a:pPr marL="0" indent="0">
              <a:buNone/>
            </a:pPr>
            <a:r>
              <a:rPr lang="en-US" sz="1400" dirty="0">
                <a:solidFill>
                  <a:srgbClr val="666B73"/>
                </a:solidFill>
              </a:rPr>
              <a:t>The work exceeds the time, budget, or team capacity.</a:t>
            </a:r>
            <a:endParaRPr lang="en-US" sz="1400" dirty="0"/>
          </a:p>
        </p:txBody>
      </p:sp>
      <p:sp>
        <p:nvSpPr>
          <p:cNvPr id="18" name="Shape 16"/>
          <p:cNvSpPr/>
          <p:nvPr/>
        </p:nvSpPr>
        <p:spPr>
          <a:xfrm>
            <a:off x="6309360" y="3017520"/>
            <a:ext cx="5257800" cy="1225296"/>
          </a:xfrm>
          <a:prstGeom prst="roundRect">
            <a:avLst>
              <a:gd name="adj" fmla="val 5970"/>
            </a:avLst>
          </a:prstGeom>
          <a:solidFill>
            <a:srgbClr val="FFFFFF"/>
          </a:solidFill>
          <a:ln w="12700">
            <a:solidFill>
              <a:srgbClr val="DDD8D0"/>
            </a:solidFill>
            <a:prstDash val="solid"/>
          </a:ln>
          <a:effectLst>
            <a:outerShdw blurRad="19050" dist="6350" dir="2700000" algn="bl" rotWithShape="0">
              <a:srgbClr val="000000">
                <a:alpha val="12000"/>
              </a:srgbClr>
            </a:outerShdw>
          </a:effectLst>
        </p:spPr>
        <p:txBody>
          <a:bodyPr/>
          <a:lstStyle/>
          <a:p>
            <a:endParaRPr lang="en-US"/>
          </a:p>
        </p:txBody>
      </p:sp>
      <p:sp>
        <p:nvSpPr>
          <p:cNvPr id="19" name="Shape 17"/>
          <p:cNvSpPr/>
          <p:nvPr/>
        </p:nvSpPr>
        <p:spPr>
          <a:xfrm>
            <a:off x="6309360" y="3017520"/>
            <a:ext cx="82296" cy="1225296"/>
          </a:xfrm>
          <a:prstGeom prst="rect">
            <a:avLst/>
          </a:prstGeom>
          <a:solidFill>
            <a:srgbClr val="3E6B5B"/>
          </a:solidFill>
          <a:ln w="12700">
            <a:solidFill>
              <a:srgbClr val="3E6B5B"/>
            </a:solidFill>
            <a:prstDash val="solid"/>
          </a:ln>
        </p:spPr>
        <p:txBody>
          <a:bodyPr/>
          <a:lstStyle/>
          <a:p>
            <a:endParaRPr lang="en-US"/>
          </a:p>
        </p:txBody>
      </p:sp>
      <p:sp>
        <p:nvSpPr>
          <p:cNvPr id="20" name="Text 18"/>
          <p:cNvSpPr/>
          <p:nvPr/>
        </p:nvSpPr>
        <p:spPr>
          <a:xfrm>
            <a:off x="6537960" y="3218688"/>
            <a:ext cx="4846320" cy="320040"/>
          </a:xfrm>
          <a:prstGeom prst="rect">
            <a:avLst/>
          </a:prstGeom>
          <a:noFill/>
          <a:ln/>
        </p:spPr>
        <p:txBody>
          <a:bodyPr wrap="square" lIns="0" tIns="0" rIns="0" bIns="0" rtlCol="0" anchor="ctr"/>
          <a:lstStyle/>
          <a:p>
            <a:pPr marL="0" indent="0">
              <a:buNone/>
            </a:pPr>
            <a:r>
              <a:rPr lang="en-US" sz="1800" b="1" dirty="0">
                <a:solidFill>
                  <a:srgbClr val="17263C"/>
                </a:solidFill>
              </a:rPr>
              <a:t>Weak evaluation</a:t>
            </a:r>
            <a:endParaRPr lang="en-US" sz="1800" dirty="0"/>
          </a:p>
        </p:txBody>
      </p:sp>
      <p:sp>
        <p:nvSpPr>
          <p:cNvPr id="21" name="Text 19"/>
          <p:cNvSpPr/>
          <p:nvPr/>
        </p:nvSpPr>
        <p:spPr>
          <a:xfrm>
            <a:off x="6537960" y="3675888"/>
            <a:ext cx="4800600" cy="402336"/>
          </a:xfrm>
          <a:prstGeom prst="rect">
            <a:avLst/>
          </a:prstGeom>
          <a:noFill/>
          <a:ln/>
        </p:spPr>
        <p:txBody>
          <a:bodyPr wrap="square" lIns="0" tIns="0" rIns="0" bIns="0" rtlCol="0" anchor="ctr">
            <a:normAutofit/>
          </a:bodyPr>
          <a:lstStyle/>
          <a:p>
            <a:pPr marL="0" indent="0">
              <a:buNone/>
            </a:pPr>
            <a:r>
              <a:rPr lang="en-US" sz="1400" dirty="0">
                <a:solidFill>
                  <a:srgbClr val="666B73"/>
                </a:solidFill>
              </a:rPr>
              <a:t>Outcomes, measures, or decision points are vague.</a:t>
            </a:r>
            <a:endParaRPr lang="en-US" sz="1400" dirty="0"/>
          </a:p>
        </p:txBody>
      </p:sp>
      <p:sp>
        <p:nvSpPr>
          <p:cNvPr id="22" name="Shape 20"/>
          <p:cNvSpPr/>
          <p:nvPr/>
        </p:nvSpPr>
        <p:spPr>
          <a:xfrm>
            <a:off x="685800" y="4526280"/>
            <a:ext cx="5257800" cy="1225296"/>
          </a:xfrm>
          <a:prstGeom prst="roundRect">
            <a:avLst>
              <a:gd name="adj" fmla="val 5970"/>
            </a:avLst>
          </a:prstGeom>
          <a:solidFill>
            <a:srgbClr val="FFFFFF"/>
          </a:solidFill>
          <a:ln w="12700">
            <a:solidFill>
              <a:srgbClr val="DDD8D0"/>
            </a:solidFill>
            <a:prstDash val="solid"/>
          </a:ln>
          <a:effectLst>
            <a:outerShdw blurRad="19050" dist="6350" dir="2700000" algn="bl" rotWithShape="0">
              <a:srgbClr val="000000">
                <a:alpha val="12000"/>
              </a:srgbClr>
            </a:outerShdw>
          </a:effectLst>
        </p:spPr>
        <p:txBody>
          <a:bodyPr/>
          <a:lstStyle/>
          <a:p>
            <a:endParaRPr lang="en-US"/>
          </a:p>
        </p:txBody>
      </p:sp>
      <p:sp>
        <p:nvSpPr>
          <p:cNvPr id="23" name="Shape 21"/>
          <p:cNvSpPr/>
          <p:nvPr/>
        </p:nvSpPr>
        <p:spPr>
          <a:xfrm>
            <a:off x="685800" y="4526280"/>
            <a:ext cx="82296" cy="1225296"/>
          </a:xfrm>
          <a:prstGeom prst="rect">
            <a:avLst/>
          </a:prstGeom>
          <a:solidFill>
            <a:srgbClr val="CEB888"/>
          </a:solidFill>
          <a:ln w="12700">
            <a:solidFill>
              <a:srgbClr val="CEB888"/>
            </a:solidFill>
            <a:prstDash val="solid"/>
          </a:ln>
        </p:spPr>
        <p:txBody>
          <a:bodyPr/>
          <a:lstStyle/>
          <a:p>
            <a:endParaRPr lang="en-US"/>
          </a:p>
        </p:txBody>
      </p:sp>
      <p:sp>
        <p:nvSpPr>
          <p:cNvPr id="24" name="Text 22"/>
          <p:cNvSpPr/>
          <p:nvPr/>
        </p:nvSpPr>
        <p:spPr>
          <a:xfrm>
            <a:off x="914400" y="4727448"/>
            <a:ext cx="4846320" cy="320040"/>
          </a:xfrm>
          <a:prstGeom prst="rect">
            <a:avLst/>
          </a:prstGeom>
          <a:noFill/>
          <a:ln/>
        </p:spPr>
        <p:txBody>
          <a:bodyPr wrap="square" lIns="0" tIns="0" rIns="0" bIns="0" rtlCol="0" anchor="ctr"/>
          <a:lstStyle/>
          <a:p>
            <a:pPr marL="0" indent="0">
              <a:buNone/>
            </a:pPr>
            <a:r>
              <a:rPr lang="en-US" sz="1800" b="1" dirty="0">
                <a:solidFill>
                  <a:srgbClr val="17263C"/>
                </a:solidFill>
              </a:rPr>
              <a:t>Missing expertise</a:t>
            </a:r>
            <a:endParaRPr lang="en-US" sz="1800" dirty="0"/>
          </a:p>
        </p:txBody>
      </p:sp>
      <p:sp>
        <p:nvSpPr>
          <p:cNvPr id="25" name="Text 23"/>
          <p:cNvSpPr/>
          <p:nvPr/>
        </p:nvSpPr>
        <p:spPr>
          <a:xfrm>
            <a:off x="914400" y="5184648"/>
            <a:ext cx="4800600" cy="402336"/>
          </a:xfrm>
          <a:prstGeom prst="rect">
            <a:avLst/>
          </a:prstGeom>
          <a:noFill/>
          <a:ln/>
        </p:spPr>
        <p:txBody>
          <a:bodyPr wrap="square" lIns="0" tIns="0" rIns="0" bIns="0" rtlCol="0" anchor="ctr">
            <a:normAutofit/>
          </a:bodyPr>
          <a:lstStyle/>
          <a:p>
            <a:pPr marL="0" indent="0">
              <a:buNone/>
            </a:pPr>
            <a:r>
              <a:rPr lang="en-US" sz="1400" dirty="0">
                <a:solidFill>
                  <a:srgbClr val="666B73"/>
                </a:solidFill>
              </a:rPr>
              <a:t>The team lacks a capability central to the approach.</a:t>
            </a:r>
            <a:endParaRPr lang="en-US" sz="1400" dirty="0"/>
          </a:p>
        </p:txBody>
      </p:sp>
      <p:sp>
        <p:nvSpPr>
          <p:cNvPr id="26" name="Shape 24"/>
          <p:cNvSpPr/>
          <p:nvPr/>
        </p:nvSpPr>
        <p:spPr>
          <a:xfrm>
            <a:off x="6309360" y="4526280"/>
            <a:ext cx="5257800" cy="1225296"/>
          </a:xfrm>
          <a:prstGeom prst="roundRect">
            <a:avLst>
              <a:gd name="adj" fmla="val 5970"/>
            </a:avLst>
          </a:prstGeom>
          <a:solidFill>
            <a:srgbClr val="FFFFFF"/>
          </a:solidFill>
          <a:ln w="12700">
            <a:solidFill>
              <a:srgbClr val="DDD8D0"/>
            </a:solidFill>
            <a:prstDash val="solid"/>
          </a:ln>
          <a:effectLst>
            <a:outerShdw blurRad="19050" dist="6350" dir="2700000" algn="bl" rotWithShape="0">
              <a:srgbClr val="000000">
                <a:alpha val="12000"/>
              </a:srgbClr>
            </a:outerShdw>
          </a:effectLst>
        </p:spPr>
        <p:txBody>
          <a:bodyPr/>
          <a:lstStyle/>
          <a:p>
            <a:endParaRPr lang="en-US"/>
          </a:p>
        </p:txBody>
      </p:sp>
      <p:sp>
        <p:nvSpPr>
          <p:cNvPr id="27" name="Shape 25"/>
          <p:cNvSpPr/>
          <p:nvPr/>
        </p:nvSpPr>
        <p:spPr>
          <a:xfrm>
            <a:off x="6309360" y="4526280"/>
            <a:ext cx="82296" cy="1225296"/>
          </a:xfrm>
          <a:prstGeom prst="rect">
            <a:avLst/>
          </a:prstGeom>
          <a:solidFill>
            <a:srgbClr val="782F40"/>
          </a:solidFill>
          <a:ln w="12700">
            <a:solidFill>
              <a:srgbClr val="782F40"/>
            </a:solidFill>
            <a:prstDash val="solid"/>
          </a:ln>
        </p:spPr>
        <p:txBody>
          <a:bodyPr/>
          <a:lstStyle/>
          <a:p>
            <a:endParaRPr lang="en-US"/>
          </a:p>
        </p:txBody>
      </p:sp>
      <p:sp>
        <p:nvSpPr>
          <p:cNvPr id="28" name="Text 26"/>
          <p:cNvSpPr/>
          <p:nvPr/>
        </p:nvSpPr>
        <p:spPr>
          <a:xfrm>
            <a:off x="6537960" y="4727448"/>
            <a:ext cx="4846320" cy="320040"/>
          </a:xfrm>
          <a:prstGeom prst="rect">
            <a:avLst/>
          </a:prstGeom>
          <a:noFill/>
          <a:ln/>
        </p:spPr>
        <p:txBody>
          <a:bodyPr wrap="square" lIns="0" tIns="0" rIns="0" bIns="0" rtlCol="0" anchor="ctr"/>
          <a:lstStyle/>
          <a:p>
            <a:pPr marL="0" indent="0">
              <a:buNone/>
            </a:pPr>
            <a:r>
              <a:rPr lang="en-US" sz="1800" b="1" dirty="0">
                <a:solidFill>
                  <a:srgbClr val="17263C"/>
                </a:solidFill>
              </a:rPr>
              <a:t>Reviewer confusion</a:t>
            </a:r>
            <a:endParaRPr lang="en-US" sz="1800" dirty="0"/>
          </a:p>
        </p:txBody>
      </p:sp>
      <p:sp>
        <p:nvSpPr>
          <p:cNvPr id="29" name="Text 27"/>
          <p:cNvSpPr/>
          <p:nvPr/>
        </p:nvSpPr>
        <p:spPr>
          <a:xfrm>
            <a:off x="6537960" y="5184648"/>
            <a:ext cx="4800600" cy="402336"/>
          </a:xfrm>
          <a:prstGeom prst="rect">
            <a:avLst/>
          </a:prstGeom>
          <a:noFill/>
          <a:ln/>
        </p:spPr>
        <p:txBody>
          <a:bodyPr wrap="square" lIns="0" tIns="0" rIns="0" bIns="0" rtlCol="0" anchor="ctr">
            <a:normAutofit/>
          </a:bodyPr>
          <a:lstStyle/>
          <a:p>
            <a:pPr marL="0" indent="0">
              <a:buNone/>
            </a:pPr>
            <a:r>
              <a:rPr lang="en-US" sz="1400" dirty="0">
                <a:solidFill>
                  <a:srgbClr val="666B73"/>
                </a:solidFill>
              </a:rPr>
              <a:t>The narrative makes key information hard to find.</a:t>
            </a:r>
            <a:endParaRPr lang="en-US" sz="1400" dirty="0"/>
          </a:p>
        </p:txBody>
      </p:sp>
      <p:sp>
        <p:nvSpPr>
          <p:cNvPr id="30" name="Text 28"/>
          <p:cNvSpPr/>
          <p:nvPr/>
        </p:nvSpPr>
        <p:spPr>
          <a:xfrm>
            <a:off x="1965960" y="6053328"/>
            <a:ext cx="8229600" cy="292608"/>
          </a:xfrm>
          <a:prstGeom prst="rect">
            <a:avLst/>
          </a:prstGeom>
          <a:noFill/>
          <a:ln/>
        </p:spPr>
        <p:txBody>
          <a:bodyPr wrap="square" lIns="0" tIns="0" rIns="0" bIns="0" rtlCol="0" anchor="ctr"/>
          <a:lstStyle/>
          <a:p>
            <a:pPr marL="0" indent="0" algn="ctr">
              <a:buNone/>
            </a:pPr>
            <a:r>
              <a:rPr lang="en-US" sz="2000" b="1" dirty="0">
                <a:solidFill>
                  <a:srgbClr val="782F40"/>
                </a:solidFill>
              </a:rPr>
              <a:t>A confused reviewer rarely becomes an advocate.</a:t>
            </a:r>
            <a:endParaRPr lang="en-US" sz="2000" dirty="0"/>
          </a:p>
        </p:txBody>
      </p:sp>
      <p:sp>
        <p:nvSpPr>
          <p:cNvPr id="31" name="Slide Number Placeholder 0"/>
          <p:cNvSpPr>
            <a:spLocks noGrp="1"/>
          </p:cNvSpPr>
          <p:nvPr>
            <p:ph type="sldNum" sz="quarter" idx="4294967295"/>
          </p:nvPr>
        </p:nvSpPr>
        <p:spPr>
          <a:xfrm>
            <a:off x="11722608" y="6492240"/>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77777"/>
                </a:solidFill>
                <a:latin typeface="Aptos"/>
                <a:ea typeface="Aptos"/>
                <a:cs typeface="Aptos"/>
              </a:defRPr>
            </a:lvl1pPr>
          </a:lstStyle>
          <a:p>
            <a:pPr algn="l"/>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772C5-A7FD-526A-0159-9D1345C9A0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489DE4-2FC4-EB4B-09A6-0276E251526A}"/>
              </a:ext>
            </a:extLst>
          </p:cNvPr>
          <p:cNvSpPr>
            <a:spLocks noGrp="1"/>
          </p:cNvSpPr>
          <p:nvPr>
            <p:ph type="ctrTitle"/>
          </p:nvPr>
        </p:nvSpPr>
        <p:spPr>
          <a:effectLst>
            <a:outerShdw blurRad="50800" dist="38100" dir="2700000" algn="tl" rotWithShape="0">
              <a:prstClr val="black">
                <a:alpha val="40000"/>
              </a:prstClr>
            </a:outerShdw>
          </a:effectLst>
        </p:spPr>
        <p:txBody>
          <a:bodyPr/>
          <a:lstStyle/>
          <a:p>
            <a:r>
              <a:rPr lang="en-US" dirty="0">
                <a:latin typeface="+mj-lt"/>
              </a:rPr>
              <a:t>What about AI?</a:t>
            </a:r>
          </a:p>
        </p:txBody>
      </p:sp>
    </p:spTree>
    <p:extLst>
      <p:ext uri="{BB962C8B-B14F-4D97-AF65-F5344CB8AC3E}">
        <p14:creationId xmlns:p14="http://schemas.microsoft.com/office/powerpoint/2010/main" val="11943244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D7852-B330-63EB-8BC1-CC091EDB1FA0}"/>
              </a:ext>
            </a:extLst>
          </p:cNvPr>
          <p:cNvSpPr>
            <a:spLocks noGrp="1"/>
          </p:cNvSpPr>
          <p:nvPr>
            <p:ph type="title"/>
          </p:nvPr>
        </p:nvSpPr>
        <p:spPr/>
        <p:txBody>
          <a:bodyPr/>
          <a:lstStyle/>
          <a:p>
            <a:r>
              <a:rPr lang="en-US" dirty="0">
                <a:latin typeface="+mn-lt"/>
              </a:rPr>
              <a:t>AI:  </a:t>
            </a:r>
            <a:r>
              <a:rPr lang="en-US" b="1" dirty="0">
                <a:latin typeface="+mn-lt"/>
              </a:rPr>
              <a:t>The </a:t>
            </a:r>
            <a:r>
              <a:rPr lang="en-US" sz="5400" b="1" dirty="0"/>
              <a:t>Good</a:t>
            </a:r>
            <a:r>
              <a:rPr lang="en-US" dirty="0"/>
              <a:t>, </a:t>
            </a:r>
            <a:r>
              <a:rPr lang="en-US" dirty="0">
                <a:latin typeface="+mn-lt"/>
              </a:rPr>
              <a:t>the Bad, and the Ugly</a:t>
            </a:r>
          </a:p>
        </p:txBody>
      </p:sp>
      <p:sp>
        <p:nvSpPr>
          <p:cNvPr id="3" name="Content Placeholder 2">
            <a:extLst>
              <a:ext uri="{FF2B5EF4-FFF2-40B4-BE49-F238E27FC236}">
                <a16:creationId xmlns:a16="http://schemas.microsoft.com/office/drawing/2014/main" id="{FDE580AC-6C4C-CA7C-83CE-1B7F32C836AD}"/>
              </a:ext>
            </a:extLst>
          </p:cNvPr>
          <p:cNvSpPr>
            <a:spLocks noGrp="1"/>
          </p:cNvSpPr>
          <p:nvPr>
            <p:ph idx="1"/>
          </p:nvPr>
        </p:nvSpPr>
        <p:spPr/>
        <p:txBody>
          <a:bodyPr/>
          <a:lstStyle/>
          <a:p>
            <a:r>
              <a:rPr lang="en-US" sz="3200" b="1" dirty="0">
                <a:solidFill>
                  <a:srgbClr val="782F40"/>
                </a:solidFill>
                <a:latin typeface="+mn-lt"/>
              </a:rPr>
              <a:t>AI as a tool within your Research</a:t>
            </a:r>
          </a:p>
          <a:p>
            <a:pPr lvl="1"/>
            <a:r>
              <a:rPr lang="en-US" dirty="0">
                <a:latin typeface="+mn-lt"/>
              </a:rPr>
              <a:t>Federal agencies are currently very excited in seeing AI incorporated into research efforts.  Including how it could boost your effectiveness and efficiency.  And, it might be required in some RFPs.</a:t>
            </a:r>
          </a:p>
          <a:p>
            <a:pPr marL="0" indent="0">
              <a:buNone/>
            </a:pPr>
            <a:endParaRPr lang="en-US" dirty="0">
              <a:latin typeface="+mn-lt"/>
            </a:endParaRPr>
          </a:p>
        </p:txBody>
      </p:sp>
    </p:spTree>
    <p:extLst>
      <p:ext uri="{BB962C8B-B14F-4D97-AF65-F5344CB8AC3E}">
        <p14:creationId xmlns:p14="http://schemas.microsoft.com/office/powerpoint/2010/main" val="365035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AE5F1-BB07-604D-3314-A5CC195BCB7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FBDFDB-5997-9384-7A87-54124F844BB1}"/>
              </a:ext>
            </a:extLst>
          </p:cNvPr>
          <p:cNvSpPr>
            <a:spLocks noGrp="1"/>
          </p:cNvSpPr>
          <p:nvPr>
            <p:ph idx="1"/>
          </p:nvPr>
        </p:nvSpPr>
        <p:spPr>
          <a:xfrm>
            <a:off x="838200" y="1419225"/>
            <a:ext cx="10515600" cy="4895850"/>
          </a:xfrm>
        </p:spPr>
        <p:txBody>
          <a:bodyPr>
            <a:normAutofit/>
          </a:bodyPr>
          <a:lstStyle/>
          <a:p>
            <a:pPr marL="0" indent="0">
              <a:buNone/>
            </a:pPr>
            <a:r>
              <a:rPr lang="en-US" sz="3200" b="1" dirty="0">
                <a:solidFill>
                  <a:srgbClr val="782F40"/>
                </a:solidFill>
                <a:latin typeface="+mn-lt"/>
              </a:rPr>
              <a:t>AI as an aid in your Writing</a:t>
            </a:r>
          </a:p>
          <a:p>
            <a:pPr marL="0" indent="0">
              <a:buNone/>
            </a:pPr>
            <a:endParaRPr lang="en-US" sz="1700" b="1" dirty="0">
              <a:solidFill>
                <a:srgbClr val="782F40"/>
              </a:solidFill>
              <a:latin typeface="+mn-lt"/>
            </a:endParaRPr>
          </a:p>
          <a:p>
            <a:pPr lvl="1"/>
            <a:r>
              <a:rPr lang="en-US" sz="2800" u="sng" dirty="0">
                <a:latin typeface="+mn-lt"/>
              </a:rPr>
              <a:t>Efficiency and time savings</a:t>
            </a:r>
          </a:p>
          <a:p>
            <a:pPr lvl="2"/>
            <a:r>
              <a:rPr lang="en-US" sz="2400" dirty="0">
                <a:latin typeface="+mn-lt"/>
              </a:rPr>
              <a:t>Drafting boilerplate language, summarizing requirements, helps on tight timelines</a:t>
            </a:r>
          </a:p>
          <a:p>
            <a:pPr lvl="1"/>
            <a:r>
              <a:rPr lang="en-US" sz="2800" u="sng" dirty="0">
                <a:latin typeface="+mn-lt"/>
              </a:rPr>
              <a:t>Improved clarity and readability</a:t>
            </a:r>
          </a:p>
          <a:p>
            <a:pPr lvl="2"/>
            <a:r>
              <a:rPr lang="en-US" sz="2400" dirty="0">
                <a:latin typeface="+mn-lt"/>
              </a:rPr>
              <a:t>Can edit for tone, identify jargon, unclear transitions, can help “read with one voice on multi-team member projects</a:t>
            </a:r>
          </a:p>
          <a:p>
            <a:pPr lvl="1"/>
            <a:r>
              <a:rPr lang="en-US" sz="2800" u="sng" dirty="0">
                <a:latin typeface="+mn-lt"/>
              </a:rPr>
              <a:t>Idea structuring and organization</a:t>
            </a:r>
          </a:p>
          <a:p>
            <a:pPr lvl="2"/>
            <a:r>
              <a:rPr lang="en-US" sz="2400" dirty="0">
                <a:latin typeface="+mn-lt"/>
              </a:rPr>
              <a:t>Helps outline sections aligned to agency review criteria</a:t>
            </a:r>
          </a:p>
          <a:p>
            <a:pPr lvl="2"/>
            <a:r>
              <a:rPr lang="en-US" sz="2400" dirty="0">
                <a:latin typeface="+mn-lt"/>
              </a:rPr>
              <a:t>Can take your raw note and put them into coherent sentences</a:t>
            </a:r>
          </a:p>
        </p:txBody>
      </p:sp>
      <p:sp>
        <p:nvSpPr>
          <p:cNvPr id="6" name="Title 1">
            <a:extLst>
              <a:ext uri="{FF2B5EF4-FFF2-40B4-BE49-F238E27FC236}">
                <a16:creationId xmlns:a16="http://schemas.microsoft.com/office/drawing/2014/main" id="{982EB6C1-DBE8-BB82-4A68-25EB0A62F12E}"/>
              </a:ext>
            </a:extLst>
          </p:cNvPr>
          <p:cNvSpPr>
            <a:spLocks noGrp="1"/>
          </p:cNvSpPr>
          <p:nvPr>
            <p:ph type="title"/>
          </p:nvPr>
        </p:nvSpPr>
        <p:spPr>
          <a:xfrm>
            <a:off x="838200" y="407988"/>
            <a:ext cx="10515600" cy="1011237"/>
          </a:xfrm>
        </p:spPr>
        <p:txBody>
          <a:bodyPr/>
          <a:lstStyle/>
          <a:p>
            <a:r>
              <a:rPr lang="en-US" dirty="0">
                <a:latin typeface="+mn-lt"/>
              </a:rPr>
              <a:t>AI:  </a:t>
            </a:r>
            <a:r>
              <a:rPr lang="en-US" b="1" dirty="0">
                <a:latin typeface="+mn-lt"/>
              </a:rPr>
              <a:t>The </a:t>
            </a:r>
            <a:r>
              <a:rPr lang="en-US" sz="5400" b="1" dirty="0"/>
              <a:t>Good</a:t>
            </a:r>
            <a:r>
              <a:rPr lang="en-US" dirty="0"/>
              <a:t>, </a:t>
            </a:r>
            <a:r>
              <a:rPr lang="en-US" dirty="0">
                <a:latin typeface="+mn-lt"/>
              </a:rPr>
              <a:t>the Bad, and the Ugly</a:t>
            </a:r>
          </a:p>
        </p:txBody>
      </p:sp>
    </p:spTree>
    <p:extLst>
      <p:ext uri="{BB962C8B-B14F-4D97-AF65-F5344CB8AC3E}">
        <p14:creationId xmlns:p14="http://schemas.microsoft.com/office/powerpoint/2010/main" val="38955162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A192C-6052-C685-4012-48C4524440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742F1F-1CAA-CA49-D730-2D651AC99FBB}"/>
              </a:ext>
            </a:extLst>
          </p:cNvPr>
          <p:cNvSpPr>
            <a:spLocks noGrp="1"/>
          </p:cNvSpPr>
          <p:nvPr>
            <p:ph type="title"/>
          </p:nvPr>
        </p:nvSpPr>
        <p:spPr/>
        <p:txBody>
          <a:bodyPr/>
          <a:lstStyle/>
          <a:p>
            <a:r>
              <a:rPr lang="en-US" dirty="0">
                <a:latin typeface="+mn-lt"/>
              </a:rPr>
              <a:t>AI:  The Good, </a:t>
            </a:r>
            <a:r>
              <a:rPr lang="en-US" sz="4800" dirty="0">
                <a:solidFill>
                  <a:srgbClr val="FA4616"/>
                </a:solidFill>
              </a:rPr>
              <a:t>the Bad</a:t>
            </a:r>
            <a:r>
              <a:rPr lang="en-US" dirty="0">
                <a:latin typeface="+mn-lt"/>
              </a:rPr>
              <a:t>, and the Ugly</a:t>
            </a:r>
            <a:endParaRPr lang="en-US" u="sng" dirty="0">
              <a:latin typeface="+mn-lt"/>
            </a:endParaRPr>
          </a:p>
        </p:txBody>
      </p:sp>
      <p:sp>
        <p:nvSpPr>
          <p:cNvPr id="3" name="Content Placeholder 2">
            <a:extLst>
              <a:ext uri="{FF2B5EF4-FFF2-40B4-BE49-F238E27FC236}">
                <a16:creationId xmlns:a16="http://schemas.microsoft.com/office/drawing/2014/main" id="{E9491227-BB14-0F3C-AFDA-4C6BA053BA9A}"/>
              </a:ext>
            </a:extLst>
          </p:cNvPr>
          <p:cNvSpPr>
            <a:spLocks noGrp="1"/>
          </p:cNvSpPr>
          <p:nvPr>
            <p:ph idx="1"/>
          </p:nvPr>
        </p:nvSpPr>
        <p:spPr>
          <a:xfrm>
            <a:off x="838200" y="1717590"/>
            <a:ext cx="10515600" cy="4581610"/>
          </a:xfrm>
        </p:spPr>
        <p:txBody>
          <a:bodyPr>
            <a:normAutofit/>
          </a:bodyPr>
          <a:lstStyle/>
          <a:p>
            <a:r>
              <a:rPr lang="en-US" sz="3200" dirty="0">
                <a:latin typeface="+mn-lt"/>
              </a:rPr>
              <a:t>Accuracy and “Hallucinations”</a:t>
            </a:r>
          </a:p>
          <a:p>
            <a:pPr lvl="2"/>
            <a:r>
              <a:rPr lang="en-US" sz="2400" u="sng" dirty="0">
                <a:latin typeface="+mn-lt"/>
              </a:rPr>
              <a:t>AI may fabricate citations, programs, or policy details</a:t>
            </a:r>
          </a:p>
          <a:p>
            <a:pPr lvl="2"/>
            <a:r>
              <a:rPr lang="en-US" sz="2400" dirty="0">
                <a:latin typeface="+mn-lt"/>
              </a:rPr>
              <a:t>Can misstate agency priorities or eligibility rules</a:t>
            </a:r>
          </a:p>
          <a:p>
            <a:pPr lvl="2"/>
            <a:r>
              <a:rPr lang="en-US" sz="2400" dirty="0">
                <a:latin typeface="+mn-lt"/>
              </a:rPr>
              <a:t>Everything must be fact-checked by YOU!</a:t>
            </a:r>
          </a:p>
          <a:p>
            <a:pPr marL="914400" lvl="2" indent="0">
              <a:buNone/>
            </a:pPr>
            <a:endParaRPr lang="en-US" sz="2400" dirty="0">
              <a:latin typeface="+mn-lt"/>
            </a:endParaRPr>
          </a:p>
          <a:p>
            <a:r>
              <a:rPr lang="en-US" sz="3200" dirty="0">
                <a:latin typeface="+mn-lt"/>
              </a:rPr>
              <a:t>Generic or “Flat” Proposals</a:t>
            </a:r>
          </a:p>
          <a:p>
            <a:pPr lvl="2"/>
            <a:r>
              <a:rPr lang="en-US" sz="2400" dirty="0">
                <a:latin typeface="+mn-lt"/>
              </a:rPr>
              <a:t>AI-generated text can sound polished but bland</a:t>
            </a:r>
          </a:p>
          <a:p>
            <a:pPr lvl="2"/>
            <a:r>
              <a:rPr lang="en-US" sz="2400" dirty="0">
                <a:latin typeface="+mn-lt"/>
              </a:rPr>
              <a:t>You can risk losing your distinctive intellectual voice or boldness that reviewers want to see</a:t>
            </a:r>
          </a:p>
          <a:p>
            <a:pPr lvl="2"/>
            <a:r>
              <a:rPr lang="en-US" sz="2400" dirty="0">
                <a:latin typeface="+mn-lt"/>
              </a:rPr>
              <a:t>Overuse can lead to formulaic, noncompetitive proposals.</a:t>
            </a:r>
          </a:p>
        </p:txBody>
      </p:sp>
    </p:spTree>
    <p:extLst>
      <p:ext uri="{BB962C8B-B14F-4D97-AF65-F5344CB8AC3E}">
        <p14:creationId xmlns:p14="http://schemas.microsoft.com/office/powerpoint/2010/main" val="4213118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291C3-C279-F75C-853C-C5AEB2499E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A422BD-8D67-7213-09BA-29A6D1FAB78D}"/>
              </a:ext>
            </a:extLst>
          </p:cNvPr>
          <p:cNvSpPr>
            <a:spLocks noGrp="1"/>
          </p:cNvSpPr>
          <p:nvPr>
            <p:ph type="title"/>
          </p:nvPr>
        </p:nvSpPr>
        <p:spPr/>
        <p:txBody>
          <a:bodyPr/>
          <a:lstStyle/>
          <a:p>
            <a:r>
              <a:rPr lang="en-US" dirty="0">
                <a:latin typeface="+mn-lt"/>
              </a:rPr>
              <a:t>AI:  The Good, </a:t>
            </a:r>
            <a:r>
              <a:rPr lang="en-US" sz="4800" dirty="0">
                <a:solidFill>
                  <a:srgbClr val="FA4616"/>
                </a:solidFill>
              </a:rPr>
              <a:t>the Bad</a:t>
            </a:r>
            <a:r>
              <a:rPr lang="en-US" dirty="0">
                <a:latin typeface="+mn-lt"/>
              </a:rPr>
              <a:t>, and the Ugly</a:t>
            </a:r>
            <a:endParaRPr lang="en-US" u="sng" dirty="0">
              <a:latin typeface="+mn-lt"/>
            </a:endParaRPr>
          </a:p>
        </p:txBody>
      </p:sp>
      <p:sp>
        <p:nvSpPr>
          <p:cNvPr id="3" name="Content Placeholder 2">
            <a:extLst>
              <a:ext uri="{FF2B5EF4-FFF2-40B4-BE49-F238E27FC236}">
                <a16:creationId xmlns:a16="http://schemas.microsoft.com/office/drawing/2014/main" id="{9FE38AD6-B494-A94D-EB51-40525FABB238}"/>
              </a:ext>
            </a:extLst>
          </p:cNvPr>
          <p:cNvSpPr>
            <a:spLocks noGrp="1"/>
          </p:cNvSpPr>
          <p:nvPr>
            <p:ph idx="1"/>
          </p:nvPr>
        </p:nvSpPr>
        <p:spPr>
          <a:xfrm>
            <a:off x="838200" y="1717590"/>
            <a:ext cx="10515600" cy="4581610"/>
          </a:xfrm>
        </p:spPr>
        <p:txBody>
          <a:bodyPr>
            <a:normAutofit/>
          </a:bodyPr>
          <a:lstStyle/>
          <a:p>
            <a:r>
              <a:rPr lang="en-US" sz="3200" dirty="0">
                <a:latin typeface="+mn-lt"/>
              </a:rPr>
              <a:t>Compliance and Ethical Concerns</a:t>
            </a:r>
          </a:p>
          <a:p>
            <a:pPr lvl="2"/>
            <a:r>
              <a:rPr lang="en-US" sz="2400" dirty="0">
                <a:latin typeface="+mn-lt"/>
              </a:rPr>
              <a:t>Some agencies and journals are still clarifying acceptable AI use</a:t>
            </a:r>
          </a:p>
          <a:p>
            <a:pPr lvl="2"/>
            <a:r>
              <a:rPr lang="en-US" sz="2400" dirty="0">
                <a:latin typeface="+mn-lt"/>
              </a:rPr>
              <a:t>Risk of violating institutional or sponsor policies if AI use is undisclosed or misused</a:t>
            </a:r>
          </a:p>
          <a:p>
            <a:pPr lvl="2"/>
            <a:r>
              <a:rPr lang="en-US" sz="2400" u="sng" dirty="0">
                <a:latin typeface="+mn-lt"/>
              </a:rPr>
              <a:t>Confidential or proprietary information should not be entered into public AI tools</a:t>
            </a:r>
            <a:endParaRPr lang="en-US" u="sng" dirty="0">
              <a:latin typeface="+mn-lt"/>
            </a:endParaRPr>
          </a:p>
        </p:txBody>
      </p:sp>
      <p:pic>
        <p:nvPicPr>
          <p:cNvPr id="5" name="Picture 4">
            <a:extLst>
              <a:ext uri="{FF2B5EF4-FFF2-40B4-BE49-F238E27FC236}">
                <a16:creationId xmlns:a16="http://schemas.microsoft.com/office/drawing/2014/main" id="{1BE27172-CBC0-D590-CD6D-23640FE793D1}"/>
              </a:ext>
            </a:extLst>
          </p:cNvPr>
          <p:cNvPicPr>
            <a:picLocks noChangeAspect="1"/>
          </p:cNvPicPr>
          <p:nvPr/>
        </p:nvPicPr>
        <p:blipFill>
          <a:blip r:embed="rId2"/>
          <a:srcRect b="54350"/>
          <a:stretch>
            <a:fillRect/>
          </a:stretch>
        </p:blipFill>
        <p:spPr>
          <a:xfrm>
            <a:off x="1090965" y="4774912"/>
            <a:ext cx="7350077" cy="1435388"/>
          </a:xfrm>
          <a:prstGeom prst="rect">
            <a:avLst/>
          </a:prstGeom>
        </p:spPr>
      </p:pic>
      <p:pic>
        <p:nvPicPr>
          <p:cNvPr id="7" name="Picture 6">
            <a:extLst>
              <a:ext uri="{FF2B5EF4-FFF2-40B4-BE49-F238E27FC236}">
                <a16:creationId xmlns:a16="http://schemas.microsoft.com/office/drawing/2014/main" id="{41CE4512-A84E-FB12-96DC-3FAAF86A6796}"/>
              </a:ext>
            </a:extLst>
          </p:cNvPr>
          <p:cNvPicPr>
            <a:picLocks noChangeAspect="1"/>
          </p:cNvPicPr>
          <p:nvPr/>
        </p:nvPicPr>
        <p:blipFill>
          <a:blip r:embed="rId2"/>
          <a:srcRect t="47891" r="64980"/>
          <a:stretch>
            <a:fillRect/>
          </a:stretch>
        </p:blipFill>
        <p:spPr>
          <a:xfrm>
            <a:off x="8441042" y="4701124"/>
            <a:ext cx="2486762" cy="1582964"/>
          </a:xfrm>
          <a:prstGeom prst="rect">
            <a:avLst/>
          </a:prstGeom>
        </p:spPr>
      </p:pic>
    </p:spTree>
    <p:extLst>
      <p:ext uri="{BB962C8B-B14F-4D97-AF65-F5344CB8AC3E}">
        <p14:creationId xmlns:p14="http://schemas.microsoft.com/office/powerpoint/2010/main" val="39620561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13D5B-2739-90B8-53DE-626E3E1F07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419A9F-0082-610C-DF51-F476839713A6}"/>
              </a:ext>
            </a:extLst>
          </p:cNvPr>
          <p:cNvSpPr>
            <a:spLocks noGrp="1"/>
          </p:cNvSpPr>
          <p:nvPr>
            <p:ph type="title"/>
          </p:nvPr>
        </p:nvSpPr>
        <p:spPr/>
        <p:txBody>
          <a:bodyPr/>
          <a:lstStyle/>
          <a:p>
            <a:r>
              <a:rPr lang="en-US" dirty="0"/>
              <a:t>AI:  The Good, the Bad, and </a:t>
            </a:r>
            <a:r>
              <a:rPr lang="en-US" b="1" dirty="0">
                <a:solidFill>
                  <a:srgbClr val="FA4616"/>
                </a:solidFill>
              </a:rPr>
              <a:t>the Ugly</a:t>
            </a:r>
          </a:p>
        </p:txBody>
      </p:sp>
      <p:sp>
        <p:nvSpPr>
          <p:cNvPr id="3" name="Content Placeholder 2">
            <a:extLst>
              <a:ext uri="{FF2B5EF4-FFF2-40B4-BE49-F238E27FC236}">
                <a16:creationId xmlns:a16="http://schemas.microsoft.com/office/drawing/2014/main" id="{715A1DB5-7337-7554-24EA-E010AF5D199F}"/>
              </a:ext>
            </a:extLst>
          </p:cNvPr>
          <p:cNvSpPr>
            <a:spLocks noGrp="1"/>
          </p:cNvSpPr>
          <p:nvPr>
            <p:ph idx="1"/>
          </p:nvPr>
        </p:nvSpPr>
        <p:spPr>
          <a:xfrm>
            <a:off x="838200" y="1717590"/>
            <a:ext cx="10515600" cy="4581610"/>
          </a:xfrm>
        </p:spPr>
        <p:txBody>
          <a:bodyPr>
            <a:normAutofit fontScale="92500" lnSpcReduction="10000"/>
          </a:bodyPr>
          <a:lstStyle/>
          <a:p>
            <a:pPr marL="0" indent="0">
              <a:buNone/>
            </a:pPr>
            <a:r>
              <a:rPr lang="en-US" dirty="0">
                <a:latin typeface="+mn-lt"/>
              </a:rPr>
              <a:t>If you follow guidelines it provides without checking them, it could make your proposal </a:t>
            </a:r>
            <a:r>
              <a:rPr lang="en-US" b="1" dirty="0">
                <a:latin typeface="+mn-lt"/>
              </a:rPr>
              <a:t>uncompetitive or it may not even be accepted</a:t>
            </a:r>
            <a:r>
              <a:rPr lang="en-US" dirty="0">
                <a:latin typeface="+mn-lt"/>
              </a:rPr>
              <a:t>. </a:t>
            </a:r>
          </a:p>
          <a:p>
            <a:pPr marL="0" indent="0">
              <a:buNone/>
            </a:pPr>
            <a:endParaRPr lang="en-US" dirty="0">
              <a:latin typeface="+mn-lt"/>
            </a:endParaRPr>
          </a:p>
          <a:p>
            <a:pPr marL="0" indent="0">
              <a:buNone/>
            </a:pPr>
            <a:r>
              <a:rPr lang="en-US" dirty="0">
                <a:latin typeface="+mn-lt"/>
              </a:rPr>
              <a:t>If you use AI tools that are not protected behind an FSU firewall, </a:t>
            </a:r>
            <a:r>
              <a:rPr lang="en-US" b="1" dirty="0">
                <a:latin typeface="+mn-lt"/>
              </a:rPr>
              <a:t>your IP may be at risk</a:t>
            </a:r>
            <a:r>
              <a:rPr lang="en-US" dirty="0">
                <a:latin typeface="+mn-lt"/>
              </a:rPr>
              <a:t>.</a:t>
            </a:r>
          </a:p>
          <a:p>
            <a:pPr marL="0" indent="0">
              <a:buNone/>
            </a:pPr>
            <a:endParaRPr lang="en-US" dirty="0">
              <a:latin typeface="+mn-lt"/>
            </a:endParaRPr>
          </a:p>
          <a:p>
            <a:pPr marL="0" indent="0">
              <a:buNone/>
            </a:pPr>
            <a:r>
              <a:rPr lang="en-US" dirty="0">
                <a:latin typeface="+mn-lt"/>
              </a:rPr>
              <a:t>If you have fabricated citations, that is not AI’s fault– </a:t>
            </a:r>
            <a:r>
              <a:rPr lang="en-US" b="1" dirty="0">
                <a:solidFill>
                  <a:srgbClr val="FA4616"/>
                </a:solidFill>
                <a:latin typeface="+mn-lt"/>
              </a:rPr>
              <a:t>it is yours</a:t>
            </a:r>
            <a:r>
              <a:rPr lang="en-US" dirty="0">
                <a:latin typeface="+mn-lt"/>
              </a:rPr>
              <a:t>.</a:t>
            </a:r>
          </a:p>
          <a:p>
            <a:pPr marL="0" indent="0">
              <a:buNone/>
            </a:pPr>
            <a:endParaRPr lang="en-US" dirty="0">
              <a:latin typeface="+mn-lt"/>
            </a:endParaRPr>
          </a:p>
          <a:p>
            <a:pPr marL="0" indent="0">
              <a:buNone/>
            </a:pPr>
            <a:r>
              <a:rPr lang="en-US" b="1" dirty="0">
                <a:latin typeface="+mn-lt"/>
              </a:rPr>
              <a:t>Your name/reputation/career can be </a:t>
            </a:r>
            <a:r>
              <a:rPr lang="en-US" b="1" dirty="0">
                <a:solidFill>
                  <a:srgbClr val="FA4616"/>
                </a:solidFill>
                <a:latin typeface="+mn-lt"/>
              </a:rPr>
              <a:t>permanently damaged </a:t>
            </a:r>
            <a:r>
              <a:rPr lang="en-US" b="1" dirty="0">
                <a:latin typeface="+mn-lt"/>
              </a:rPr>
              <a:t>by submitting false work.</a:t>
            </a:r>
          </a:p>
          <a:p>
            <a:pPr marL="0" indent="0">
              <a:buNone/>
            </a:pPr>
            <a:endParaRPr lang="en-US" dirty="0">
              <a:latin typeface="+mn-lt"/>
            </a:endParaRPr>
          </a:p>
        </p:txBody>
      </p:sp>
    </p:spTree>
    <p:extLst>
      <p:ext uri="{BB962C8B-B14F-4D97-AF65-F5344CB8AC3E}">
        <p14:creationId xmlns:p14="http://schemas.microsoft.com/office/powerpoint/2010/main" val="4097970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87F72-0EF3-5730-CE56-E0418FA7E4E7}"/>
            </a:ext>
          </a:extLst>
        </p:cNvPr>
        <p:cNvGrpSpPr/>
        <p:nvPr/>
      </p:nvGrpSpPr>
      <p:grpSpPr>
        <a:xfrm>
          <a:off x="0" y="0"/>
          <a:ext cx="1" cy="1"/>
          <a:chOff x="0" y="0"/>
          <a:chExt cx="1" cy="1"/>
        </a:xfrm>
      </p:grpSpPr>
      <p:sp>
        <p:nvSpPr>
          <p:cNvPr id="2" name="Text 0">
            <a:extLst>
              <a:ext uri="{FF2B5EF4-FFF2-40B4-BE49-F238E27FC236}">
                <a16:creationId xmlns:a16="http://schemas.microsoft.com/office/drawing/2014/main" id="{8FE294E3-2323-8FA6-1F63-81654CA63BA0}"/>
              </a:ext>
            </a:extLst>
          </p:cNvPr>
          <p:cNvSpPr/>
          <p:nvPr/>
        </p:nvSpPr>
        <p:spPr>
          <a:xfrm>
            <a:off x="594360" y="658368"/>
            <a:ext cx="9646920" cy="502920"/>
          </a:xfrm>
          <a:prstGeom prst="rect">
            <a:avLst/>
          </a:prstGeom>
          <a:noFill/>
          <a:ln/>
        </p:spPr>
        <p:txBody>
          <a:bodyPr wrap="square" lIns="0" tIns="0" rIns="0" bIns="0" rtlCol="0" anchor="ctr"/>
          <a:lstStyle/>
          <a:p>
            <a:pPr marL="0" indent="0">
              <a:buNone/>
            </a:pPr>
            <a:r>
              <a:rPr lang="en-US" sz="2700" b="1" dirty="0">
                <a:solidFill>
                  <a:srgbClr val="17263C"/>
                </a:solidFill>
                <a:latin typeface="Aptos Display" pitchFamily="34" charset="0"/>
                <a:ea typeface="Aptos Display" pitchFamily="34" charset="-122"/>
                <a:cs typeface="Aptos Display" pitchFamily="34" charset="-120"/>
              </a:rPr>
              <a:t>Things you should do this semester </a:t>
            </a:r>
            <a:endParaRPr lang="en-US" sz="2700" dirty="0"/>
          </a:p>
        </p:txBody>
      </p:sp>
      <p:sp>
        <p:nvSpPr>
          <p:cNvPr id="3" name="Text 1">
            <a:extLst>
              <a:ext uri="{FF2B5EF4-FFF2-40B4-BE49-F238E27FC236}">
                <a16:creationId xmlns:a16="http://schemas.microsoft.com/office/drawing/2014/main" id="{0C0D3822-DA16-7347-1202-7AD174E8D680}"/>
              </a:ext>
            </a:extLst>
          </p:cNvPr>
          <p:cNvSpPr/>
          <p:nvPr/>
        </p:nvSpPr>
        <p:spPr>
          <a:xfrm>
            <a:off x="612648" y="1188720"/>
            <a:ext cx="10698480" cy="310896"/>
          </a:xfrm>
          <a:prstGeom prst="rect">
            <a:avLst/>
          </a:prstGeom>
          <a:noFill/>
          <a:ln/>
        </p:spPr>
        <p:txBody>
          <a:bodyPr wrap="square" lIns="0" tIns="0" rIns="0" bIns="0" rtlCol="0" anchor="ctr"/>
          <a:lstStyle/>
          <a:p>
            <a:pPr marL="0" indent="0">
              <a:buNone/>
            </a:pPr>
            <a:r>
              <a:rPr lang="en-US" sz="1400" dirty="0">
                <a:solidFill>
                  <a:srgbClr val="666B73"/>
                </a:solidFill>
              </a:rPr>
              <a:t>Steps towards success</a:t>
            </a:r>
            <a:endParaRPr lang="en-US" sz="1400" dirty="0"/>
          </a:p>
        </p:txBody>
      </p:sp>
      <p:sp>
        <p:nvSpPr>
          <p:cNvPr id="6" name="Shape 4">
            <a:extLst>
              <a:ext uri="{FF2B5EF4-FFF2-40B4-BE49-F238E27FC236}">
                <a16:creationId xmlns:a16="http://schemas.microsoft.com/office/drawing/2014/main" id="{73935EC5-7CB0-3A92-07DE-007F8F45B771}"/>
              </a:ext>
            </a:extLst>
          </p:cNvPr>
          <p:cNvSpPr/>
          <p:nvPr/>
        </p:nvSpPr>
        <p:spPr>
          <a:xfrm>
            <a:off x="685800" y="1508760"/>
            <a:ext cx="5257800" cy="1225296"/>
          </a:xfrm>
          <a:prstGeom prst="roundRect">
            <a:avLst>
              <a:gd name="adj" fmla="val 5970"/>
            </a:avLst>
          </a:prstGeom>
          <a:solidFill>
            <a:srgbClr val="FFFFFF"/>
          </a:solidFill>
          <a:ln w="12700">
            <a:solidFill>
              <a:srgbClr val="DDD8D0"/>
            </a:solidFill>
            <a:prstDash val="solid"/>
          </a:ln>
          <a:effectLst>
            <a:outerShdw blurRad="19050" dist="6350" dir="2700000" algn="bl" rotWithShape="0">
              <a:srgbClr val="000000">
                <a:alpha val="12000"/>
              </a:srgbClr>
            </a:outerShdw>
          </a:effectLst>
        </p:spPr>
        <p:txBody>
          <a:bodyPr/>
          <a:lstStyle/>
          <a:p>
            <a:endParaRPr lang="en-US"/>
          </a:p>
        </p:txBody>
      </p:sp>
      <p:sp>
        <p:nvSpPr>
          <p:cNvPr id="7" name="Shape 5">
            <a:extLst>
              <a:ext uri="{FF2B5EF4-FFF2-40B4-BE49-F238E27FC236}">
                <a16:creationId xmlns:a16="http://schemas.microsoft.com/office/drawing/2014/main" id="{C544B73A-929B-23F1-3D19-BC2C1E6B58D0}"/>
              </a:ext>
            </a:extLst>
          </p:cNvPr>
          <p:cNvSpPr/>
          <p:nvPr/>
        </p:nvSpPr>
        <p:spPr>
          <a:xfrm>
            <a:off x="685800" y="1508760"/>
            <a:ext cx="82296" cy="1225296"/>
          </a:xfrm>
          <a:prstGeom prst="rect">
            <a:avLst/>
          </a:prstGeom>
          <a:solidFill>
            <a:srgbClr val="CEB888"/>
          </a:solidFill>
          <a:ln w="12700">
            <a:solidFill>
              <a:srgbClr val="CEB888"/>
            </a:solidFill>
            <a:prstDash val="solid"/>
          </a:ln>
        </p:spPr>
        <p:txBody>
          <a:bodyPr/>
          <a:lstStyle/>
          <a:p>
            <a:endParaRPr lang="en-US"/>
          </a:p>
        </p:txBody>
      </p:sp>
      <p:sp>
        <p:nvSpPr>
          <p:cNvPr id="8" name="Text 6">
            <a:extLst>
              <a:ext uri="{FF2B5EF4-FFF2-40B4-BE49-F238E27FC236}">
                <a16:creationId xmlns:a16="http://schemas.microsoft.com/office/drawing/2014/main" id="{5AF79E7E-0CCD-D7CF-BCC2-4327671E6D43}"/>
              </a:ext>
            </a:extLst>
          </p:cNvPr>
          <p:cNvSpPr/>
          <p:nvPr/>
        </p:nvSpPr>
        <p:spPr>
          <a:xfrm>
            <a:off x="914400" y="1709928"/>
            <a:ext cx="4846320" cy="320040"/>
          </a:xfrm>
          <a:prstGeom prst="rect">
            <a:avLst/>
          </a:prstGeom>
          <a:noFill/>
          <a:ln/>
        </p:spPr>
        <p:txBody>
          <a:bodyPr wrap="square" lIns="0" tIns="0" rIns="0" bIns="0" rtlCol="0" anchor="ctr"/>
          <a:lstStyle/>
          <a:p>
            <a:pPr marL="0" indent="0">
              <a:buNone/>
            </a:pPr>
            <a:r>
              <a:rPr lang="en-US" sz="1800" b="1" dirty="0">
                <a:solidFill>
                  <a:srgbClr val="17263C"/>
                </a:solidFill>
              </a:rPr>
              <a:t>Develop a Clear Research Agenda</a:t>
            </a:r>
            <a:endParaRPr lang="en-US" sz="1800" dirty="0"/>
          </a:p>
        </p:txBody>
      </p:sp>
      <p:sp>
        <p:nvSpPr>
          <p:cNvPr id="9" name="Text 7">
            <a:extLst>
              <a:ext uri="{FF2B5EF4-FFF2-40B4-BE49-F238E27FC236}">
                <a16:creationId xmlns:a16="http://schemas.microsoft.com/office/drawing/2014/main" id="{26D9C5DD-B839-66DE-02F1-7541E5902EE0}"/>
              </a:ext>
            </a:extLst>
          </p:cNvPr>
          <p:cNvSpPr/>
          <p:nvPr/>
        </p:nvSpPr>
        <p:spPr>
          <a:xfrm>
            <a:off x="914400" y="2167128"/>
            <a:ext cx="4800600" cy="402336"/>
          </a:xfrm>
          <a:prstGeom prst="rect">
            <a:avLst/>
          </a:prstGeom>
          <a:noFill/>
          <a:ln/>
        </p:spPr>
        <p:txBody>
          <a:bodyPr wrap="square" lIns="0" tIns="0" rIns="0" bIns="0" rtlCol="0" anchor="ctr">
            <a:normAutofit/>
          </a:bodyPr>
          <a:lstStyle/>
          <a:p>
            <a:pPr marL="0" indent="0">
              <a:buNone/>
            </a:pPr>
            <a:r>
              <a:rPr lang="en-US" sz="1400" dirty="0">
                <a:solidFill>
                  <a:srgbClr val="666B73"/>
                </a:solidFill>
              </a:rPr>
              <a:t>Define where your scholarship is headed.</a:t>
            </a:r>
            <a:endParaRPr lang="en-US" sz="1400" dirty="0"/>
          </a:p>
        </p:txBody>
      </p:sp>
      <p:sp>
        <p:nvSpPr>
          <p:cNvPr id="10" name="Shape 8">
            <a:extLst>
              <a:ext uri="{FF2B5EF4-FFF2-40B4-BE49-F238E27FC236}">
                <a16:creationId xmlns:a16="http://schemas.microsoft.com/office/drawing/2014/main" id="{1FC70D08-BE1B-B259-26C3-28256747EF5C}"/>
              </a:ext>
            </a:extLst>
          </p:cNvPr>
          <p:cNvSpPr/>
          <p:nvPr/>
        </p:nvSpPr>
        <p:spPr>
          <a:xfrm>
            <a:off x="6309360" y="1508760"/>
            <a:ext cx="5257800" cy="1225296"/>
          </a:xfrm>
          <a:prstGeom prst="roundRect">
            <a:avLst>
              <a:gd name="adj" fmla="val 5970"/>
            </a:avLst>
          </a:prstGeom>
          <a:solidFill>
            <a:srgbClr val="FFFFFF"/>
          </a:solidFill>
          <a:ln w="12700">
            <a:solidFill>
              <a:srgbClr val="DDD8D0"/>
            </a:solidFill>
            <a:prstDash val="solid"/>
          </a:ln>
          <a:effectLst>
            <a:outerShdw blurRad="19050" dist="6350" dir="2700000" algn="bl" rotWithShape="0">
              <a:srgbClr val="000000">
                <a:alpha val="12000"/>
              </a:srgbClr>
            </a:outerShdw>
          </a:effectLst>
        </p:spPr>
        <p:txBody>
          <a:bodyPr/>
          <a:lstStyle/>
          <a:p>
            <a:endParaRPr lang="en-US"/>
          </a:p>
        </p:txBody>
      </p:sp>
      <p:sp>
        <p:nvSpPr>
          <p:cNvPr id="11" name="Shape 9">
            <a:extLst>
              <a:ext uri="{FF2B5EF4-FFF2-40B4-BE49-F238E27FC236}">
                <a16:creationId xmlns:a16="http://schemas.microsoft.com/office/drawing/2014/main" id="{A8CB17EB-50F8-A01B-2A3C-C9B67120DBF4}"/>
              </a:ext>
            </a:extLst>
          </p:cNvPr>
          <p:cNvSpPr/>
          <p:nvPr/>
        </p:nvSpPr>
        <p:spPr>
          <a:xfrm>
            <a:off x="6309360" y="1508760"/>
            <a:ext cx="82296" cy="1225296"/>
          </a:xfrm>
          <a:prstGeom prst="rect">
            <a:avLst/>
          </a:prstGeom>
          <a:solidFill>
            <a:schemeClr val="accent4"/>
          </a:solidFill>
          <a:ln w="12700">
            <a:solidFill>
              <a:srgbClr val="3E6B5B"/>
            </a:solidFill>
            <a:prstDash val="solid"/>
          </a:ln>
        </p:spPr>
        <p:txBody>
          <a:bodyPr/>
          <a:lstStyle/>
          <a:p>
            <a:endParaRPr lang="en-US"/>
          </a:p>
        </p:txBody>
      </p:sp>
      <p:sp>
        <p:nvSpPr>
          <p:cNvPr id="12" name="Text 10">
            <a:extLst>
              <a:ext uri="{FF2B5EF4-FFF2-40B4-BE49-F238E27FC236}">
                <a16:creationId xmlns:a16="http://schemas.microsoft.com/office/drawing/2014/main" id="{7FDBF6D6-C0DC-B182-9B07-4FE183F5175E}"/>
              </a:ext>
            </a:extLst>
          </p:cNvPr>
          <p:cNvSpPr/>
          <p:nvPr/>
        </p:nvSpPr>
        <p:spPr>
          <a:xfrm>
            <a:off x="6537960" y="1709928"/>
            <a:ext cx="4968240" cy="320040"/>
          </a:xfrm>
          <a:prstGeom prst="rect">
            <a:avLst/>
          </a:prstGeom>
          <a:noFill/>
          <a:ln/>
        </p:spPr>
        <p:txBody>
          <a:bodyPr wrap="square" lIns="0" tIns="0" rIns="0" bIns="0" rtlCol="0" anchor="ctr"/>
          <a:lstStyle/>
          <a:p>
            <a:pPr marL="0" indent="0">
              <a:buNone/>
            </a:pPr>
            <a:r>
              <a:rPr lang="en-US" sz="1800" b="1" dirty="0">
                <a:solidFill>
                  <a:srgbClr val="17263C"/>
                </a:solidFill>
              </a:rPr>
              <a:t>Build your Research Network Intentionally</a:t>
            </a:r>
            <a:endParaRPr lang="en-US" sz="1800" dirty="0"/>
          </a:p>
        </p:txBody>
      </p:sp>
      <p:sp>
        <p:nvSpPr>
          <p:cNvPr id="13" name="Text 11">
            <a:extLst>
              <a:ext uri="{FF2B5EF4-FFF2-40B4-BE49-F238E27FC236}">
                <a16:creationId xmlns:a16="http://schemas.microsoft.com/office/drawing/2014/main" id="{44517EBE-15AD-6B19-9A25-31A8AEC8225A}"/>
              </a:ext>
            </a:extLst>
          </p:cNvPr>
          <p:cNvSpPr/>
          <p:nvPr/>
        </p:nvSpPr>
        <p:spPr>
          <a:xfrm>
            <a:off x="6537960" y="2167128"/>
            <a:ext cx="4800600" cy="402336"/>
          </a:xfrm>
          <a:prstGeom prst="rect">
            <a:avLst/>
          </a:prstGeom>
          <a:noFill/>
          <a:ln/>
        </p:spPr>
        <p:txBody>
          <a:bodyPr wrap="square" lIns="0" tIns="0" rIns="0" bIns="0" rtlCol="0" anchor="ctr">
            <a:normAutofit lnSpcReduction="10000"/>
          </a:bodyPr>
          <a:lstStyle/>
          <a:p>
            <a:pPr marL="0" indent="0">
              <a:buNone/>
            </a:pPr>
            <a:r>
              <a:rPr lang="en-US" sz="1400" dirty="0">
                <a:solidFill>
                  <a:srgbClr val="666B73"/>
                </a:solidFill>
              </a:rPr>
              <a:t>Not just inside your department or college. Collaboration is critical to success.</a:t>
            </a:r>
            <a:endParaRPr lang="en-US" sz="1400" dirty="0"/>
          </a:p>
        </p:txBody>
      </p:sp>
      <p:sp>
        <p:nvSpPr>
          <p:cNvPr id="14" name="Shape 12">
            <a:extLst>
              <a:ext uri="{FF2B5EF4-FFF2-40B4-BE49-F238E27FC236}">
                <a16:creationId xmlns:a16="http://schemas.microsoft.com/office/drawing/2014/main" id="{13CE83D7-650F-A5F3-5B28-8D7E837E3E9A}"/>
              </a:ext>
            </a:extLst>
          </p:cNvPr>
          <p:cNvSpPr/>
          <p:nvPr/>
        </p:nvSpPr>
        <p:spPr>
          <a:xfrm>
            <a:off x="685800" y="3017520"/>
            <a:ext cx="5257800" cy="1225296"/>
          </a:xfrm>
          <a:prstGeom prst="roundRect">
            <a:avLst>
              <a:gd name="adj" fmla="val 5970"/>
            </a:avLst>
          </a:prstGeom>
          <a:solidFill>
            <a:srgbClr val="FFFFFF"/>
          </a:solidFill>
          <a:ln w="12700">
            <a:solidFill>
              <a:srgbClr val="DDD8D0"/>
            </a:solidFill>
            <a:prstDash val="solid"/>
          </a:ln>
          <a:effectLst>
            <a:outerShdw blurRad="19050" dist="6350" dir="2700000" algn="bl" rotWithShape="0">
              <a:srgbClr val="000000">
                <a:alpha val="12000"/>
              </a:srgbClr>
            </a:outerShdw>
          </a:effectLst>
        </p:spPr>
        <p:txBody>
          <a:bodyPr/>
          <a:lstStyle/>
          <a:p>
            <a:endParaRPr lang="en-US"/>
          </a:p>
        </p:txBody>
      </p:sp>
      <p:sp>
        <p:nvSpPr>
          <p:cNvPr id="15" name="Shape 13">
            <a:extLst>
              <a:ext uri="{FF2B5EF4-FFF2-40B4-BE49-F238E27FC236}">
                <a16:creationId xmlns:a16="http://schemas.microsoft.com/office/drawing/2014/main" id="{FF2A775F-5D4E-2F35-F60F-6246F0F81573}"/>
              </a:ext>
            </a:extLst>
          </p:cNvPr>
          <p:cNvSpPr/>
          <p:nvPr/>
        </p:nvSpPr>
        <p:spPr>
          <a:xfrm>
            <a:off x="685800" y="3017520"/>
            <a:ext cx="82296" cy="1225296"/>
          </a:xfrm>
          <a:prstGeom prst="rect">
            <a:avLst/>
          </a:prstGeom>
          <a:solidFill>
            <a:srgbClr val="CEB888"/>
          </a:solidFill>
          <a:ln w="12700">
            <a:solidFill>
              <a:srgbClr val="CEB888"/>
            </a:solidFill>
            <a:prstDash val="solid"/>
          </a:ln>
        </p:spPr>
        <p:txBody>
          <a:bodyPr/>
          <a:lstStyle/>
          <a:p>
            <a:endParaRPr lang="en-US"/>
          </a:p>
        </p:txBody>
      </p:sp>
      <p:sp>
        <p:nvSpPr>
          <p:cNvPr id="16" name="Text 14">
            <a:extLst>
              <a:ext uri="{FF2B5EF4-FFF2-40B4-BE49-F238E27FC236}">
                <a16:creationId xmlns:a16="http://schemas.microsoft.com/office/drawing/2014/main" id="{0E5CDB63-48D5-F139-AA3D-6EB8412C6383}"/>
              </a:ext>
            </a:extLst>
          </p:cNvPr>
          <p:cNvSpPr/>
          <p:nvPr/>
        </p:nvSpPr>
        <p:spPr>
          <a:xfrm>
            <a:off x="914399" y="3218688"/>
            <a:ext cx="4962525" cy="320040"/>
          </a:xfrm>
          <a:prstGeom prst="rect">
            <a:avLst/>
          </a:prstGeom>
          <a:noFill/>
          <a:ln/>
        </p:spPr>
        <p:txBody>
          <a:bodyPr wrap="square" lIns="0" tIns="0" rIns="0" bIns="0" rtlCol="0" anchor="ctr"/>
          <a:lstStyle/>
          <a:p>
            <a:pPr marL="0" indent="0">
              <a:buNone/>
            </a:pPr>
            <a:r>
              <a:rPr lang="en-US" sz="1800" b="1" dirty="0">
                <a:solidFill>
                  <a:srgbClr val="17263C"/>
                </a:solidFill>
              </a:rPr>
              <a:t>Pursue Early Career Funding Opportunities</a:t>
            </a:r>
            <a:endParaRPr lang="en-US" sz="1800" dirty="0"/>
          </a:p>
        </p:txBody>
      </p:sp>
      <p:sp>
        <p:nvSpPr>
          <p:cNvPr id="17" name="Text 15">
            <a:extLst>
              <a:ext uri="{FF2B5EF4-FFF2-40B4-BE49-F238E27FC236}">
                <a16:creationId xmlns:a16="http://schemas.microsoft.com/office/drawing/2014/main" id="{16CDC362-A0F1-0E46-9D5D-232C1FAEB83C}"/>
              </a:ext>
            </a:extLst>
          </p:cNvPr>
          <p:cNvSpPr/>
          <p:nvPr/>
        </p:nvSpPr>
        <p:spPr>
          <a:xfrm>
            <a:off x="914400" y="3675888"/>
            <a:ext cx="4800600" cy="402336"/>
          </a:xfrm>
          <a:prstGeom prst="rect">
            <a:avLst/>
          </a:prstGeom>
          <a:noFill/>
          <a:ln/>
        </p:spPr>
        <p:txBody>
          <a:bodyPr wrap="square" lIns="0" tIns="0" rIns="0" bIns="0" rtlCol="0" anchor="ctr">
            <a:normAutofit/>
          </a:bodyPr>
          <a:lstStyle/>
          <a:p>
            <a:pPr marL="0" indent="0">
              <a:buNone/>
            </a:pPr>
            <a:r>
              <a:rPr lang="en-US" sz="1400" dirty="0">
                <a:solidFill>
                  <a:srgbClr val="666B73"/>
                </a:solidFill>
              </a:rPr>
              <a:t>These can lessen the pool and get you started.</a:t>
            </a:r>
            <a:endParaRPr lang="en-US" sz="1400" dirty="0"/>
          </a:p>
        </p:txBody>
      </p:sp>
      <p:sp>
        <p:nvSpPr>
          <p:cNvPr id="18" name="Shape 16">
            <a:extLst>
              <a:ext uri="{FF2B5EF4-FFF2-40B4-BE49-F238E27FC236}">
                <a16:creationId xmlns:a16="http://schemas.microsoft.com/office/drawing/2014/main" id="{76237F9F-1CDA-108D-9086-570BDE309E87}"/>
              </a:ext>
            </a:extLst>
          </p:cNvPr>
          <p:cNvSpPr/>
          <p:nvPr/>
        </p:nvSpPr>
        <p:spPr>
          <a:xfrm>
            <a:off x="6309360" y="3017520"/>
            <a:ext cx="5257800" cy="1225296"/>
          </a:xfrm>
          <a:prstGeom prst="roundRect">
            <a:avLst>
              <a:gd name="adj" fmla="val 5970"/>
            </a:avLst>
          </a:prstGeom>
          <a:solidFill>
            <a:srgbClr val="FFFFFF"/>
          </a:solidFill>
          <a:ln w="12700">
            <a:solidFill>
              <a:srgbClr val="DDD8D0"/>
            </a:solidFill>
            <a:prstDash val="solid"/>
          </a:ln>
          <a:effectLst>
            <a:outerShdw blurRad="19050" dist="6350" dir="2700000" algn="bl" rotWithShape="0">
              <a:srgbClr val="000000">
                <a:alpha val="12000"/>
              </a:srgbClr>
            </a:outerShdw>
          </a:effectLst>
        </p:spPr>
        <p:txBody>
          <a:bodyPr/>
          <a:lstStyle/>
          <a:p>
            <a:endParaRPr lang="en-US"/>
          </a:p>
        </p:txBody>
      </p:sp>
      <p:sp>
        <p:nvSpPr>
          <p:cNvPr id="19" name="Shape 17">
            <a:extLst>
              <a:ext uri="{FF2B5EF4-FFF2-40B4-BE49-F238E27FC236}">
                <a16:creationId xmlns:a16="http://schemas.microsoft.com/office/drawing/2014/main" id="{DD126A2A-9D50-1F7C-24C6-39C9D92E4686}"/>
              </a:ext>
            </a:extLst>
          </p:cNvPr>
          <p:cNvSpPr/>
          <p:nvPr/>
        </p:nvSpPr>
        <p:spPr>
          <a:xfrm>
            <a:off x="6309360" y="3017520"/>
            <a:ext cx="82296" cy="1225296"/>
          </a:xfrm>
          <a:prstGeom prst="rect">
            <a:avLst/>
          </a:prstGeom>
          <a:solidFill>
            <a:schemeClr val="accent4"/>
          </a:solidFill>
          <a:ln w="12700">
            <a:solidFill>
              <a:srgbClr val="3E6B5B"/>
            </a:solidFill>
            <a:prstDash val="solid"/>
          </a:ln>
        </p:spPr>
        <p:txBody>
          <a:bodyPr/>
          <a:lstStyle/>
          <a:p>
            <a:endParaRPr lang="en-US"/>
          </a:p>
        </p:txBody>
      </p:sp>
      <p:sp>
        <p:nvSpPr>
          <p:cNvPr id="20" name="Text 18">
            <a:extLst>
              <a:ext uri="{FF2B5EF4-FFF2-40B4-BE49-F238E27FC236}">
                <a16:creationId xmlns:a16="http://schemas.microsoft.com/office/drawing/2014/main" id="{80A8DCA5-42A5-3191-A624-52413C6D0DC8}"/>
              </a:ext>
            </a:extLst>
          </p:cNvPr>
          <p:cNvSpPr/>
          <p:nvPr/>
        </p:nvSpPr>
        <p:spPr>
          <a:xfrm>
            <a:off x="6537960" y="3218688"/>
            <a:ext cx="4846320" cy="320040"/>
          </a:xfrm>
          <a:prstGeom prst="rect">
            <a:avLst/>
          </a:prstGeom>
          <a:noFill/>
          <a:ln/>
        </p:spPr>
        <p:txBody>
          <a:bodyPr wrap="square" lIns="0" tIns="0" rIns="0" bIns="0" rtlCol="0" anchor="ctr"/>
          <a:lstStyle/>
          <a:p>
            <a:pPr marL="0" indent="0">
              <a:buNone/>
            </a:pPr>
            <a:r>
              <a:rPr lang="en-US" sz="1800" b="1" dirty="0">
                <a:solidFill>
                  <a:srgbClr val="17263C"/>
                </a:solidFill>
              </a:rPr>
              <a:t>Build Research Capacity Early</a:t>
            </a:r>
            <a:endParaRPr lang="en-US" sz="1800" dirty="0"/>
          </a:p>
        </p:txBody>
      </p:sp>
      <p:sp>
        <p:nvSpPr>
          <p:cNvPr id="21" name="Text 19">
            <a:extLst>
              <a:ext uri="{FF2B5EF4-FFF2-40B4-BE49-F238E27FC236}">
                <a16:creationId xmlns:a16="http://schemas.microsoft.com/office/drawing/2014/main" id="{5F2A84B0-8A52-DA30-A5E7-B1EB557BE303}"/>
              </a:ext>
            </a:extLst>
          </p:cNvPr>
          <p:cNvSpPr/>
          <p:nvPr/>
        </p:nvSpPr>
        <p:spPr>
          <a:xfrm>
            <a:off x="6537960" y="3675888"/>
            <a:ext cx="4800600" cy="402336"/>
          </a:xfrm>
          <a:prstGeom prst="rect">
            <a:avLst/>
          </a:prstGeom>
          <a:noFill/>
          <a:ln/>
        </p:spPr>
        <p:txBody>
          <a:bodyPr wrap="square" lIns="0" tIns="0" rIns="0" bIns="0" rtlCol="0" anchor="ctr">
            <a:normAutofit lnSpcReduction="10000"/>
          </a:bodyPr>
          <a:lstStyle/>
          <a:p>
            <a:pPr marL="0" indent="0">
              <a:buNone/>
            </a:pPr>
            <a:r>
              <a:rPr lang="en-US" sz="1400" dirty="0">
                <a:solidFill>
                  <a:srgbClr val="666B73"/>
                </a:solidFill>
              </a:rPr>
              <a:t>Build systems and workflows that will help you in the future.</a:t>
            </a:r>
            <a:endParaRPr lang="en-US" sz="1400" dirty="0"/>
          </a:p>
        </p:txBody>
      </p:sp>
      <p:sp>
        <p:nvSpPr>
          <p:cNvPr id="22" name="Shape 20">
            <a:extLst>
              <a:ext uri="{FF2B5EF4-FFF2-40B4-BE49-F238E27FC236}">
                <a16:creationId xmlns:a16="http://schemas.microsoft.com/office/drawing/2014/main" id="{32D20CCB-1CF6-1343-405C-8CB8A9D1CDEE}"/>
              </a:ext>
            </a:extLst>
          </p:cNvPr>
          <p:cNvSpPr/>
          <p:nvPr/>
        </p:nvSpPr>
        <p:spPr>
          <a:xfrm>
            <a:off x="685800" y="4526280"/>
            <a:ext cx="5257800" cy="1225296"/>
          </a:xfrm>
          <a:prstGeom prst="roundRect">
            <a:avLst>
              <a:gd name="adj" fmla="val 5970"/>
            </a:avLst>
          </a:prstGeom>
          <a:solidFill>
            <a:srgbClr val="FFFFFF"/>
          </a:solidFill>
          <a:ln w="12700">
            <a:solidFill>
              <a:srgbClr val="DDD8D0"/>
            </a:solidFill>
            <a:prstDash val="solid"/>
          </a:ln>
          <a:effectLst>
            <a:outerShdw blurRad="19050" dist="6350" dir="2700000" algn="bl" rotWithShape="0">
              <a:srgbClr val="000000">
                <a:alpha val="12000"/>
              </a:srgbClr>
            </a:outerShdw>
          </a:effectLst>
        </p:spPr>
        <p:txBody>
          <a:bodyPr/>
          <a:lstStyle/>
          <a:p>
            <a:endParaRPr lang="en-US"/>
          </a:p>
        </p:txBody>
      </p:sp>
      <p:sp>
        <p:nvSpPr>
          <p:cNvPr id="23" name="Shape 21">
            <a:extLst>
              <a:ext uri="{FF2B5EF4-FFF2-40B4-BE49-F238E27FC236}">
                <a16:creationId xmlns:a16="http://schemas.microsoft.com/office/drawing/2014/main" id="{D36813B0-3CD8-F0DE-B9A3-C2F9D5D95368}"/>
              </a:ext>
            </a:extLst>
          </p:cNvPr>
          <p:cNvSpPr/>
          <p:nvPr/>
        </p:nvSpPr>
        <p:spPr>
          <a:xfrm>
            <a:off x="685800" y="4526280"/>
            <a:ext cx="82296" cy="1225296"/>
          </a:xfrm>
          <a:prstGeom prst="rect">
            <a:avLst/>
          </a:prstGeom>
          <a:solidFill>
            <a:srgbClr val="CEB888"/>
          </a:solidFill>
          <a:ln w="12700">
            <a:solidFill>
              <a:srgbClr val="CEB888"/>
            </a:solidFill>
            <a:prstDash val="solid"/>
          </a:ln>
        </p:spPr>
        <p:txBody>
          <a:bodyPr/>
          <a:lstStyle/>
          <a:p>
            <a:endParaRPr lang="en-US"/>
          </a:p>
        </p:txBody>
      </p:sp>
      <p:sp>
        <p:nvSpPr>
          <p:cNvPr id="24" name="Text 22">
            <a:extLst>
              <a:ext uri="{FF2B5EF4-FFF2-40B4-BE49-F238E27FC236}">
                <a16:creationId xmlns:a16="http://schemas.microsoft.com/office/drawing/2014/main" id="{C3BB0D11-9845-EEA1-8011-5ED71BEB6CF4}"/>
              </a:ext>
            </a:extLst>
          </p:cNvPr>
          <p:cNvSpPr/>
          <p:nvPr/>
        </p:nvSpPr>
        <p:spPr>
          <a:xfrm>
            <a:off x="914400" y="4727448"/>
            <a:ext cx="4846320" cy="320040"/>
          </a:xfrm>
          <a:prstGeom prst="rect">
            <a:avLst/>
          </a:prstGeom>
          <a:noFill/>
          <a:ln/>
        </p:spPr>
        <p:txBody>
          <a:bodyPr wrap="square" lIns="0" tIns="0" rIns="0" bIns="0" rtlCol="0" anchor="ctr"/>
          <a:lstStyle/>
          <a:p>
            <a:r>
              <a:rPr lang="en-US" b="1" dirty="0">
                <a:solidFill>
                  <a:srgbClr val="17263C"/>
                </a:solidFill>
              </a:rPr>
              <a:t>Protect Time for Research Each Week</a:t>
            </a:r>
            <a:endParaRPr lang="en-US" dirty="0"/>
          </a:p>
        </p:txBody>
      </p:sp>
      <p:sp>
        <p:nvSpPr>
          <p:cNvPr id="25" name="Text 23">
            <a:extLst>
              <a:ext uri="{FF2B5EF4-FFF2-40B4-BE49-F238E27FC236}">
                <a16:creationId xmlns:a16="http://schemas.microsoft.com/office/drawing/2014/main" id="{41F2E72B-B9C8-B952-901E-8A1D0FADC283}"/>
              </a:ext>
            </a:extLst>
          </p:cNvPr>
          <p:cNvSpPr/>
          <p:nvPr/>
        </p:nvSpPr>
        <p:spPr>
          <a:xfrm>
            <a:off x="914400" y="5184648"/>
            <a:ext cx="4800600" cy="402336"/>
          </a:xfrm>
          <a:prstGeom prst="rect">
            <a:avLst/>
          </a:prstGeom>
          <a:noFill/>
          <a:ln/>
        </p:spPr>
        <p:txBody>
          <a:bodyPr wrap="square" lIns="0" tIns="0" rIns="0" bIns="0" rtlCol="0" anchor="ctr">
            <a:normAutofit/>
          </a:bodyPr>
          <a:lstStyle/>
          <a:p>
            <a:r>
              <a:rPr lang="en-US" sz="1400" dirty="0">
                <a:solidFill>
                  <a:srgbClr val="666B73"/>
                </a:solidFill>
              </a:rPr>
              <a:t>If you don’t protect time, it won’t be there.</a:t>
            </a:r>
            <a:endParaRPr lang="en-US" sz="1400" dirty="0"/>
          </a:p>
        </p:txBody>
      </p:sp>
      <p:sp>
        <p:nvSpPr>
          <p:cNvPr id="26" name="Shape 24">
            <a:extLst>
              <a:ext uri="{FF2B5EF4-FFF2-40B4-BE49-F238E27FC236}">
                <a16:creationId xmlns:a16="http://schemas.microsoft.com/office/drawing/2014/main" id="{DDD67266-5D48-F56D-68C7-D5CB6916D64B}"/>
              </a:ext>
            </a:extLst>
          </p:cNvPr>
          <p:cNvSpPr/>
          <p:nvPr/>
        </p:nvSpPr>
        <p:spPr>
          <a:xfrm>
            <a:off x="6309360" y="4526280"/>
            <a:ext cx="5257800" cy="1225296"/>
          </a:xfrm>
          <a:prstGeom prst="roundRect">
            <a:avLst>
              <a:gd name="adj" fmla="val 5970"/>
            </a:avLst>
          </a:prstGeom>
          <a:solidFill>
            <a:srgbClr val="FFFFFF"/>
          </a:solidFill>
          <a:ln w="12700">
            <a:solidFill>
              <a:srgbClr val="DDD8D0"/>
            </a:solidFill>
            <a:prstDash val="solid"/>
          </a:ln>
          <a:effectLst>
            <a:outerShdw blurRad="19050" dist="6350" dir="2700000" algn="bl" rotWithShape="0">
              <a:srgbClr val="000000">
                <a:alpha val="12000"/>
              </a:srgbClr>
            </a:outerShdw>
          </a:effectLst>
        </p:spPr>
        <p:txBody>
          <a:bodyPr/>
          <a:lstStyle/>
          <a:p>
            <a:endParaRPr lang="en-US"/>
          </a:p>
        </p:txBody>
      </p:sp>
      <p:sp>
        <p:nvSpPr>
          <p:cNvPr id="27" name="Shape 25">
            <a:extLst>
              <a:ext uri="{FF2B5EF4-FFF2-40B4-BE49-F238E27FC236}">
                <a16:creationId xmlns:a16="http://schemas.microsoft.com/office/drawing/2014/main" id="{7094ADD6-1C0F-7D47-4703-1A9FC7962B04}"/>
              </a:ext>
            </a:extLst>
          </p:cNvPr>
          <p:cNvSpPr/>
          <p:nvPr/>
        </p:nvSpPr>
        <p:spPr>
          <a:xfrm>
            <a:off x="6309360" y="4526280"/>
            <a:ext cx="82296" cy="1225296"/>
          </a:xfrm>
          <a:prstGeom prst="rect">
            <a:avLst/>
          </a:prstGeom>
          <a:solidFill>
            <a:srgbClr val="782F40"/>
          </a:solidFill>
          <a:ln w="12700">
            <a:solidFill>
              <a:srgbClr val="782F40"/>
            </a:solidFill>
            <a:prstDash val="solid"/>
          </a:ln>
        </p:spPr>
        <p:txBody>
          <a:bodyPr/>
          <a:lstStyle/>
          <a:p>
            <a:endParaRPr lang="en-US"/>
          </a:p>
        </p:txBody>
      </p:sp>
      <p:sp>
        <p:nvSpPr>
          <p:cNvPr id="28" name="Text 26">
            <a:extLst>
              <a:ext uri="{FF2B5EF4-FFF2-40B4-BE49-F238E27FC236}">
                <a16:creationId xmlns:a16="http://schemas.microsoft.com/office/drawing/2014/main" id="{EF02AEF2-370E-4AA1-B68C-13E17944067C}"/>
              </a:ext>
            </a:extLst>
          </p:cNvPr>
          <p:cNvSpPr/>
          <p:nvPr/>
        </p:nvSpPr>
        <p:spPr>
          <a:xfrm>
            <a:off x="6537960" y="4727448"/>
            <a:ext cx="4846320" cy="320040"/>
          </a:xfrm>
          <a:prstGeom prst="rect">
            <a:avLst/>
          </a:prstGeom>
          <a:noFill/>
          <a:ln/>
        </p:spPr>
        <p:txBody>
          <a:bodyPr wrap="square" lIns="0" tIns="0" rIns="0" bIns="0" rtlCol="0" anchor="ctr"/>
          <a:lstStyle/>
          <a:p>
            <a:pPr marL="0" indent="0">
              <a:buNone/>
            </a:pPr>
            <a:r>
              <a:rPr lang="en-US" sz="1800" b="1" dirty="0">
                <a:solidFill>
                  <a:srgbClr val="17263C"/>
                </a:solidFill>
              </a:rPr>
              <a:t>Ask for Help</a:t>
            </a:r>
            <a:endParaRPr lang="en-US" sz="1800" dirty="0"/>
          </a:p>
        </p:txBody>
      </p:sp>
      <p:sp>
        <p:nvSpPr>
          <p:cNvPr id="29" name="Text 27">
            <a:extLst>
              <a:ext uri="{FF2B5EF4-FFF2-40B4-BE49-F238E27FC236}">
                <a16:creationId xmlns:a16="http://schemas.microsoft.com/office/drawing/2014/main" id="{6637828A-BF9A-3991-0A76-B5C8B4948AFA}"/>
              </a:ext>
            </a:extLst>
          </p:cNvPr>
          <p:cNvSpPr/>
          <p:nvPr/>
        </p:nvSpPr>
        <p:spPr>
          <a:xfrm>
            <a:off x="6537960" y="5184648"/>
            <a:ext cx="4800600" cy="402336"/>
          </a:xfrm>
          <a:prstGeom prst="rect">
            <a:avLst/>
          </a:prstGeom>
          <a:noFill/>
          <a:ln/>
        </p:spPr>
        <p:txBody>
          <a:bodyPr wrap="square" lIns="0" tIns="0" rIns="0" bIns="0" rtlCol="0" anchor="ctr">
            <a:normAutofit/>
          </a:bodyPr>
          <a:lstStyle/>
          <a:p>
            <a:pPr marL="0" indent="0">
              <a:buNone/>
            </a:pPr>
            <a:r>
              <a:rPr lang="en-US" sz="1400" dirty="0">
                <a:solidFill>
                  <a:srgbClr val="666B73"/>
                </a:solidFill>
              </a:rPr>
              <a:t>There are many people here to help.  Just ask.</a:t>
            </a:r>
            <a:endParaRPr lang="en-US" sz="1400" dirty="0"/>
          </a:p>
        </p:txBody>
      </p:sp>
    </p:spTree>
    <p:extLst>
      <p:ext uri="{BB962C8B-B14F-4D97-AF65-F5344CB8AC3E}">
        <p14:creationId xmlns:p14="http://schemas.microsoft.com/office/powerpoint/2010/main" val="28487453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6371A-FF10-D159-33F4-74313B6346B2}"/>
              </a:ext>
            </a:extLst>
          </p:cNvPr>
          <p:cNvSpPr>
            <a:spLocks noGrp="1"/>
          </p:cNvSpPr>
          <p:nvPr>
            <p:ph type="title"/>
          </p:nvPr>
        </p:nvSpPr>
        <p:spPr>
          <a:xfrm>
            <a:off x="838200" y="74667"/>
            <a:ext cx="10515600" cy="1325563"/>
          </a:xfrm>
        </p:spPr>
        <p:txBody>
          <a:bodyPr/>
          <a:lstStyle/>
          <a:p>
            <a:pPr algn="ctr"/>
            <a:r>
              <a:rPr lang="en-US" dirty="0"/>
              <a:t>Your RD Team</a:t>
            </a:r>
          </a:p>
        </p:txBody>
      </p:sp>
      <p:pic>
        <p:nvPicPr>
          <p:cNvPr id="18" name="Picture 17" descr="A person wearing glasses and a floral shirt&#10;&#10;Description automatically generated">
            <a:extLst>
              <a:ext uri="{FF2B5EF4-FFF2-40B4-BE49-F238E27FC236}">
                <a16:creationId xmlns:a16="http://schemas.microsoft.com/office/drawing/2014/main" id="{CB7EA42F-76DA-BA82-212B-9B347EE5A48B}"/>
              </a:ext>
            </a:extLst>
          </p:cNvPr>
          <p:cNvPicPr>
            <a:picLocks noChangeAspect="1"/>
          </p:cNvPicPr>
          <p:nvPr/>
        </p:nvPicPr>
        <p:blipFill rotWithShape="1">
          <a:blip r:embed="rId2"/>
          <a:srcRect l="271" t="842" r="-271" b="32522"/>
          <a:stretch/>
        </p:blipFill>
        <p:spPr>
          <a:xfrm>
            <a:off x="3840332" y="1196372"/>
            <a:ext cx="2011680" cy="2011680"/>
          </a:xfrm>
          <a:prstGeom prst="rect">
            <a:avLst/>
          </a:prstGeom>
        </p:spPr>
      </p:pic>
      <p:sp>
        <p:nvSpPr>
          <p:cNvPr id="19" name="TextBox 18">
            <a:extLst>
              <a:ext uri="{FF2B5EF4-FFF2-40B4-BE49-F238E27FC236}">
                <a16:creationId xmlns:a16="http://schemas.microsoft.com/office/drawing/2014/main" id="{398FA996-BDC8-E283-E32A-D32EB9B2C2D3}"/>
              </a:ext>
            </a:extLst>
          </p:cNvPr>
          <p:cNvSpPr txBox="1"/>
          <p:nvPr/>
        </p:nvSpPr>
        <p:spPr>
          <a:xfrm>
            <a:off x="1438147" y="3209249"/>
            <a:ext cx="2011680" cy="369332"/>
          </a:xfrm>
          <a:prstGeom prst="rect">
            <a:avLst/>
          </a:prstGeom>
          <a:noFill/>
        </p:spPr>
        <p:txBody>
          <a:bodyPr wrap="square" rtlCol="0">
            <a:spAutoFit/>
          </a:bodyPr>
          <a:lstStyle/>
          <a:p>
            <a:pPr algn="ctr"/>
            <a:r>
              <a:rPr lang="en-US">
                <a:solidFill>
                  <a:schemeClr val="bg2"/>
                </a:solidFill>
              </a:rPr>
              <a:t>Beth Hodges</a:t>
            </a:r>
          </a:p>
        </p:txBody>
      </p:sp>
      <p:sp>
        <p:nvSpPr>
          <p:cNvPr id="21" name="TextBox 20">
            <a:extLst>
              <a:ext uri="{FF2B5EF4-FFF2-40B4-BE49-F238E27FC236}">
                <a16:creationId xmlns:a16="http://schemas.microsoft.com/office/drawing/2014/main" id="{24A2B3AE-D383-2E03-A06E-9B715A69DA7D}"/>
              </a:ext>
            </a:extLst>
          </p:cNvPr>
          <p:cNvSpPr txBox="1"/>
          <p:nvPr/>
        </p:nvSpPr>
        <p:spPr>
          <a:xfrm>
            <a:off x="1470425" y="5759173"/>
            <a:ext cx="2011680" cy="369332"/>
          </a:xfrm>
          <a:prstGeom prst="rect">
            <a:avLst/>
          </a:prstGeom>
          <a:noFill/>
        </p:spPr>
        <p:txBody>
          <a:bodyPr wrap="square" rtlCol="0">
            <a:spAutoFit/>
          </a:bodyPr>
          <a:lstStyle/>
          <a:p>
            <a:pPr algn="ctr"/>
            <a:r>
              <a:rPr lang="en-US">
                <a:solidFill>
                  <a:schemeClr val="bg2"/>
                </a:solidFill>
              </a:rPr>
              <a:t>Carolyn Bradley</a:t>
            </a:r>
          </a:p>
        </p:txBody>
      </p:sp>
      <p:sp>
        <p:nvSpPr>
          <p:cNvPr id="22" name="TextBox 21">
            <a:extLst>
              <a:ext uri="{FF2B5EF4-FFF2-40B4-BE49-F238E27FC236}">
                <a16:creationId xmlns:a16="http://schemas.microsoft.com/office/drawing/2014/main" id="{42A5498E-E8D3-5C1D-1004-FCA94405D1C8}"/>
              </a:ext>
            </a:extLst>
          </p:cNvPr>
          <p:cNvSpPr txBox="1"/>
          <p:nvPr/>
        </p:nvSpPr>
        <p:spPr>
          <a:xfrm>
            <a:off x="3840332" y="3221848"/>
            <a:ext cx="2011680" cy="369332"/>
          </a:xfrm>
          <a:prstGeom prst="rect">
            <a:avLst/>
          </a:prstGeom>
          <a:noFill/>
        </p:spPr>
        <p:txBody>
          <a:bodyPr wrap="square" rtlCol="0">
            <a:spAutoFit/>
          </a:bodyPr>
          <a:lstStyle/>
          <a:p>
            <a:pPr algn="ctr"/>
            <a:r>
              <a:rPr lang="en-US">
                <a:solidFill>
                  <a:schemeClr val="bg2"/>
                </a:solidFill>
              </a:rPr>
              <a:t>Nicole Viverito</a:t>
            </a:r>
          </a:p>
        </p:txBody>
      </p:sp>
      <p:sp>
        <p:nvSpPr>
          <p:cNvPr id="23" name="TextBox 22">
            <a:extLst>
              <a:ext uri="{FF2B5EF4-FFF2-40B4-BE49-F238E27FC236}">
                <a16:creationId xmlns:a16="http://schemas.microsoft.com/office/drawing/2014/main" id="{C8DDA583-CACA-842C-3857-CF22F88054F4}"/>
              </a:ext>
            </a:extLst>
          </p:cNvPr>
          <p:cNvSpPr txBox="1"/>
          <p:nvPr/>
        </p:nvSpPr>
        <p:spPr>
          <a:xfrm>
            <a:off x="3820916" y="5772108"/>
            <a:ext cx="2011680" cy="369332"/>
          </a:xfrm>
          <a:prstGeom prst="rect">
            <a:avLst/>
          </a:prstGeom>
          <a:noFill/>
        </p:spPr>
        <p:txBody>
          <a:bodyPr wrap="square" rtlCol="0">
            <a:spAutoFit/>
          </a:bodyPr>
          <a:lstStyle/>
          <a:p>
            <a:pPr algn="ctr"/>
            <a:r>
              <a:rPr lang="en-US">
                <a:solidFill>
                  <a:schemeClr val="bg2"/>
                </a:solidFill>
              </a:rPr>
              <a:t>Jared Parmer</a:t>
            </a:r>
          </a:p>
        </p:txBody>
      </p:sp>
      <p:sp>
        <p:nvSpPr>
          <p:cNvPr id="25" name="TextBox 24">
            <a:extLst>
              <a:ext uri="{FF2B5EF4-FFF2-40B4-BE49-F238E27FC236}">
                <a16:creationId xmlns:a16="http://schemas.microsoft.com/office/drawing/2014/main" id="{12069C12-D6CF-B290-1E57-2C081258D4C8}"/>
              </a:ext>
            </a:extLst>
          </p:cNvPr>
          <p:cNvSpPr txBox="1"/>
          <p:nvPr/>
        </p:nvSpPr>
        <p:spPr>
          <a:xfrm>
            <a:off x="8742175" y="3209249"/>
            <a:ext cx="2011680" cy="369332"/>
          </a:xfrm>
          <a:prstGeom prst="rect">
            <a:avLst/>
          </a:prstGeom>
          <a:noFill/>
        </p:spPr>
        <p:txBody>
          <a:bodyPr wrap="square" rtlCol="0">
            <a:spAutoFit/>
          </a:bodyPr>
          <a:lstStyle/>
          <a:p>
            <a:pPr algn="ctr"/>
            <a:r>
              <a:rPr lang="en-US">
                <a:solidFill>
                  <a:schemeClr val="bg2"/>
                </a:solidFill>
              </a:rPr>
              <a:t>Sherry Core</a:t>
            </a:r>
          </a:p>
        </p:txBody>
      </p:sp>
      <p:sp>
        <p:nvSpPr>
          <p:cNvPr id="5" name="TextBox 4">
            <a:extLst>
              <a:ext uri="{FF2B5EF4-FFF2-40B4-BE49-F238E27FC236}">
                <a16:creationId xmlns:a16="http://schemas.microsoft.com/office/drawing/2014/main" id="{F10E18CE-3AEE-2BAB-9460-7A190F2CF2BD}"/>
              </a:ext>
            </a:extLst>
          </p:cNvPr>
          <p:cNvSpPr txBox="1"/>
          <p:nvPr/>
        </p:nvSpPr>
        <p:spPr>
          <a:xfrm>
            <a:off x="5852012" y="5812121"/>
            <a:ext cx="2662418" cy="369332"/>
          </a:xfrm>
          <a:prstGeom prst="rect">
            <a:avLst/>
          </a:prstGeom>
          <a:noFill/>
        </p:spPr>
        <p:txBody>
          <a:bodyPr wrap="square" rtlCol="0">
            <a:spAutoFit/>
          </a:bodyPr>
          <a:lstStyle/>
          <a:p>
            <a:pPr algn="ctr"/>
            <a:r>
              <a:rPr lang="en-US">
                <a:solidFill>
                  <a:schemeClr val="bg2"/>
                </a:solidFill>
              </a:rPr>
              <a:t>Crystal Ladwig</a:t>
            </a:r>
          </a:p>
        </p:txBody>
      </p:sp>
      <p:sp>
        <p:nvSpPr>
          <p:cNvPr id="7" name="TextBox 6">
            <a:extLst>
              <a:ext uri="{FF2B5EF4-FFF2-40B4-BE49-F238E27FC236}">
                <a16:creationId xmlns:a16="http://schemas.microsoft.com/office/drawing/2014/main" id="{E04A904D-C63F-EFC7-4341-841E232F3803}"/>
              </a:ext>
            </a:extLst>
          </p:cNvPr>
          <p:cNvSpPr txBox="1"/>
          <p:nvPr/>
        </p:nvSpPr>
        <p:spPr>
          <a:xfrm>
            <a:off x="8383112" y="5803814"/>
            <a:ext cx="2662418" cy="369332"/>
          </a:xfrm>
          <a:prstGeom prst="rect">
            <a:avLst/>
          </a:prstGeom>
          <a:noFill/>
        </p:spPr>
        <p:txBody>
          <a:bodyPr wrap="square" lIns="91440" tIns="45720" rIns="91440" bIns="45720" rtlCol="0" anchor="t">
            <a:spAutoFit/>
          </a:bodyPr>
          <a:lstStyle/>
          <a:p>
            <a:pPr algn="ctr"/>
            <a:r>
              <a:rPr lang="en-US">
                <a:solidFill>
                  <a:schemeClr val="bg2"/>
                </a:solidFill>
              </a:rPr>
              <a:t>Chris Duclos</a:t>
            </a:r>
          </a:p>
        </p:txBody>
      </p:sp>
      <p:pic>
        <p:nvPicPr>
          <p:cNvPr id="11" name="Picture 10">
            <a:extLst>
              <a:ext uri="{FF2B5EF4-FFF2-40B4-BE49-F238E27FC236}">
                <a16:creationId xmlns:a16="http://schemas.microsoft.com/office/drawing/2014/main" id="{67B86DE2-0165-656A-43B8-DB0F9A40F0C8}"/>
              </a:ext>
            </a:extLst>
          </p:cNvPr>
          <p:cNvPicPr>
            <a:picLocks noChangeAspect="1"/>
          </p:cNvPicPr>
          <p:nvPr/>
        </p:nvPicPr>
        <p:blipFill>
          <a:blip r:embed="rId3"/>
          <a:srcRect l="5324" t="14397" r="6174" b="17706"/>
          <a:stretch/>
        </p:blipFill>
        <p:spPr>
          <a:xfrm>
            <a:off x="8718052" y="3742031"/>
            <a:ext cx="1992538" cy="2011680"/>
          </a:xfrm>
          <a:prstGeom prst="rect">
            <a:avLst/>
          </a:prstGeom>
        </p:spPr>
      </p:pic>
      <p:sp>
        <p:nvSpPr>
          <p:cNvPr id="15" name="TextBox 14">
            <a:extLst>
              <a:ext uri="{FF2B5EF4-FFF2-40B4-BE49-F238E27FC236}">
                <a16:creationId xmlns:a16="http://schemas.microsoft.com/office/drawing/2014/main" id="{94E0EFCB-CD2B-5960-3B2D-AD7EF938F428}"/>
              </a:ext>
            </a:extLst>
          </p:cNvPr>
          <p:cNvSpPr txBox="1"/>
          <p:nvPr/>
        </p:nvSpPr>
        <p:spPr>
          <a:xfrm>
            <a:off x="5867238" y="3244334"/>
            <a:ext cx="2662418" cy="369332"/>
          </a:xfrm>
          <a:prstGeom prst="rect">
            <a:avLst/>
          </a:prstGeom>
          <a:noFill/>
        </p:spPr>
        <p:txBody>
          <a:bodyPr wrap="square" rtlCol="0">
            <a:spAutoFit/>
          </a:bodyPr>
          <a:lstStyle/>
          <a:p>
            <a:pPr algn="ctr"/>
            <a:r>
              <a:rPr lang="en-US">
                <a:solidFill>
                  <a:schemeClr val="bg2"/>
                </a:solidFill>
              </a:rPr>
              <a:t>Livia Navon</a:t>
            </a:r>
          </a:p>
        </p:txBody>
      </p:sp>
      <p:pic>
        <p:nvPicPr>
          <p:cNvPr id="1032" name="Picture 8" descr="Livia Navon">
            <a:extLst>
              <a:ext uri="{FF2B5EF4-FFF2-40B4-BE49-F238E27FC236}">
                <a16:creationId xmlns:a16="http://schemas.microsoft.com/office/drawing/2014/main" id="{BAC92C46-36F8-15CF-BEFC-B3EF2951E5E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0846"/>
          <a:stretch>
            <a:fillRect/>
          </a:stretch>
        </p:blipFill>
        <p:spPr bwMode="auto">
          <a:xfrm>
            <a:off x="6370169" y="1205335"/>
            <a:ext cx="1883146" cy="199788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2026 Beth Cropped">
            <a:extLst>
              <a:ext uri="{FF2B5EF4-FFF2-40B4-BE49-F238E27FC236}">
                <a16:creationId xmlns:a16="http://schemas.microsoft.com/office/drawing/2014/main" id="{47AFF94E-AC9A-A6E5-1978-AE48268B52C9}"/>
              </a:ext>
            </a:extLst>
          </p:cNvPr>
          <p:cNvPicPr>
            <a:picLocks noChangeAspect="1"/>
          </p:cNvPicPr>
          <p:nvPr/>
        </p:nvPicPr>
        <p:blipFill rotWithShape="1">
          <a:blip r:embed="rId5">
            <a:extLst>
              <a:ext uri="{28A0092B-C50C-407E-A947-70E740481C1C}">
                <a14:useLocalDpi xmlns:a14="http://schemas.microsoft.com/office/drawing/2010/main" val="0"/>
              </a:ext>
            </a:extLst>
          </a:blip>
          <a:srcRect l="12688" t="1383" r="5271" b="27789"/>
          <a:stretch>
            <a:fillRect/>
          </a:stretch>
        </p:blipFill>
        <p:spPr bwMode="auto">
          <a:xfrm>
            <a:off x="1509584" y="1204453"/>
            <a:ext cx="1868805" cy="2017395"/>
          </a:xfrm>
          <a:prstGeom prst="rect">
            <a:avLst/>
          </a:prstGeom>
          <a:noFill/>
          <a:ln>
            <a:noFill/>
          </a:ln>
          <a:extLst>
            <a:ext uri="{53640926-AAD7-44D8-BBD7-CCE9431645EC}">
              <a14:shadowObscured xmlns:a14="http://schemas.microsoft.com/office/drawing/2010/main"/>
            </a:ext>
          </a:extLst>
        </p:spPr>
      </p:pic>
      <p:pic>
        <p:nvPicPr>
          <p:cNvPr id="24" name="Picture 23" descr="2026 Carolyn Cropped">
            <a:extLst>
              <a:ext uri="{FF2B5EF4-FFF2-40B4-BE49-F238E27FC236}">
                <a16:creationId xmlns:a16="http://schemas.microsoft.com/office/drawing/2014/main" id="{D1438EDE-F5EC-6F38-8A27-8F8C6B907EB1}"/>
              </a:ext>
            </a:extLst>
          </p:cNvPr>
          <p:cNvPicPr>
            <a:picLocks noChangeAspect="1"/>
          </p:cNvPicPr>
          <p:nvPr/>
        </p:nvPicPr>
        <p:blipFill rotWithShape="1">
          <a:blip r:embed="rId6">
            <a:extLst>
              <a:ext uri="{28A0092B-C50C-407E-A947-70E740481C1C}">
                <a14:useLocalDpi xmlns:a14="http://schemas.microsoft.com/office/drawing/2010/main" val="0"/>
              </a:ext>
            </a:extLst>
          </a:blip>
          <a:srcRect l="7561" t="527" r="4014" b="26647"/>
          <a:stretch>
            <a:fillRect/>
          </a:stretch>
        </p:blipFill>
        <p:spPr bwMode="auto">
          <a:xfrm>
            <a:off x="1438147" y="3735046"/>
            <a:ext cx="1960245" cy="2018665"/>
          </a:xfrm>
          <a:prstGeom prst="rect">
            <a:avLst/>
          </a:prstGeom>
          <a:noFill/>
          <a:ln>
            <a:noFill/>
          </a:ln>
          <a:extLst>
            <a:ext uri="{53640926-AAD7-44D8-BBD7-CCE9431645EC}">
              <a14:shadowObscured xmlns:a14="http://schemas.microsoft.com/office/drawing/2010/main"/>
            </a:ext>
          </a:extLst>
        </p:spPr>
      </p:pic>
      <p:pic>
        <p:nvPicPr>
          <p:cNvPr id="26" name="Picture 25" descr="2026 Sherry Cropped">
            <a:extLst>
              <a:ext uri="{FF2B5EF4-FFF2-40B4-BE49-F238E27FC236}">
                <a16:creationId xmlns:a16="http://schemas.microsoft.com/office/drawing/2014/main" id="{8379F5FE-9DF8-9656-39D1-767DB71FBD38}"/>
              </a:ext>
            </a:extLst>
          </p:cNvPr>
          <p:cNvPicPr>
            <a:picLocks noChangeAspect="1"/>
          </p:cNvPicPr>
          <p:nvPr/>
        </p:nvPicPr>
        <p:blipFill rotWithShape="1">
          <a:blip r:embed="rId7">
            <a:extLst>
              <a:ext uri="{28A0092B-C50C-407E-A947-70E740481C1C}">
                <a14:useLocalDpi xmlns:a14="http://schemas.microsoft.com/office/drawing/2010/main" val="0"/>
              </a:ext>
            </a:extLst>
          </a:blip>
          <a:srcRect b="19588"/>
          <a:stretch>
            <a:fillRect/>
          </a:stretch>
        </p:blipFill>
        <p:spPr bwMode="auto">
          <a:xfrm>
            <a:off x="8718052" y="1192174"/>
            <a:ext cx="2000250" cy="2011045"/>
          </a:xfrm>
          <a:prstGeom prst="rect">
            <a:avLst/>
          </a:prstGeom>
          <a:noFill/>
          <a:ln>
            <a:noFill/>
          </a:ln>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6FEF2DF4-1DD5-1B07-FD7D-624CA0E26733}"/>
              </a:ext>
            </a:extLst>
          </p:cNvPr>
          <p:cNvPicPr>
            <a:picLocks noChangeAspect="1"/>
          </p:cNvPicPr>
          <p:nvPr/>
        </p:nvPicPr>
        <p:blipFill>
          <a:blip r:embed="rId8"/>
          <a:srcRect l="12310" t="10072" r="11274" b="38182"/>
          <a:stretch>
            <a:fillRect/>
          </a:stretch>
        </p:blipFill>
        <p:spPr>
          <a:xfrm>
            <a:off x="3849467" y="3742030"/>
            <a:ext cx="1981466" cy="2011679"/>
          </a:xfrm>
          <a:prstGeom prst="rect">
            <a:avLst/>
          </a:prstGeom>
        </p:spPr>
      </p:pic>
      <p:pic>
        <p:nvPicPr>
          <p:cNvPr id="3" name="Picture 2" descr="2026 Crystal Cropped">
            <a:extLst>
              <a:ext uri="{FF2B5EF4-FFF2-40B4-BE49-F238E27FC236}">
                <a16:creationId xmlns:a16="http://schemas.microsoft.com/office/drawing/2014/main" id="{42F6D28E-0C9C-782C-C209-0CF96FD28B66}"/>
              </a:ext>
            </a:extLst>
          </p:cNvPr>
          <p:cNvPicPr>
            <a:picLocks noChangeAspect="1"/>
          </p:cNvPicPr>
          <p:nvPr/>
        </p:nvPicPr>
        <p:blipFill>
          <a:blip r:embed="rId9"/>
          <a:srcRect b="17146"/>
          <a:stretch>
            <a:fillRect/>
          </a:stretch>
        </p:blipFill>
        <p:spPr>
          <a:xfrm>
            <a:off x="6370169" y="3735046"/>
            <a:ext cx="1960244" cy="2011679"/>
          </a:xfrm>
          <a:prstGeom prst="rect">
            <a:avLst/>
          </a:prstGeom>
        </p:spPr>
      </p:pic>
    </p:spTree>
    <p:extLst>
      <p:ext uri="{BB962C8B-B14F-4D97-AF65-F5344CB8AC3E}">
        <p14:creationId xmlns:p14="http://schemas.microsoft.com/office/powerpoint/2010/main" val="2710139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671A91B-0711-5740-04E8-189C4F6137D0}"/>
              </a:ext>
            </a:extLst>
          </p:cNvPr>
          <p:cNvSpPr>
            <a:spLocks noGrp="1"/>
          </p:cNvSpPr>
          <p:nvPr>
            <p:ph idx="1"/>
          </p:nvPr>
        </p:nvSpPr>
        <p:spPr>
          <a:xfrm>
            <a:off x="546083" y="5431315"/>
            <a:ext cx="10515600" cy="727113"/>
          </a:xfrm>
        </p:spPr>
        <p:txBody>
          <a:bodyPr>
            <a:normAutofit fontScale="25000" lnSpcReduction="20000"/>
          </a:bodyPr>
          <a:lstStyle/>
          <a:p>
            <a:endParaRPr lang="en-US" dirty="0">
              <a:hlinkClick r:id="rId3"/>
            </a:endParaRPr>
          </a:p>
          <a:p>
            <a:endParaRPr lang="en-US" sz="8000" dirty="0">
              <a:hlinkClick r:id="" action="ppaction://noaction"/>
            </a:endParaRPr>
          </a:p>
          <a:p>
            <a:pPr marL="0" indent="0">
              <a:buNone/>
            </a:pPr>
            <a:r>
              <a:rPr lang="en-US" sz="8000" dirty="0">
                <a:hlinkClick r:id="" action="ppaction://noaction"/>
              </a:rPr>
              <a:t>https://www.research.fsu.edu/discovery-days</a:t>
            </a:r>
            <a:r>
              <a:rPr lang="en-US" dirty="0">
                <a:hlinkClick r:id="rId3"/>
              </a:rPr>
              <a:t>/</a:t>
            </a:r>
            <a:r>
              <a:rPr lang="en-US" dirty="0"/>
              <a:t> </a:t>
            </a:r>
          </a:p>
        </p:txBody>
      </p:sp>
      <p:sp>
        <p:nvSpPr>
          <p:cNvPr id="9" name="TextBox 8">
            <a:extLst>
              <a:ext uri="{FF2B5EF4-FFF2-40B4-BE49-F238E27FC236}">
                <a16:creationId xmlns:a16="http://schemas.microsoft.com/office/drawing/2014/main" id="{CB68E277-555D-9144-25B1-C60C9E98B7FA}"/>
              </a:ext>
            </a:extLst>
          </p:cNvPr>
          <p:cNvSpPr txBox="1"/>
          <p:nvPr/>
        </p:nvSpPr>
        <p:spPr>
          <a:xfrm>
            <a:off x="1661132" y="3773056"/>
            <a:ext cx="8869736" cy="1630827"/>
          </a:xfrm>
          <a:prstGeom prst="rect">
            <a:avLst/>
          </a:prstGeom>
          <a:noFill/>
        </p:spPr>
        <p:txBody>
          <a:bodyPr wrap="none" rtlCol="0">
            <a:normAutofit/>
          </a:bodyPr>
          <a:lstStyle/>
          <a:p>
            <a:r>
              <a:rPr lang="en-US" sz="8000" dirty="0">
                <a:solidFill>
                  <a:schemeClr val="bg2"/>
                </a:solidFill>
                <a:latin typeface="Lucida Sans" panose="020B0602030504020204" pitchFamily="34" charset="0"/>
              </a:rPr>
              <a:t>OCTOBER 17-24</a:t>
            </a:r>
            <a:r>
              <a:rPr lang="en-US" sz="8000" baseline="30000" dirty="0">
                <a:solidFill>
                  <a:schemeClr val="bg2"/>
                </a:solidFill>
                <a:latin typeface="Lucida Sans" panose="020B0602030504020204" pitchFamily="34" charset="0"/>
              </a:rPr>
              <a:t>th</a:t>
            </a:r>
            <a:endParaRPr lang="en-US" sz="8000" dirty="0">
              <a:solidFill>
                <a:schemeClr val="bg2"/>
              </a:solidFill>
              <a:latin typeface="Lucida Sans" panose="020B0602030504020204" pitchFamily="34" charset="0"/>
            </a:endParaRPr>
          </a:p>
        </p:txBody>
      </p:sp>
      <p:pic>
        <p:nvPicPr>
          <p:cNvPr id="3" name="Graphic 2">
            <a:extLst>
              <a:ext uri="{FF2B5EF4-FFF2-40B4-BE49-F238E27FC236}">
                <a16:creationId xmlns:a16="http://schemas.microsoft.com/office/drawing/2014/main" id="{1AE283C2-AA04-7442-E594-6C776BD479B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03218" y="699572"/>
            <a:ext cx="9001330" cy="2650391"/>
          </a:xfrm>
          <a:prstGeom prst="rect">
            <a:avLst/>
          </a:prstGeom>
        </p:spPr>
      </p:pic>
      <p:pic>
        <p:nvPicPr>
          <p:cNvPr id="5" name="Picture 4" descr="A black and gold logo&#10;&#10;Description automatically generated">
            <a:extLst>
              <a:ext uri="{FF2B5EF4-FFF2-40B4-BE49-F238E27FC236}">
                <a16:creationId xmlns:a16="http://schemas.microsoft.com/office/drawing/2014/main" id="{AC3F8D3A-467D-806E-6D21-23DA2343E93C}"/>
              </a:ext>
            </a:extLst>
          </p:cNvPr>
          <p:cNvPicPr>
            <a:picLocks noChangeAspect="1"/>
          </p:cNvPicPr>
          <p:nvPr/>
        </p:nvPicPr>
        <p:blipFill>
          <a:blip r:embed="rId5"/>
          <a:stretch>
            <a:fillRect/>
          </a:stretch>
        </p:blipFill>
        <p:spPr>
          <a:xfrm>
            <a:off x="198325" y="6366439"/>
            <a:ext cx="2113360" cy="477056"/>
          </a:xfrm>
          <a:prstGeom prst="rect">
            <a:avLst/>
          </a:prstGeom>
        </p:spPr>
      </p:pic>
      <p:sp>
        <p:nvSpPr>
          <p:cNvPr id="7" name="Rectangle 6">
            <a:extLst>
              <a:ext uri="{FF2B5EF4-FFF2-40B4-BE49-F238E27FC236}">
                <a16:creationId xmlns:a16="http://schemas.microsoft.com/office/drawing/2014/main" id="{8494CF91-0BE4-6FCA-112A-1E4F16933908}"/>
              </a:ext>
            </a:extLst>
          </p:cNvPr>
          <p:cNvSpPr/>
          <p:nvPr/>
        </p:nvSpPr>
        <p:spPr>
          <a:xfrm>
            <a:off x="4754880" y="6366439"/>
            <a:ext cx="2706624" cy="40012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Picture for 'AI for Team Science: Working Smarter, Together' event">
            <a:extLst>
              <a:ext uri="{FF2B5EF4-FFF2-40B4-BE49-F238E27FC236}">
                <a16:creationId xmlns:a16="http://schemas.microsoft.com/office/drawing/2014/main" id="{0EBEEE36-80AB-8686-FA75-1289862B0D33}"/>
              </a:ext>
            </a:extLst>
          </p:cNvPr>
          <p:cNvPicPr>
            <a:picLocks noChangeAspect="1"/>
          </p:cNvPicPr>
          <p:nvPr/>
        </p:nvPicPr>
        <p:blipFill>
          <a:blip r:embed="rId6"/>
          <a:stretch>
            <a:fillRect/>
          </a:stretch>
        </p:blipFill>
        <p:spPr>
          <a:xfrm>
            <a:off x="0" y="0"/>
            <a:ext cx="12192000" cy="6858000"/>
          </a:xfrm>
          <a:prstGeom prst="rect">
            <a:avLst/>
          </a:prstGeom>
        </p:spPr>
      </p:pic>
    </p:spTree>
    <p:extLst>
      <p:ext uri="{BB962C8B-B14F-4D97-AF65-F5344CB8AC3E}">
        <p14:creationId xmlns:p14="http://schemas.microsoft.com/office/powerpoint/2010/main" val="18156134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28E9625-7EBC-972D-70DF-E3D47CB4F9B3}"/>
              </a:ext>
            </a:extLst>
          </p:cNvPr>
          <p:cNvSpPr>
            <a:spLocks noGrp="1"/>
          </p:cNvSpPr>
          <p:nvPr>
            <p:ph type="title"/>
          </p:nvPr>
        </p:nvSpPr>
        <p:spPr>
          <a:xfrm>
            <a:off x="533398" y="274637"/>
            <a:ext cx="4362450" cy="1325563"/>
          </a:xfrm>
        </p:spPr>
        <p:txBody>
          <a:bodyPr/>
          <a:lstStyle/>
          <a:p>
            <a:r>
              <a:rPr lang="en-US" dirty="0"/>
              <a:t>Discovery Days </a:t>
            </a:r>
          </a:p>
        </p:txBody>
      </p:sp>
      <p:sp>
        <p:nvSpPr>
          <p:cNvPr id="5" name="TextBox 4">
            <a:extLst>
              <a:ext uri="{FF2B5EF4-FFF2-40B4-BE49-F238E27FC236}">
                <a16:creationId xmlns:a16="http://schemas.microsoft.com/office/drawing/2014/main" id="{E7E63035-34CE-3338-2587-40D66176E4CB}"/>
              </a:ext>
            </a:extLst>
          </p:cNvPr>
          <p:cNvSpPr txBox="1"/>
          <p:nvPr/>
        </p:nvSpPr>
        <p:spPr>
          <a:xfrm>
            <a:off x="371475" y="5133994"/>
            <a:ext cx="3449481" cy="1200329"/>
          </a:xfrm>
          <a:prstGeom prst="rect">
            <a:avLst/>
          </a:prstGeom>
          <a:noFill/>
        </p:spPr>
        <p:txBody>
          <a:bodyPr wrap="square">
            <a:spAutoFit/>
          </a:bodyPr>
          <a:lstStyle/>
          <a:p>
            <a:pPr algn="ctr"/>
            <a:r>
              <a:rPr lang="en-US" b="1" dirty="0">
                <a:solidFill>
                  <a:schemeClr val="bg1"/>
                </a:solidFill>
              </a:rPr>
              <a:t>Partnering with Your Compliance Office to Ensure Research Success</a:t>
            </a:r>
          </a:p>
          <a:p>
            <a:pPr algn="ctr"/>
            <a:r>
              <a:rPr lang="en-US" dirty="0">
                <a:solidFill>
                  <a:schemeClr val="bg1"/>
                </a:solidFill>
              </a:rPr>
              <a:t>Tuesday, October 20</a:t>
            </a:r>
            <a:r>
              <a:rPr lang="en-US" baseline="30000" dirty="0">
                <a:solidFill>
                  <a:schemeClr val="bg1"/>
                </a:solidFill>
              </a:rPr>
              <a:t>th</a:t>
            </a:r>
            <a:r>
              <a:rPr lang="en-US" dirty="0">
                <a:solidFill>
                  <a:schemeClr val="bg1"/>
                </a:solidFill>
              </a:rPr>
              <a:t> at 10am</a:t>
            </a:r>
          </a:p>
        </p:txBody>
      </p:sp>
      <p:sp>
        <p:nvSpPr>
          <p:cNvPr id="7" name="TextBox 6">
            <a:extLst>
              <a:ext uri="{FF2B5EF4-FFF2-40B4-BE49-F238E27FC236}">
                <a16:creationId xmlns:a16="http://schemas.microsoft.com/office/drawing/2014/main" id="{9E164EE9-DFFD-A85E-1731-3A361D92965F}"/>
              </a:ext>
            </a:extLst>
          </p:cNvPr>
          <p:cNvSpPr txBox="1"/>
          <p:nvPr/>
        </p:nvSpPr>
        <p:spPr>
          <a:xfrm>
            <a:off x="4252007" y="5131446"/>
            <a:ext cx="3687985" cy="923330"/>
          </a:xfrm>
          <a:prstGeom prst="rect">
            <a:avLst/>
          </a:prstGeom>
          <a:noFill/>
        </p:spPr>
        <p:txBody>
          <a:bodyPr wrap="square">
            <a:spAutoFit/>
          </a:bodyPr>
          <a:lstStyle/>
          <a:p>
            <a:pPr algn="ctr"/>
            <a:r>
              <a:rPr lang="en-US" b="1" dirty="0">
                <a:solidFill>
                  <a:schemeClr val="bg1"/>
                </a:solidFill>
              </a:rPr>
              <a:t>AI for Team Science: Working Smarter, Together</a:t>
            </a:r>
          </a:p>
          <a:p>
            <a:pPr algn="ctr"/>
            <a:r>
              <a:rPr lang="en-US" dirty="0">
                <a:solidFill>
                  <a:schemeClr val="bg1"/>
                </a:solidFill>
              </a:rPr>
              <a:t>Thursday, October 22 at 8:15 am</a:t>
            </a:r>
          </a:p>
        </p:txBody>
      </p:sp>
      <p:pic>
        <p:nvPicPr>
          <p:cNvPr id="10" name="Picture 9" descr="Picture for 'Partnering with Your Compliance Office to Ensure Research Success' event">
            <a:extLst>
              <a:ext uri="{FF2B5EF4-FFF2-40B4-BE49-F238E27FC236}">
                <a16:creationId xmlns:a16="http://schemas.microsoft.com/office/drawing/2014/main" id="{6B30C4F6-2789-493A-1C79-7BAD40EBD7CC}"/>
              </a:ext>
            </a:extLst>
          </p:cNvPr>
          <p:cNvPicPr>
            <a:picLocks noChangeAspect="1"/>
          </p:cNvPicPr>
          <p:nvPr/>
        </p:nvPicPr>
        <p:blipFill>
          <a:blip r:embed="rId2"/>
          <a:srcRect l="8911" r="8883"/>
          <a:stretch>
            <a:fillRect/>
          </a:stretch>
        </p:blipFill>
        <p:spPr>
          <a:xfrm>
            <a:off x="371475" y="1332268"/>
            <a:ext cx="3264215" cy="2230309"/>
          </a:xfrm>
          <a:prstGeom prst="rect">
            <a:avLst/>
          </a:prstGeom>
        </p:spPr>
      </p:pic>
      <p:pic>
        <p:nvPicPr>
          <p:cNvPr id="11" name="Picture 10" descr="7 Reasons Why Teamwork is Important in the Workplace">
            <a:extLst>
              <a:ext uri="{FF2B5EF4-FFF2-40B4-BE49-F238E27FC236}">
                <a16:creationId xmlns:a16="http://schemas.microsoft.com/office/drawing/2014/main" id="{DF543495-29EA-F402-74A0-436B1086B381}"/>
              </a:ext>
            </a:extLst>
          </p:cNvPr>
          <p:cNvPicPr>
            <a:picLocks noChangeAspect="1"/>
          </p:cNvPicPr>
          <p:nvPr/>
        </p:nvPicPr>
        <p:blipFill>
          <a:blip r:embed="rId3"/>
          <a:stretch>
            <a:fillRect/>
          </a:stretch>
        </p:blipFill>
        <p:spPr>
          <a:xfrm>
            <a:off x="4194833" y="1332268"/>
            <a:ext cx="3372536" cy="2248357"/>
          </a:xfrm>
          <a:prstGeom prst="rect">
            <a:avLst/>
          </a:prstGeom>
        </p:spPr>
      </p:pic>
      <p:pic>
        <p:nvPicPr>
          <p:cNvPr id="6" name="Picture 5">
            <a:extLst>
              <a:ext uri="{FF2B5EF4-FFF2-40B4-BE49-F238E27FC236}">
                <a16:creationId xmlns:a16="http://schemas.microsoft.com/office/drawing/2014/main" id="{C5DD635E-1F0D-0F0B-7640-F91CF50C5A35}"/>
              </a:ext>
            </a:extLst>
          </p:cNvPr>
          <p:cNvPicPr>
            <a:picLocks noChangeAspect="1"/>
          </p:cNvPicPr>
          <p:nvPr/>
        </p:nvPicPr>
        <p:blipFill>
          <a:blip r:embed="rId4"/>
          <a:stretch>
            <a:fillRect/>
          </a:stretch>
        </p:blipFill>
        <p:spPr>
          <a:xfrm>
            <a:off x="918742" y="2883089"/>
            <a:ext cx="2145928" cy="2129609"/>
          </a:xfrm>
          <a:prstGeom prst="rect">
            <a:avLst/>
          </a:prstGeom>
        </p:spPr>
      </p:pic>
      <p:pic>
        <p:nvPicPr>
          <p:cNvPr id="8" name="Picture 7" descr="Picture for 'Lights, Camera, Research!' event">
            <a:extLst>
              <a:ext uri="{FF2B5EF4-FFF2-40B4-BE49-F238E27FC236}">
                <a16:creationId xmlns:a16="http://schemas.microsoft.com/office/drawing/2014/main" id="{B0051A69-7F5C-0171-3FAB-0B0C924E5F91}"/>
              </a:ext>
            </a:extLst>
          </p:cNvPr>
          <p:cNvPicPr>
            <a:picLocks noChangeAspect="1"/>
          </p:cNvPicPr>
          <p:nvPr/>
        </p:nvPicPr>
        <p:blipFill>
          <a:blip r:embed="rId5"/>
          <a:stretch>
            <a:fillRect/>
          </a:stretch>
        </p:blipFill>
        <p:spPr>
          <a:xfrm>
            <a:off x="8209121" y="1332268"/>
            <a:ext cx="3449481" cy="2302154"/>
          </a:xfrm>
          <a:prstGeom prst="rect">
            <a:avLst/>
          </a:prstGeom>
        </p:spPr>
      </p:pic>
      <p:pic>
        <p:nvPicPr>
          <p:cNvPr id="12" name="Picture 11">
            <a:extLst>
              <a:ext uri="{FF2B5EF4-FFF2-40B4-BE49-F238E27FC236}">
                <a16:creationId xmlns:a16="http://schemas.microsoft.com/office/drawing/2014/main" id="{C4350D04-1340-D3C7-45C9-1B573A0BEAFE}"/>
              </a:ext>
            </a:extLst>
          </p:cNvPr>
          <p:cNvPicPr>
            <a:picLocks noChangeAspect="1"/>
          </p:cNvPicPr>
          <p:nvPr/>
        </p:nvPicPr>
        <p:blipFill>
          <a:blip r:embed="rId6"/>
          <a:stretch>
            <a:fillRect/>
          </a:stretch>
        </p:blipFill>
        <p:spPr>
          <a:xfrm>
            <a:off x="8976880" y="2883089"/>
            <a:ext cx="2203744" cy="2203744"/>
          </a:xfrm>
          <a:prstGeom prst="rect">
            <a:avLst/>
          </a:prstGeom>
        </p:spPr>
      </p:pic>
      <p:sp>
        <p:nvSpPr>
          <p:cNvPr id="14" name="TextBox 13">
            <a:extLst>
              <a:ext uri="{FF2B5EF4-FFF2-40B4-BE49-F238E27FC236}">
                <a16:creationId xmlns:a16="http://schemas.microsoft.com/office/drawing/2014/main" id="{85E757C3-4610-B993-5E9F-F8A4625C0EE7}"/>
              </a:ext>
            </a:extLst>
          </p:cNvPr>
          <p:cNvSpPr txBox="1"/>
          <p:nvPr/>
        </p:nvSpPr>
        <p:spPr>
          <a:xfrm>
            <a:off x="8286066" y="5131446"/>
            <a:ext cx="3449481" cy="923330"/>
          </a:xfrm>
          <a:prstGeom prst="rect">
            <a:avLst/>
          </a:prstGeom>
          <a:noFill/>
        </p:spPr>
        <p:txBody>
          <a:bodyPr wrap="square">
            <a:spAutoFit/>
          </a:bodyPr>
          <a:lstStyle/>
          <a:p>
            <a:pPr algn="ctr"/>
            <a:r>
              <a:rPr lang="en-US" b="1" dirty="0">
                <a:solidFill>
                  <a:schemeClr val="bg1"/>
                </a:solidFill>
              </a:rPr>
              <a:t>Lights, Camera, Research!</a:t>
            </a:r>
          </a:p>
          <a:p>
            <a:pPr algn="ctr"/>
            <a:r>
              <a:rPr lang="en-US" dirty="0">
                <a:solidFill>
                  <a:schemeClr val="bg1"/>
                </a:solidFill>
              </a:rPr>
              <a:t>Thursday, October 23</a:t>
            </a:r>
            <a:r>
              <a:rPr lang="en-US" baseline="30000" dirty="0">
                <a:solidFill>
                  <a:schemeClr val="bg1"/>
                </a:solidFill>
              </a:rPr>
              <a:t>rd</a:t>
            </a:r>
            <a:r>
              <a:rPr lang="en-US" dirty="0">
                <a:solidFill>
                  <a:schemeClr val="bg1"/>
                </a:solidFill>
              </a:rPr>
              <a:t> at 10:00 AM</a:t>
            </a:r>
          </a:p>
        </p:txBody>
      </p:sp>
      <p:pic>
        <p:nvPicPr>
          <p:cNvPr id="16" name="Picture 15">
            <a:extLst>
              <a:ext uri="{FF2B5EF4-FFF2-40B4-BE49-F238E27FC236}">
                <a16:creationId xmlns:a16="http://schemas.microsoft.com/office/drawing/2014/main" id="{2D8A404D-BCCD-0D58-ED92-5DCCDB8D3E81}"/>
              </a:ext>
            </a:extLst>
          </p:cNvPr>
          <p:cNvPicPr>
            <a:picLocks noChangeAspect="1"/>
          </p:cNvPicPr>
          <p:nvPr/>
        </p:nvPicPr>
        <p:blipFill>
          <a:blip r:embed="rId7"/>
          <a:stretch>
            <a:fillRect/>
          </a:stretch>
        </p:blipFill>
        <p:spPr>
          <a:xfrm>
            <a:off x="4895848" y="2883089"/>
            <a:ext cx="2193418" cy="2129609"/>
          </a:xfrm>
          <a:prstGeom prst="rect">
            <a:avLst/>
          </a:prstGeom>
        </p:spPr>
      </p:pic>
    </p:spTree>
    <p:extLst>
      <p:ext uri="{BB962C8B-B14F-4D97-AF65-F5344CB8AC3E}">
        <p14:creationId xmlns:p14="http://schemas.microsoft.com/office/powerpoint/2010/main" val="3447017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3777A-FC62-840F-A461-1F4BC6A63911}"/>
              </a:ext>
            </a:extLst>
          </p:cNvPr>
          <p:cNvSpPr>
            <a:spLocks noGrp="1"/>
          </p:cNvSpPr>
          <p:nvPr>
            <p:ph type="ctrTitle"/>
          </p:nvPr>
        </p:nvSpPr>
        <p:spPr>
          <a:xfrm>
            <a:off x="584887" y="1122363"/>
            <a:ext cx="11022226" cy="3380364"/>
          </a:xfrm>
          <a:effectLst>
            <a:outerShdw blurRad="50800" dist="38100" dir="2700000" algn="tl" rotWithShape="0">
              <a:prstClr val="black">
                <a:alpha val="40000"/>
              </a:prstClr>
            </a:outerShdw>
          </a:effectLst>
        </p:spPr>
        <p:txBody>
          <a:bodyPr/>
          <a:lstStyle/>
          <a:p>
            <a:r>
              <a:rPr lang="en-US" dirty="0">
                <a:latin typeface="+mj-lt"/>
              </a:rPr>
              <a:t>Questions?</a:t>
            </a:r>
            <a:br>
              <a:rPr lang="en-US" dirty="0">
                <a:latin typeface="+mj-lt"/>
              </a:rPr>
            </a:br>
            <a:br>
              <a:rPr lang="en-US" sz="2000" dirty="0">
                <a:latin typeface="+mj-lt"/>
              </a:rPr>
            </a:br>
            <a:r>
              <a:rPr lang="en-US" sz="3600" i="1">
                <a:solidFill>
                  <a:schemeClr val="accent2"/>
                </a:solidFill>
                <a:latin typeface="+mj-lt"/>
              </a:rPr>
              <a:t>bhodges@fsu.edu</a:t>
            </a:r>
            <a:br>
              <a:rPr lang="en-US" sz="3600" i="1">
                <a:solidFill>
                  <a:schemeClr val="accent2"/>
                </a:solidFill>
                <a:latin typeface="+mj-lt"/>
              </a:rPr>
            </a:br>
            <a:r>
              <a:rPr lang="en-US" sz="3600" i="1">
                <a:solidFill>
                  <a:schemeClr val="accent2"/>
                </a:solidFill>
                <a:latin typeface="+mj-lt"/>
              </a:rPr>
              <a:t>rd.fsu.edu </a:t>
            </a:r>
            <a:endParaRPr lang="en-US" sz="2800" i="1">
              <a:solidFill>
                <a:schemeClr val="accent2"/>
              </a:solidFill>
              <a:latin typeface="+mj-lt"/>
            </a:endParaRPr>
          </a:p>
        </p:txBody>
      </p:sp>
    </p:spTree>
    <p:extLst>
      <p:ext uri="{BB962C8B-B14F-4D97-AF65-F5344CB8AC3E}">
        <p14:creationId xmlns:p14="http://schemas.microsoft.com/office/powerpoint/2010/main" val="1373979075"/>
      </p:ext>
    </p:extLst>
  </p:cSld>
  <p:clrMapOvr>
    <a:masterClrMapping/>
  </p:clrMapOvr>
</p:sld>
</file>

<file path=ppt/theme/theme1.xml><?xml version="1.0" encoding="utf-8"?>
<a:theme xmlns:a="http://schemas.openxmlformats.org/drawingml/2006/main" name="FSU_Creative_Theme">
  <a:themeElements>
    <a:clrScheme name="FSU">
      <a:dk1>
        <a:srgbClr val="000000"/>
      </a:dk1>
      <a:lt1>
        <a:srgbClr val="FFFFFF"/>
      </a:lt1>
      <a:dk2>
        <a:srgbClr val="782F40"/>
      </a:dk2>
      <a:lt2>
        <a:srgbClr val="E7E6E6"/>
      </a:lt2>
      <a:accent1>
        <a:srgbClr val="782F40"/>
      </a:accent1>
      <a:accent2>
        <a:srgbClr val="CEB888"/>
      </a:accent2>
      <a:accent3>
        <a:srgbClr val="415563"/>
      </a:accent3>
      <a:accent4>
        <a:srgbClr val="5BB8B2"/>
      </a:accent4>
      <a:accent5>
        <a:srgbClr val="FFC72C"/>
      </a:accent5>
      <a:accent6>
        <a:srgbClr val="A6192E"/>
      </a:accent6>
      <a:hlink>
        <a:srgbClr val="782F40"/>
      </a:hlink>
      <a:folHlink>
        <a:srgbClr val="000000"/>
      </a:folHlink>
    </a:clrScheme>
    <a:fontScheme name="Open Sans">
      <a:majorFont>
        <a:latin typeface="Open Sans Semi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1" id="{15C2AE4D-9D63-4B45-9EEE-77C26C127F7C}" vid="{60CF0C7E-7FE4-4869-8E14-041DA7ADA5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A934D66D4678B4298D1990BF325F8B7" ma:contentTypeVersion="19" ma:contentTypeDescription="Create a new document." ma:contentTypeScope="" ma:versionID="8ef32849079552c967f60ee7c37cabbc">
  <xsd:schema xmlns:xsd="http://www.w3.org/2001/XMLSchema" xmlns:xs="http://www.w3.org/2001/XMLSchema" xmlns:p="http://schemas.microsoft.com/office/2006/metadata/properties" xmlns:ns2="902730fb-f68a-41c2-9748-67966be30d39" xmlns:ns3="670b7f86-f8d5-412d-8171-6e2e1fbf27ec" targetNamespace="http://schemas.microsoft.com/office/2006/metadata/properties" ma:root="true" ma:fieldsID="f908c044f078389ff914c3a7661e8da3" ns2:_="" ns3:_="">
    <xsd:import namespace="902730fb-f68a-41c2-9748-67966be30d39"/>
    <xsd:import namespace="670b7f86-f8d5-412d-8171-6e2e1fbf27e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DateTaken" minOccurs="0"/>
                <xsd:element ref="ns2:MediaLengthInSeconds" minOccurs="0"/>
                <xsd:element ref="ns3:SharedWithUsers" minOccurs="0"/>
                <xsd:element ref="ns3:SharedWithDetails"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2730fb-f68a-41c2-9748-67966be30d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443b83bf-5a34-45d0-bf74-ccf9241540c7"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70b7f86-f8d5-412d-8171-6e2e1fbf27e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92aa48e-e26f-4bcc-8fa5-c9310e63c17b}" ma:internalName="TaxCatchAll" ma:showField="CatchAllData" ma:web="670b7f86-f8d5-412d-8171-6e2e1fbf27ec">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70b7f86-f8d5-412d-8171-6e2e1fbf27ec" xsi:nil="true"/>
    <lcf76f155ced4ddcb4097134ff3c332f xmlns="902730fb-f68a-41c2-9748-67966be30d3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8551ED5-79B6-4DD1-A36F-69383A3A95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02730fb-f68a-41c2-9748-67966be30d39"/>
    <ds:schemaRef ds:uri="670b7f86-f8d5-412d-8171-6e2e1fbf27e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4667D59-2880-4EB6-AF32-0838E15BE328}">
  <ds:schemaRefs>
    <ds:schemaRef ds:uri="http://schemas.microsoft.com/sharepoint/v3/contenttype/forms"/>
  </ds:schemaRefs>
</ds:datastoreItem>
</file>

<file path=customXml/itemProps3.xml><?xml version="1.0" encoding="utf-8"?>
<ds:datastoreItem xmlns:ds="http://schemas.openxmlformats.org/officeDocument/2006/customXml" ds:itemID="{A9DA9456-4756-43B1-85A6-0B7B1B58CCE5}">
  <ds:schemaRefs>
    <ds:schemaRef ds:uri="http://schemas.microsoft.com/office/2006/documentManagement/types"/>
    <ds:schemaRef ds:uri="http://purl.org/dc/elements/1.1/"/>
    <ds:schemaRef ds:uri="http://www.w3.org/XML/1998/namespace"/>
    <ds:schemaRef ds:uri="http://purl.org/dc/terms/"/>
    <ds:schemaRef ds:uri="670b7f86-f8d5-412d-8171-6e2e1fbf27ec"/>
    <ds:schemaRef ds:uri="http://schemas.microsoft.com/office/infopath/2007/PartnerControls"/>
    <ds:schemaRef ds:uri="http://schemas.openxmlformats.org/package/2006/metadata/core-properties"/>
    <ds:schemaRef ds:uri="902730fb-f68a-41c2-9748-67966be30d39"/>
    <ds:schemaRef ds:uri="http://schemas.microsoft.com/office/2006/metadata/properties"/>
    <ds:schemaRef ds:uri="http://purl.org/dc/dcmitype/"/>
  </ds:schemaRefs>
</ds:datastoreItem>
</file>

<file path=docMetadata/LabelInfo.xml><?xml version="1.0" encoding="utf-8"?>
<clbl:labelList xmlns:clbl="http://schemas.microsoft.com/office/2020/mipLabelMetadata">
  <clbl:label id="{a36450eb-db06-42a7-8d1b-026719f701e3}" enabled="0" method="" siteId="{a36450eb-db06-42a7-8d1b-026719f701e3}" removed="1"/>
</clbl:labelList>
</file>

<file path=docProps/app.xml><?xml version="1.0" encoding="utf-8"?>
<Properties xmlns="http://schemas.openxmlformats.org/officeDocument/2006/extended-properties" xmlns:vt="http://schemas.openxmlformats.org/officeDocument/2006/docPropsVTypes">
  <Template>FSU_Creative_Theme</Template>
  <TotalTime>299</TotalTime>
  <Words>1620</Words>
  <Application>Microsoft Office PowerPoint</Application>
  <PresentationFormat>Widescreen</PresentationFormat>
  <Paragraphs>223</Paragraphs>
  <Slides>28</Slides>
  <Notes>17</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28</vt:i4>
      </vt:variant>
    </vt:vector>
  </HeadingPairs>
  <TitlesOfParts>
    <vt:vector size="39" baseType="lpstr">
      <vt:lpstr>Aptos</vt:lpstr>
      <vt:lpstr>Aptos Display</vt:lpstr>
      <vt:lpstr>Arial</vt:lpstr>
      <vt:lpstr>Georgia</vt:lpstr>
      <vt:lpstr>Lucida Sans</vt:lpstr>
      <vt:lpstr>Open Sans</vt:lpstr>
      <vt:lpstr>Open Sans ExtraBold</vt:lpstr>
      <vt:lpstr>Open Sans SemiBold</vt:lpstr>
      <vt:lpstr>Times New Roman</vt:lpstr>
      <vt:lpstr>FSU_Creative_Theme</vt:lpstr>
      <vt:lpstr>Office Theme</vt:lpstr>
      <vt:lpstr>Grant Writing Essentials, etc.</vt:lpstr>
      <vt:lpstr>PowerPoint Presentation</vt:lpstr>
      <vt:lpstr>PowerPoint Presentation</vt:lpstr>
      <vt:lpstr>PowerPoint Presentation</vt:lpstr>
      <vt:lpstr>PowerPoint Presentation</vt:lpstr>
      <vt:lpstr>PowerPoint Presentation</vt:lpstr>
      <vt:lpstr>Things to Do, Things to Avoid</vt:lpstr>
      <vt:lpstr>PowerPoint Presentation</vt:lpstr>
      <vt:lpstr>PowerPoint Presentation</vt:lpstr>
      <vt:lpstr>PowerPoint Presentation</vt:lpstr>
      <vt:lpstr>PowerPoint Presentation</vt:lpstr>
      <vt:lpstr>PowerPoint Presentation</vt:lpstr>
      <vt:lpstr>PowerPoint Presentation</vt:lpstr>
      <vt:lpstr>Reduce cognitive burden on your reviewers!</vt:lpstr>
      <vt:lpstr>PowerPoint Presentation</vt:lpstr>
      <vt:lpstr>PowerPoint Presentation</vt:lpstr>
      <vt:lpstr>PowerPoint Presentation</vt:lpstr>
      <vt:lpstr>What about AI?</vt:lpstr>
      <vt:lpstr>AI:  The Good, the Bad, and the Ugly</vt:lpstr>
      <vt:lpstr>AI:  The Good, the Bad, and the Ugly</vt:lpstr>
      <vt:lpstr>AI:  The Good, the Bad, and the Ugly</vt:lpstr>
      <vt:lpstr>AI:  The Good, the Bad, and the Ugly</vt:lpstr>
      <vt:lpstr>AI:  The Good, the Bad, and the Ugly</vt:lpstr>
      <vt:lpstr>PowerPoint Presentation</vt:lpstr>
      <vt:lpstr>Your RD Team</vt:lpstr>
      <vt:lpstr>PowerPoint Presentation</vt:lpstr>
      <vt:lpstr>Discovery Days </vt:lpstr>
      <vt:lpstr>Questions?  bhodges@fsu.edu rd.fsu.edu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of Trustees Meeting</dc:title>
  <dc:creator>Katie Grab</dc:creator>
  <cp:lastModifiedBy>Sherry Core</cp:lastModifiedBy>
  <cp:revision>8</cp:revision>
  <dcterms:created xsi:type="dcterms:W3CDTF">2024-06-27T03:35:42Z</dcterms:created>
  <dcterms:modified xsi:type="dcterms:W3CDTF">2026-09-22T17:22:18Z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0x010100DA934D66D4678B4298D1990BF325F8B7</vt:lpwstr>
  </property>
  <property fmtid="{D5CDD505-2E9C-101B-9397-08002B2CF9AE}" pid="3" name="MediaServiceImageTags">
    <vt:lpwstr/>
  </property>
</Properties>
</file>