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3"/>
  </p:notesMasterIdLst>
  <p:sldIdLst>
    <p:sldId id="2146845568" r:id="rId5"/>
    <p:sldId id="2146845563" r:id="rId6"/>
    <p:sldId id="2146845564" r:id="rId7"/>
    <p:sldId id="273" r:id="rId8"/>
    <p:sldId id="270" r:id="rId9"/>
    <p:sldId id="271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74" r:id="rId21"/>
    <p:sldId id="285" r:id="rId22"/>
    <p:sldId id="259" r:id="rId23"/>
    <p:sldId id="267" r:id="rId24"/>
    <p:sldId id="268" r:id="rId25"/>
    <p:sldId id="286" r:id="rId26"/>
    <p:sldId id="2146845565" r:id="rId27"/>
    <p:sldId id="264" r:id="rId28"/>
    <p:sldId id="266" r:id="rId29"/>
    <p:sldId id="287" r:id="rId30"/>
    <p:sldId id="288" r:id="rId31"/>
    <p:sldId id="28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1A7"/>
    <a:srgbClr val="782F40"/>
    <a:srgbClr val="F2ECDA"/>
    <a:srgbClr val="E9DFC1"/>
    <a:srgbClr val="FA4616"/>
    <a:srgbClr val="572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87" autoAdjust="0"/>
  </p:normalViewPr>
  <p:slideViewPr>
    <p:cSldViewPr snapToGrid="0">
      <p:cViewPr varScale="1">
        <p:scale>
          <a:sx n="75" d="100"/>
          <a:sy n="75" d="100"/>
        </p:scale>
        <p:origin x="94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rry Core" userId="59d57aa5-26fe-4b4b-8e1f-453be7071b00" providerId="ADAL" clId="{AA933931-25A6-4724-A631-44BE14917AA3}"/>
    <pc:docChg chg="modSld">
      <pc:chgData name="Sherry Core" userId="59d57aa5-26fe-4b4b-8e1f-453be7071b00" providerId="ADAL" clId="{AA933931-25A6-4724-A631-44BE14917AA3}" dt="2026-09-18T18:51:58.731" v="69" actId="20577"/>
      <pc:docMkLst>
        <pc:docMk/>
      </pc:docMkLst>
      <pc:sldChg chg="modSp mod">
        <pc:chgData name="Sherry Core" userId="59d57aa5-26fe-4b4b-8e1f-453be7071b00" providerId="ADAL" clId="{AA933931-25A6-4724-A631-44BE14917AA3}" dt="2026-09-18T18:51:58.731" v="69" actId="20577"/>
        <pc:sldMkLst>
          <pc:docMk/>
          <pc:sldMk cId="1136850920" sldId="288"/>
        </pc:sldMkLst>
        <pc:spChg chg="mod">
          <ac:chgData name="Sherry Core" userId="59d57aa5-26fe-4b4b-8e1f-453be7071b00" providerId="ADAL" clId="{AA933931-25A6-4724-A631-44BE14917AA3}" dt="2026-09-18T18:51:58.731" v="69" actId="20577"/>
          <ac:spMkLst>
            <pc:docMk/>
            <pc:sldMk cId="1136850920" sldId="288"/>
            <ac:spMk id="17" creationId="{B42EE742-2529-6E9F-B738-5DF26A600E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770EE-547F-400D-B20D-C4426475E15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34ECF-CC94-4124-9FBA-7BE153ADD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4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8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F5852-BCFC-D9CC-1D62-3205D47AE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DAE9F-88FD-A669-4F2D-190DB9DB9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93DE3-BFE8-E8B0-1267-6A8F5E7BB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1301F-3C7D-01CC-221E-C5B616816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2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16201-7F0A-06D4-D240-5BBE3DFEB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D937D-1E0D-60D2-F66F-237061C48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EA853-5DE6-119F-12C7-81B66A21E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F389C-A2E2-A90A-1636-899FAFE45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42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AC367-B21E-E611-584D-C222FD058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7C045-00BE-2F5C-1808-F1104A832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8223B-B7C7-532C-964B-F9003844A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9617D-B35A-D293-E7A4-6AD56CCB2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41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506C3-4B16-50B8-01A0-818154DA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B2035F-7CAE-4141-B124-878139123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8C0DF9-694A-33F1-A643-4AE612B83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39AB9-DBDA-1EE9-3846-190C42409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84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85871-99AE-5138-88A7-7320B9433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A1FFD-7EAC-2E5D-7944-676EDA452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57D6D-64F9-DC54-2642-976842741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D05BF-0300-8D0F-3424-1F9A4174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74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CDBA1-975C-C23D-49B5-3F81873C8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EAFAB-9937-E7D1-F4CF-F71CE5239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A34A0F-7BAE-00BD-E5A8-849E747D5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043E1-9B85-4AD8-BBCF-FE5431781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51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EAE7F-E455-9855-940F-2B27F2AF7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3C95A3-F2D7-D06F-409C-10C05CBF5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F0996-9727-13AB-45A9-DF86047A4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5813A-CB78-0C36-9693-18228E83B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37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5BBA1-CEF0-66A1-2488-C79CBB514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8BC285-6253-9802-9C24-B890A2042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E2D54-76BB-7945-3657-D5126B01E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5F9FC-D099-5AE0-F5A2-2B53D7B38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3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FB1DE-5AF0-B89D-F04E-FD30516A9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AF94EF-5B45-EDC7-8D81-7C985BE1C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46FA2-68A6-217C-4449-D8A55B3C3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AF158-34F4-9558-521F-5E2202D4B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9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243E-3465-0EAB-C126-8831C86B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5B132-D34D-B27C-9638-B5EDF6E41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0DC99-8202-FA47-1821-A8E7F110B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96A71-BF67-2162-828A-8A5767638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5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9472-7337-1AC5-C933-FB3E284B4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346CDB-CC6C-5D74-DC47-FA033B6F1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24782-72BF-F93C-75E9-E6DAD2A80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29F65-B67B-C78D-5604-4FCC17DE0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A03AA-2D6F-4688-BF5B-4CE897EB6B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50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34ECF-CC94-4124-9FBA-7BE153ADDC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27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2645" y="1122363"/>
            <a:ext cx="6624489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79" y="3989942"/>
            <a:ext cx="11173042" cy="10861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and black logo&#10;&#10;Description automatically generated">
            <a:extLst>
              <a:ext uri="{FF2B5EF4-FFF2-40B4-BE49-F238E27FC236}">
                <a16:creationId xmlns:a16="http://schemas.microsoft.com/office/drawing/2014/main" id="{686958BE-999F-7265-40E9-A5240BE1C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2878" y="905820"/>
            <a:ext cx="5693863" cy="340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8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7" y="1122363"/>
            <a:ext cx="11022226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1392"/>
            <a:ext cx="9144000" cy="11023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D87F3-13C9-F97D-679A-047289A8B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55B78-8660-7977-A527-B43BB02E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gold logo&#10;&#10;Description automatically generated">
            <a:extLst>
              <a:ext uri="{FF2B5EF4-FFF2-40B4-BE49-F238E27FC236}">
                <a16:creationId xmlns:a16="http://schemas.microsoft.com/office/drawing/2014/main" id="{84389171-B04B-0ECD-A41B-B497CF95C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262" y="5955055"/>
            <a:ext cx="3555476" cy="8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2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5F5CF-7563-910E-C780-7C168339C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716" y="3155682"/>
            <a:ext cx="9712569" cy="1615201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5612E9-1D7E-C187-3DC5-A7EF5451C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9716" y="4886897"/>
            <a:ext cx="9712568" cy="104497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 descr="A white and black logo&#10;&#10;Description automatically generated">
            <a:extLst>
              <a:ext uri="{FF2B5EF4-FFF2-40B4-BE49-F238E27FC236}">
                <a16:creationId xmlns:a16="http://schemas.microsoft.com/office/drawing/2014/main" id="{686958BE-999F-7265-40E9-A5240BE1C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80026" y="601160"/>
            <a:ext cx="3831948" cy="229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2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B4CA4-1BDB-D2FB-E9F6-6566E18D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773"/>
            <a:ext cx="10515600" cy="10110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35409-C4CD-90F4-F6FD-D38184519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7590"/>
            <a:ext cx="10515600" cy="41875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AAF2A-F252-85D7-B59A-AC065740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67192"/>
            <a:ext cx="2743200" cy="49080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6550C-9433-24E4-3EAD-30A81EC2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7192"/>
            <a:ext cx="2743200" cy="49080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4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0">
              <a:srgbClr val="782F40"/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880B4-DA72-8AD7-D5F8-C1BC286E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2637E-8094-255C-CEBE-7776CDF65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D5793-4EBF-1BB5-2B3F-E9C4CC7E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881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23F44-6423-5214-29F9-1564FE9B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48811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8CE90-6158-6721-6A83-1930F91FD763}"/>
              </a:ext>
            </a:extLst>
          </p:cNvPr>
          <p:cNvSpPr txBox="1"/>
          <p:nvPr userDrawn="1"/>
        </p:nvSpPr>
        <p:spPr>
          <a:xfrm>
            <a:off x="4487562" y="6448811"/>
            <a:ext cx="3216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spc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FLORIDA STATE UNIVERSITY</a:t>
            </a:r>
          </a:p>
        </p:txBody>
      </p:sp>
      <p:pic>
        <p:nvPicPr>
          <p:cNvPr id="10" name="Picture 9" descr="A white and black logo&#10;&#10;Description automatically generated">
            <a:extLst>
              <a:ext uri="{FF2B5EF4-FFF2-40B4-BE49-F238E27FC236}">
                <a16:creationId xmlns:a16="http://schemas.microsoft.com/office/drawing/2014/main" id="{727F293E-B2D2-6E98-BD99-0C2BBBF9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1277" y="110880"/>
            <a:ext cx="1123950" cy="67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9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E62A-D4A1-12DB-FEC1-3819C3DD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FDB61-7333-5D50-B5C0-688DFCF83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40B5E-3E52-C4B9-9898-43CCDA94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8290-B12E-D7AE-B4CE-6AD080C2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C5EE9-E76D-B076-3220-D99665773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2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48D9-6A0B-D164-B8E3-2D97680A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7717C-8D84-604E-FB53-FAA257C01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00931-DDF4-74B4-7482-676148ED4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5CAB2-B6AC-6647-DF64-D642E5901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362DAE-67EA-6C69-E4D3-B0EA58043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A9263-131B-40FF-E9B4-EC7D49481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24AB0-E725-AA9C-815A-6667122E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4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2159-26DE-7E09-2A91-62B668AF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F45FF-8322-1D1F-71EE-C7DA4139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347C8-C8DC-7727-063C-207D80FF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23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F308FF-9CEF-9E71-F5F8-4339D022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EB8CB-6197-F5EC-FBD0-1D15310A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7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B93E-0165-7922-39CB-8403F57F6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EA9D9-C4B7-4E5A-8BF1-AEF50543E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A843D-7418-D612-5FF8-37BC1250E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8C526-2423-FE08-908F-D1CC625B0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6B452B-B2E3-6970-E135-544F8D1E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84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C7E10-773A-0FFD-96F5-E4B1534C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810511-A094-CDF5-22AD-008F576DE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847DB-CB00-6B46-18BA-61354D20E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565E6-501E-A950-9109-73B7D4DE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C4804-95CB-A5EC-7436-0327C8E4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16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11A7-5CAB-A0A8-9ADF-47EA9915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8EB790-385C-75D8-F148-5AB1825EE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3F9ED-109C-E7E4-FC65-C4B45DDFE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966A9-97E3-4E20-D3F5-19EB07AB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19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7E530E-A39E-4B7F-27F3-A1DED943E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815FF-D0F2-4CED-8659-42739ACF6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84235-F59F-1C05-743D-753E4B2CE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4FB6-96E0-E94F-98AA-54332C31E3E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61F74-418A-3F5C-3E9E-5A26EB282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646E2-5701-E245-9F49-1F595AFFA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1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AC931FD-487B-FB4F-9663-6F1B47FCF50B}"/>
              </a:ext>
            </a:extLst>
          </p:cNvPr>
          <p:cNvSpPr/>
          <p:nvPr userDrawn="1"/>
        </p:nvSpPr>
        <p:spPr>
          <a:xfrm>
            <a:off x="0" y="6359525"/>
            <a:ext cx="12192000" cy="498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4AF466-845F-25C1-2F42-A39E88937987}"/>
              </a:ext>
            </a:extLst>
          </p:cNvPr>
          <p:cNvSpPr txBox="1"/>
          <p:nvPr userDrawn="1"/>
        </p:nvSpPr>
        <p:spPr>
          <a:xfrm>
            <a:off x="4487562" y="6448811"/>
            <a:ext cx="3216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spc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FLORIDA STATE UNIVERSITY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854FDEB-39C7-AC12-C5D7-0072E4657F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41277" y="109022"/>
            <a:ext cx="1123950" cy="67302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3CF2F-ADD4-6F9A-E59D-04341310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B9F1B-2C71-3B4E-A91B-8504AACA0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ED1D6-CC84-B500-5E9B-CA793480A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488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3AB34FB6-96E0-E94F-98AA-54332C31E3E2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0A297-EF75-F329-75D5-059F83F2B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88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00C646E2-5701-E245-9F49-1F595AFFA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51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800356-9809-08B2-57FD-714507324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4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9898-3194-203E-DB82-691C4965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06CC74-E642-D949-3248-42B267D82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13" y="865609"/>
            <a:ext cx="7978356" cy="5348454"/>
          </a:xfrm>
          <a:prstGeom prst="roundRect">
            <a:avLst>
              <a:gd name="adj" fmla="val 11859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2B301FD4-353D-1578-1716-C613ED52F092}"/>
              </a:ext>
            </a:extLst>
          </p:cNvPr>
          <p:cNvSpPr/>
          <p:nvPr/>
        </p:nvSpPr>
        <p:spPr>
          <a:xfrm>
            <a:off x="946725" y="455474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C3E8A5-C7D6-4E3B-18CB-CB4E44BD9F7A}"/>
              </a:ext>
            </a:extLst>
          </p:cNvPr>
          <p:cNvSpPr txBox="1"/>
          <p:nvPr/>
        </p:nvSpPr>
        <p:spPr>
          <a:xfrm>
            <a:off x="8925081" y="1674674"/>
            <a:ext cx="2723860" cy="1200329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Programs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CRC offers 6 grant programs and 4 honorary awards.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5C375-818E-806F-38AE-D665AF8D50F6}"/>
              </a:ext>
            </a:extLst>
          </p:cNvPr>
          <p:cNvSpPr txBox="1"/>
          <p:nvPr/>
        </p:nvSpPr>
        <p:spPr>
          <a:xfrm>
            <a:off x="3027134" y="163086"/>
            <a:ext cx="2661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Website</a:t>
            </a:r>
          </a:p>
        </p:txBody>
      </p:sp>
    </p:spTree>
    <p:extLst>
      <p:ext uri="{BB962C8B-B14F-4D97-AF65-F5344CB8AC3E}">
        <p14:creationId xmlns:p14="http://schemas.microsoft.com/office/powerpoint/2010/main" val="148946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2F438-25A3-7187-3E3B-D173733FC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5001A2-0D7A-3C4C-E755-FD2846884783}"/>
              </a:ext>
            </a:extLst>
          </p:cNvPr>
          <p:cNvSpPr txBox="1"/>
          <p:nvPr/>
        </p:nvSpPr>
        <p:spPr>
          <a:xfrm>
            <a:off x="6800850" y="1443840"/>
            <a:ext cx="4422562" cy="4247317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The RFP:</a:t>
            </a:r>
            <a:endParaRPr lang="en-US" dirty="0">
              <a:ln>
                <a:solidFill>
                  <a:srgbClr val="782F40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Award information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Up to $20,000 for summer research support.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Salary funds are distributed through the normal biweekly pay cycle.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Other grant expenses can be purchased any time during the award period.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Eligibility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Assistant Professor in your first 2 years at FSU (job code: 90039S or 9003AS)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D21C81-D856-9294-F333-F8F966FFBB3A}"/>
              </a:ext>
            </a:extLst>
          </p:cNvPr>
          <p:cNvSpPr txBox="1"/>
          <p:nvPr/>
        </p:nvSpPr>
        <p:spPr>
          <a:xfrm>
            <a:off x="2340580" y="121992"/>
            <a:ext cx="7510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Program: Request for Proposals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C128B-A25F-EB50-8335-9499F162C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88" y="742865"/>
            <a:ext cx="4632112" cy="5428399"/>
          </a:xfrm>
          <a:prstGeom prst="roundRect">
            <a:avLst>
              <a:gd name="adj" fmla="val 10890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874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323EA-35CC-28C9-B466-0CB63B531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98D75D-99DA-AF31-A7BE-BD0C6D94DA73}"/>
              </a:ext>
            </a:extLst>
          </p:cNvPr>
          <p:cNvSpPr txBox="1"/>
          <p:nvPr/>
        </p:nvSpPr>
        <p:spPr>
          <a:xfrm>
            <a:off x="6567844" y="1039809"/>
            <a:ext cx="4444757" cy="4778381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The RFP:</a:t>
            </a:r>
            <a:endParaRPr lang="en-US" dirty="0">
              <a:ln>
                <a:solidFill>
                  <a:srgbClr val="782F40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Important dates: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Deadline: October 15, 2026 by 5pm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Award notification: Mid-February 2027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Award period: 5/8/2027 – 8/6/2027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Instructions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Proposal template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CV template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Budget guide (and budget form)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General formatting: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5 pages maximum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11pt or larger font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Arial or Times New Roman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1” margins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EBCDC-AC1A-E06C-7D3C-45319BA4089C}"/>
              </a:ext>
            </a:extLst>
          </p:cNvPr>
          <p:cNvSpPr txBox="1"/>
          <p:nvPr/>
        </p:nvSpPr>
        <p:spPr>
          <a:xfrm>
            <a:off x="1868738" y="123320"/>
            <a:ext cx="7510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Program: Request for Proposals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66B10-13F7-74B8-01BE-DF8986D18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01" y="723900"/>
            <a:ext cx="4444757" cy="5426005"/>
          </a:xfrm>
          <a:prstGeom prst="roundRect">
            <a:avLst>
              <a:gd name="adj" fmla="val 7881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83874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EC6A1-6316-55D2-EBEE-E1077CA5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540249-0395-E13D-07F4-6622AFFC3BB8}"/>
              </a:ext>
            </a:extLst>
          </p:cNvPr>
          <p:cNvSpPr txBox="1"/>
          <p:nvPr/>
        </p:nvSpPr>
        <p:spPr>
          <a:xfrm>
            <a:off x="5828306" y="762590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C9889-3030-9597-35B4-A791AFEC3C34}"/>
              </a:ext>
            </a:extLst>
          </p:cNvPr>
          <p:cNvSpPr txBox="1"/>
          <p:nvPr/>
        </p:nvSpPr>
        <p:spPr>
          <a:xfrm>
            <a:off x="766902" y="120075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9077F-05A7-6EBD-040E-DF516EAC4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2" y="762590"/>
            <a:ext cx="4195102" cy="539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916D1-AD74-6139-A7FA-F362446B1FF8}"/>
              </a:ext>
            </a:extLst>
          </p:cNvPr>
          <p:cNvSpPr txBox="1"/>
          <p:nvPr/>
        </p:nvSpPr>
        <p:spPr>
          <a:xfrm>
            <a:off x="5828305" y="4968523"/>
            <a:ext cx="5933211" cy="830997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Explain the importance/significance of the issue in your area of research.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Clear goals/objectives.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98E7D03-9233-953B-F7F7-80C796A2B767}"/>
              </a:ext>
            </a:extLst>
          </p:cNvPr>
          <p:cNvSpPr/>
          <p:nvPr/>
        </p:nvSpPr>
        <p:spPr>
          <a:xfrm rot="5400000">
            <a:off x="5037766" y="1120254"/>
            <a:ext cx="334297" cy="1246780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393722-DFE0-4068-098B-CBDF57EE7CCD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7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372D2-338F-9A8D-BC0D-75087EEFC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D72337-C3D6-9AE1-AE02-9243DA2CB8BF}"/>
              </a:ext>
            </a:extLst>
          </p:cNvPr>
          <p:cNvSpPr txBox="1"/>
          <p:nvPr/>
        </p:nvSpPr>
        <p:spPr>
          <a:xfrm>
            <a:off x="5828306" y="762590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558251-072D-B572-44FA-47353D71033E}"/>
              </a:ext>
            </a:extLst>
          </p:cNvPr>
          <p:cNvSpPr txBox="1"/>
          <p:nvPr/>
        </p:nvSpPr>
        <p:spPr>
          <a:xfrm>
            <a:off x="760578" y="119873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E42BEB-62E4-E69A-0C97-A03DB55CD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30" y="762590"/>
            <a:ext cx="4195259" cy="5390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D0E030-04F2-2CCC-37C4-06EBC55F33FD}"/>
              </a:ext>
            </a:extLst>
          </p:cNvPr>
          <p:cNvSpPr txBox="1"/>
          <p:nvPr/>
        </p:nvSpPr>
        <p:spPr>
          <a:xfrm>
            <a:off x="5828306" y="4953023"/>
            <a:ext cx="5933212" cy="830997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Describe the research methods/creative activity to be undertaken.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Should be understandable to those not in the PI’s field!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B6898E5E-D3AC-BA2E-C16D-BC9219A9BBB6}"/>
              </a:ext>
            </a:extLst>
          </p:cNvPr>
          <p:cNvSpPr/>
          <p:nvPr/>
        </p:nvSpPr>
        <p:spPr>
          <a:xfrm rot="5400000">
            <a:off x="5037767" y="1558405"/>
            <a:ext cx="334297" cy="1246781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62DDE7-3B3A-4A70-6558-01C88D8123E3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0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9052E-B25A-0B12-A1A5-87C91949E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F0F71F-003A-3E6A-E62B-0BC7EFE692AB}"/>
              </a:ext>
            </a:extLst>
          </p:cNvPr>
          <p:cNvSpPr txBox="1"/>
          <p:nvPr/>
        </p:nvSpPr>
        <p:spPr>
          <a:xfrm>
            <a:off x="5828306" y="762590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B5A1EB-005F-79AE-BCF2-A57751145626}"/>
              </a:ext>
            </a:extLst>
          </p:cNvPr>
          <p:cNvSpPr txBox="1"/>
          <p:nvPr/>
        </p:nvSpPr>
        <p:spPr>
          <a:xfrm>
            <a:off x="759489" y="139125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F4A42-BF18-E41E-3161-479919C57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2" y="762590"/>
            <a:ext cx="4180277" cy="5371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10530A-F05F-F991-06AD-C240A06FDE3F}"/>
              </a:ext>
            </a:extLst>
          </p:cNvPr>
          <p:cNvSpPr txBox="1"/>
          <p:nvPr/>
        </p:nvSpPr>
        <p:spPr>
          <a:xfrm>
            <a:off x="5828306" y="4986855"/>
            <a:ext cx="5933212" cy="646331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the project clearly related to the PI’s long-term research goals?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19C9127-E9E9-656F-8E94-42C941896AC8}"/>
              </a:ext>
            </a:extLst>
          </p:cNvPr>
          <p:cNvSpPr/>
          <p:nvPr/>
        </p:nvSpPr>
        <p:spPr>
          <a:xfrm rot="5400000">
            <a:off x="5014565" y="2480245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77B870-BFF5-5037-2F7C-B2FC1B7D2D2F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A9BF2-938F-37A7-49CE-70C654B8F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68B14A0-3D11-72E9-4014-DA34ECC62F15}"/>
              </a:ext>
            </a:extLst>
          </p:cNvPr>
          <p:cNvSpPr txBox="1"/>
          <p:nvPr/>
        </p:nvSpPr>
        <p:spPr>
          <a:xfrm>
            <a:off x="5828306" y="762590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72357A-1A48-FEC0-518C-B982292716C5}"/>
              </a:ext>
            </a:extLst>
          </p:cNvPr>
          <p:cNvSpPr txBox="1"/>
          <p:nvPr/>
        </p:nvSpPr>
        <p:spPr>
          <a:xfrm>
            <a:off x="766903" y="120075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C258F1-7242-76E3-8FA1-5D13A0660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3" y="762590"/>
            <a:ext cx="4195102" cy="539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0FFCE4-D2A6-2A68-DE48-77C94CB8656A}"/>
              </a:ext>
            </a:extLst>
          </p:cNvPr>
          <p:cNvSpPr txBox="1"/>
          <p:nvPr/>
        </p:nvSpPr>
        <p:spPr>
          <a:xfrm>
            <a:off x="5828306" y="4882080"/>
            <a:ext cx="5933212" cy="584775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How will the proposed research or creative activity enhance your prospects for future external funding?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4A01B59-7DE3-F6EA-68C2-154A4E1D3A58}"/>
              </a:ext>
            </a:extLst>
          </p:cNvPr>
          <p:cNvSpPr/>
          <p:nvPr/>
        </p:nvSpPr>
        <p:spPr>
          <a:xfrm rot="5400000">
            <a:off x="5014565" y="2819400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D08BB1-E808-A519-E455-D22234674074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12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545AF-65FA-4C63-12C9-34081A32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5498D1-F099-CE62-8C9E-70967F7C54A0}"/>
              </a:ext>
            </a:extLst>
          </p:cNvPr>
          <p:cNvSpPr txBox="1"/>
          <p:nvPr/>
        </p:nvSpPr>
        <p:spPr>
          <a:xfrm>
            <a:off x="5791314" y="831680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C7EAE-3DBF-8565-5FCF-D9F5359C099F}"/>
              </a:ext>
            </a:extLst>
          </p:cNvPr>
          <p:cNvSpPr txBox="1"/>
          <p:nvPr/>
        </p:nvSpPr>
        <p:spPr>
          <a:xfrm>
            <a:off x="787791" y="108771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BDE58-7981-E59C-A8BA-88AA0259C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57" y="842603"/>
            <a:ext cx="4141631" cy="5321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B419CA-312F-12BA-E855-28078F69916E}"/>
              </a:ext>
            </a:extLst>
          </p:cNvPr>
          <p:cNvSpPr txBox="1"/>
          <p:nvPr/>
        </p:nvSpPr>
        <p:spPr>
          <a:xfrm>
            <a:off x="5791314" y="4968761"/>
            <a:ext cx="5933212" cy="954107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Does the schedule/timeline of project activities seem realistic?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Is there a plan for the completion of the project, including start and completion dates, or the anticipated publication, external grant proposal, or performance date?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1287C50-E4C8-56F6-DF8B-E0B74ACBF8B1}"/>
              </a:ext>
            </a:extLst>
          </p:cNvPr>
          <p:cNvSpPr/>
          <p:nvPr/>
        </p:nvSpPr>
        <p:spPr>
          <a:xfrm rot="5400000">
            <a:off x="5014565" y="4117484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5D93C4-322E-128D-ED5F-FD0102DD9D06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91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4FE60-EC0C-EDF6-F60E-A4957AAC1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D854B7-E57F-03A8-6DA8-C4205F1EF883}"/>
              </a:ext>
            </a:extLst>
          </p:cNvPr>
          <p:cNvSpPr txBox="1"/>
          <p:nvPr/>
        </p:nvSpPr>
        <p:spPr>
          <a:xfrm>
            <a:off x="782972" y="103820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EC869A-6EFE-1F94-DACF-741591099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2" y="737545"/>
            <a:ext cx="4227243" cy="5431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82AB43-A1FB-F5A2-0547-39F0089E6CDC}"/>
              </a:ext>
            </a:extLst>
          </p:cNvPr>
          <p:cNvSpPr txBox="1"/>
          <p:nvPr/>
        </p:nvSpPr>
        <p:spPr>
          <a:xfrm>
            <a:off x="5828306" y="4904887"/>
            <a:ext cx="5933212" cy="1169551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Clear/detailed budget explanation that should mirror items on the budget 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Dates and locations needed on travel (must be needed for the research, cannot be workshop/conference travel).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Allowable and unallowable expenses.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51CF321A-8BFB-5B3A-1CDF-659B90BE86C3}"/>
              </a:ext>
            </a:extLst>
          </p:cNvPr>
          <p:cNvSpPr/>
          <p:nvPr/>
        </p:nvSpPr>
        <p:spPr>
          <a:xfrm rot="3472620">
            <a:off x="5161593" y="3965800"/>
            <a:ext cx="334297" cy="1681147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392CC-8408-5153-3113-3EC6228BAEA6}"/>
              </a:ext>
            </a:extLst>
          </p:cNvPr>
          <p:cNvSpPr txBox="1"/>
          <p:nvPr/>
        </p:nvSpPr>
        <p:spPr>
          <a:xfrm>
            <a:off x="5828306" y="737545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DFC7D1-76B9-4A36-E487-A28F9AF27067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84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497B5-C707-7F4E-812B-D38A4F9B6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9E8565-7179-5D6D-0C6E-8E917675E73D}"/>
              </a:ext>
            </a:extLst>
          </p:cNvPr>
          <p:cNvSpPr txBox="1"/>
          <p:nvPr/>
        </p:nvSpPr>
        <p:spPr>
          <a:xfrm>
            <a:off x="5746222" y="1997839"/>
            <a:ext cx="5498603" cy="2862322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Budget Form from the FYAP Grant RFP (CRC website), or it’s linked on the FYAP Grant application.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Descriptions of allowable expenses (not all-inclusive)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Notable unallowable expenses: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Food/Meals/Drinks/Catering/Grocery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Student tuition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Computers/Computing 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Student travel costs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6DD36-E824-3AD4-4945-2801746C0A0C}"/>
              </a:ext>
            </a:extLst>
          </p:cNvPr>
          <p:cNvSpPr txBox="1"/>
          <p:nvPr/>
        </p:nvSpPr>
        <p:spPr>
          <a:xfrm>
            <a:off x="3221716" y="161064"/>
            <a:ext cx="5049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Grant Budget 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75B2A2-31D4-FE38-F00A-50D6367F2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75" y="921654"/>
            <a:ext cx="4061677" cy="5290457"/>
          </a:xfrm>
          <a:prstGeom prst="roundRect">
            <a:avLst>
              <a:gd name="adj" fmla="val 10413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7803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F0092-690B-A0D0-C117-E13A2E35F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2DB3B4-DCD1-CBB3-7EB4-3FA3AD72F1F8}"/>
              </a:ext>
            </a:extLst>
          </p:cNvPr>
          <p:cNvSpPr txBox="1"/>
          <p:nvPr/>
        </p:nvSpPr>
        <p:spPr>
          <a:xfrm>
            <a:off x="5828306" y="1111114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6ECDC8-6F7B-AD56-116E-6D16E326CC9E}"/>
              </a:ext>
            </a:extLst>
          </p:cNvPr>
          <p:cNvSpPr txBox="1"/>
          <p:nvPr/>
        </p:nvSpPr>
        <p:spPr>
          <a:xfrm>
            <a:off x="1035503" y="296879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C652D-410F-597D-B681-84676BE91E53}"/>
              </a:ext>
            </a:extLst>
          </p:cNvPr>
          <p:cNvSpPr txBox="1"/>
          <p:nvPr/>
        </p:nvSpPr>
        <p:spPr>
          <a:xfrm>
            <a:off x="5828306" y="5279777"/>
            <a:ext cx="5933212" cy="954107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Must be part of a new research program or creative activity that involves a substantive departure from your dissertation work. Explain your dissertation work and how your FYAP Grant work differs.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86B50-F0AD-57DB-60EB-696D76AF8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49" y="1111114"/>
            <a:ext cx="4581070" cy="5090078"/>
          </a:xfrm>
          <a:prstGeom prst="roundRect">
            <a:avLst>
              <a:gd name="adj" fmla="val 1286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49A39E11-B773-CB29-D71A-396662DE8AEF}"/>
              </a:ext>
            </a:extLst>
          </p:cNvPr>
          <p:cNvSpPr/>
          <p:nvPr/>
        </p:nvSpPr>
        <p:spPr>
          <a:xfrm rot="5400000">
            <a:off x="5242554" y="1318580"/>
            <a:ext cx="334297" cy="837206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8C7A80-4EB6-C323-751B-B37FAF99A31C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2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9649A-184A-122C-122C-E4023FBB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300E59-7D9D-60B2-6CB4-9A370622FFC7}"/>
              </a:ext>
            </a:extLst>
          </p:cNvPr>
          <p:cNvSpPr txBox="1"/>
          <p:nvPr/>
        </p:nvSpPr>
        <p:spPr>
          <a:xfrm>
            <a:off x="5865300" y="659402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460CE8-5173-CD81-BC4C-EC57A6116419}"/>
              </a:ext>
            </a:extLst>
          </p:cNvPr>
          <p:cNvSpPr txBox="1"/>
          <p:nvPr/>
        </p:nvSpPr>
        <p:spPr>
          <a:xfrm>
            <a:off x="1035503" y="367014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741B9-D30E-EEB1-0795-3433730B7DDD}"/>
              </a:ext>
            </a:extLst>
          </p:cNvPr>
          <p:cNvSpPr txBox="1"/>
          <p:nvPr/>
        </p:nvSpPr>
        <p:spPr>
          <a:xfrm>
            <a:off x="5865300" y="4828065"/>
            <a:ext cx="5933212" cy="1169551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You will need a faculty mentor – a more senior FSU colleague who will help you through your early career.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Plan should include goals and process for mentoring, how they will help you with your research, and expectations for your mentor (feedback, support, etc.).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8E758-D842-1775-E476-E465A7615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49" y="1063489"/>
            <a:ext cx="4581070" cy="5090078"/>
          </a:xfrm>
          <a:prstGeom prst="roundRect">
            <a:avLst>
              <a:gd name="adj" fmla="val 1286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85213FC5-4497-3D71-5449-36DA364C8BF4}"/>
              </a:ext>
            </a:extLst>
          </p:cNvPr>
          <p:cNvSpPr/>
          <p:nvPr/>
        </p:nvSpPr>
        <p:spPr>
          <a:xfrm rot="5400000">
            <a:off x="5247316" y="2063572"/>
            <a:ext cx="334297" cy="827681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64484A-7675-47AA-D496-F18056816207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70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456A-EB57-936C-F267-9F9E55510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10DCE6-90A3-AF7F-A0EF-2125A3A5368D}"/>
              </a:ext>
            </a:extLst>
          </p:cNvPr>
          <p:cNvSpPr txBox="1"/>
          <p:nvPr/>
        </p:nvSpPr>
        <p:spPr>
          <a:xfrm>
            <a:off x="5865300" y="659402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7F8662-BE6D-0A82-24B9-0922E6B86494}"/>
              </a:ext>
            </a:extLst>
          </p:cNvPr>
          <p:cNvSpPr txBox="1"/>
          <p:nvPr/>
        </p:nvSpPr>
        <p:spPr>
          <a:xfrm>
            <a:off x="959886" y="277769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36757B-7B1E-EB2B-8FA0-50602F74FC1C}"/>
              </a:ext>
            </a:extLst>
          </p:cNvPr>
          <p:cNvSpPr txBox="1"/>
          <p:nvPr/>
        </p:nvSpPr>
        <p:spPr>
          <a:xfrm>
            <a:off x="5865298" y="4828065"/>
            <a:ext cx="5933213" cy="1201175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If you have an active grant, please explain the relationship of your proposed FYAP funding to any other active funding during this period.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Note: Teaching and service responsibilities during the award period are not permitted.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AF835B-BB6E-127D-C17E-3CC2C3CC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2" y="1025389"/>
            <a:ext cx="4581070" cy="5090078"/>
          </a:xfrm>
          <a:prstGeom prst="roundRect">
            <a:avLst>
              <a:gd name="adj" fmla="val 1286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2E558143-0081-FE84-A4C0-6A670CB90D92}"/>
              </a:ext>
            </a:extLst>
          </p:cNvPr>
          <p:cNvSpPr/>
          <p:nvPr/>
        </p:nvSpPr>
        <p:spPr>
          <a:xfrm rot="5400000">
            <a:off x="5180088" y="2970943"/>
            <a:ext cx="334297" cy="1036125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960EA-2CA5-9919-32A1-75140A338CFC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00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0D811-90D7-15D9-9F4F-9C83D8F63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A1A51D-875F-A768-E2A2-706890FA77A3}"/>
              </a:ext>
            </a:extLst>
          </p:cNvPr>
          <p:cNvSpPr txBox="1"/>
          <p:nvPr/>
        </p:nvSpPr>
        <p:spPr>
          <a:xfrm>
            <a:off x="5865300" y="1111114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Appendices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E4D76-9AB3-AD7A-AEC3-15792178BFF0}"/>
              </a:ext>
            </a:extLst>
          </p:cNvPr>
          <p:cNvSpPr txBox="1"/>
          <p:nvPr/>
        </p:nvSpPr>
        <p:spPr>
          <a:xfrm>
            <a:off x="969411" y="176939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E9A3DB-98DB-9945-5543-9AA0B7FB6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651" y="6029240"/>
            <a:ext cx="1386349" cy="828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36EEC3-9427-1CCA-F8B6-9A3772E65F65}"/>
              </a:ext>
            </a:extLst>
          </p:cNvPr>
          <p:cNvSpPr txBox="1"/>
          <p:nvPr/>
        </p:nvSpPr>
        <p:spPr>
          <a:xfrm>
            <a:off x="5865300" y="5279777"/>
            <a:ext cx="5933212" cy="369332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List any grants or awards you have received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3F278F-14FF-114C-A2CF-E5C6D00EB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57" y="939162"/>
            <a:ext cx="4581070" cy="5090078"/>
          </a:xfrm>
          <a:prstGeom prst="roundRect">
            <a:avLst>
              <a:gd name="adj" fmla="val 1286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0AB4CC71-E0EA-C842-A73E-02885FE3CDC4}"/>
              </a:ext>
            </a:extLst>
          </p:cNvPr>
          <p:cNvSpPr/>
          <p:nvPr/>
        </p:nvSpPr>
        <p:spPr>
          <a:xfrm rot="5400000">
            <a:off x="5209815" y="3433833"/>
            <a:ext cx="334297" cy="976671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02AB18-685E-EB84-B410-53D2DA211C3F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6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4F4B1-8178-ED3A-C35A-B8DD76581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83C6F68-AA7B-6FA9-A839-9102AB9283D3}"/>
              </a:ext>
            </a:extLst>
          </p:cNvPr>
          <p:cNvSpPr txBox="1"/>
          <p:nvPr/>
        </p:nvSpPr>
        <p:spPr>
          <a:xfrm>
            <a:off x="1054486" y="161522"/>
            <a:ext cx="3865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Proposal Template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E72104-B84D-177E-EED9-724922157A78}"/>
              </a:ext>
            </a:extLst>
          </p:cNvPr>
          <p:cNvSpPr txBox="1"/>
          <p:nvPr/>
        </p:nvSpPr>
        <p:spPr>
          <a:xfrm>
            <a:off x="5865300" y="4945536"/>
            <a:ext cx="5933212" cy="1077218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Don’t count toward your 5-page limit.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Appendices (if needed) can be supplemental materials, survey questions, art installation photos, research compliance approval letters (if already received), etc.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87AE5F-057F-A5B9-550E-DC60D1046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32" y="932676"/>
            <a:ext cx="4581070" cy="5090078"/>
          </a:xfrm>
          <a:prstGeom prst="roundRect">
            <a:avLst>
              <a:gd name="adj" fmla="val 1286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Arrow: Down 18">
            <a:extLst>
              <a:ext uri="{FF2B5EF4-FFF2-40B4-BE49-F238E27FC236}">
                <a16:creationId xmlns:a16="http://schemas.microsoft.com/office/drawing/2014/main" id="{48CFDFF9-6006-04A9-6316-74D13549E64F}"/>
              </a:ext>
            </a:extLst>
          </p:cNvPr>
          <p:cNvSpPr/>
          <p:nvPr/>
        </p:nvSpPr>
        <p:spPr>
          <a:xfrm rot="5400000">
            <a:off x="5566227" y="3760154"/>
            <a:ext cx="334297" cy="1663708"/>
          </a:xfrm>
          <a:prstGeom prst="downArrow">
            <a:avLst/>
          </a:prstGeom>
          <a:solidFill>
            <a:srgbClr val="782F40"/>
          </a:solidFill>
          <a:ln w="28575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BF94D6-1EAD-27B7-8183-3045C5894C9C}"/>
              </a:ext>
            </a:extLst>
          </p:cNvPr>
          <p:cNvSpPr txBox="1"/>
          <p:nvPr/>
        </p:nvSpPr>
        <p:spPr>
          <a:xfrm>
            <a:off x="5865300" y="776873"/>
            <a:ext cx="5933212" cy="397031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Download the FYAP Grant 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12 Sections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Project/Issue and Goals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Research methods/Creative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Career Path and Broader Impacts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Anticipated External Funding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Schedule of project activities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Budget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Differentiation from dissertation research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Mentoring Plan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Professional Obligations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Previous awards or grant funds received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References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highlight>
                  <a:srgbClr val="DFD1A7"/>
                </a:highlight>
              </a:rPr>
              <a:t>Appendices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B71395-0D15-857D-1AB8-A3649B20E864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947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77701-E954-5B93-0A99-2BB7153B2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D3B1AB-F9BA-1545-14EE-818E852AAF5F}"/>
              </a:ext>
            </a:extLst>
          </p:cNvPr>
          <p:cNvSpPr txBox="1"/>
          <p:nvPr/>
        </p:nvSpPr>
        <p:spPr>
          <a:xfrm>
            <a:off x="6609538" y="1951672"/>
            <a:ext cx="4889288" cy="1477328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The RFP:</a:t>
            </a:r>
            <a:endParaRPr lang="en-US" dirty="0">
              <a:ln>
                <a:solidFill>
                  <a:srgbClr val="782F40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Examples (RD Successful Proposal Database)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Research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Submission Process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64FEDF-B80D-B970-2A87-4E523EC9AF9A}"/>
              </a:ext>
            </a:extLst>
          </p:cNvPr>
          <p:cNvSpPr txBox="1"/>
          <p:nvPr/>
        </p:nvSpPr>
        <p:spPr>
          <a:xfrm>
            <a:off x="2340580" y="99895"/>
            <a:ext cx="7510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Program: Request for Proposals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6273A4-82B6-E845-889F-94E0C6BA5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80" y="818019"/>
            <a:ext cx="4789683" cy="5355311"/>
          </a:xfrm>
          <a:prstGeom prst="roundRect">
            <a:avLst>
              <a:gd name="adj" fmla="val 11061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85915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C314-03FA-9E0F-4B88-5B137538C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483DCB-01DA-04D5-2917-E77A93E0CE5A}"/>
              </a:ext>
            </a:extLst>
          </p:cNvPr>
          <p:cNvSpPr txBox="1"/>
          <p:nvPr/>
        </p:nvSpPr>
        <p:spPr>
          <a:xfrm>
            <a:off x="6203138" y="1840136"/>
            <a:ext cx="4889288" cy="3693319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The RFP:</a:t>
            </a:r>
            <a:endParaRPr lang="en-US" dirty="0">
              <a:ln>
                <a:solidFill>
                  <a:srgbClr val="782F40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Review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FYAP Reviewer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Required Post-Award Activities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Progress Reports at 6-, 12-, and 18-months post-award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Create a poster for the 2027 FYAP Workshop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Award Terms &amp;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Grant close-out and reporting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Time Extension and Budget Amendment request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 of Funds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D9CE8-8158-C6E7-AC28-D99EA6AD29E2}"/>
              </a:ext>
            </a:extLst>
          </p:cNvPr>
          <p:cNvSpPr txBox="1"/>
          <p:nvPr/>
        </p:nvSpPr>
        <p:spPr>
          <a:xfrm>
            <a:off x="2340580" y="118881"/>
            <a:ext cx="7510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Program: Request for Proposals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0A2FAC-63C7-C2BE-5B1B-8DD84993F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815" y="751281"/>
            <a:ext cx="4398069" cy="5355438"/>
          </a:xfrm>
          <a:prstGeom prst="roundRect">
            <a:avLst>
              <a:gd name="adj" fmla="val 643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697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73E09-7DBB-73D8-1D40-35FE071EA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9DB124-6667-7C73-60BA-7544220F4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13" y="856373"/>
            <a:ext cx="7978356" cy="5348454"/>
          </a:xfrm>
          <a:prstGeom prst="roundRect">
            <a:avLst>
              <a:gd name="adj" fmla="val 12868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EE86BC94-5D50-4049-D79C-FAEAC077277F}"/>
              </a:ext>
            </a:extLst>
          </p:cNvPr>
          <p:cNvSpPr/>
          <p:nvPr/>
        </p:nvSpPr>
        <p:spPr>
          <a:xfrm>
            <a:off x="1745047" y="455473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7E12E-94D4-8419-35A4-ABB44F7640BC}"/>
              </a:ext>
            </a:extLst>
          </p:cNvPr>
          <p:cNvSpPr txBox="1"/>
          <p:nvPr/>
        </p:nvSpPr>
        <p:spPr>
          <a:xfrm>
            <a:off x="8941869" y="1674673"/>
            <a:ext cx="2881618" cy="2862322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InfoReady Portal Link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for CRC 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for additional funding opportunities that become available in the FSU FIRE Portal.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OVPR internal funding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Submissions Portal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7F2BA0-DFED-C69D-4569-1D227B77274C}"/>
              </a:ext>
            </a:extLst>
          </p:cNvPr>
          <p:cNvSpPr txBox="1"/>
          <p:nvPr/>
        </p:nvSpPr>
        <p:spPr>
          <a:xfrm>
            <a:off x="3027134" y="163086"/>
            <a:ext cx="2661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Website</a:t>
            </a:r>
          </a:p>
        </p:txBody>
      </p:sp>
    </p:spTree>
    <p:extLst>
      <p:ext uri="{BB962C8B-B14F-4D97-AF65-F5344CB8AC3E}">
        <p14:creationId xmlns:p14="http://schemas.microsoft.com/office/powerpoint/2010/main" val="2908350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58FC5-FB78-9671-5486-2B3006AE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999B936-8F53-861F-4AB5-0B245E205B0B}"/>
              </a:ext>
            </a:extLst>
          </p:cNvPr>
          <p:cNvSpPr txBox="1"/>
          <p:nvPr/>
        </p:nvSpPr>
        <p:spPr>
          <a:xfrm>
            <a:off x="2889830" y="130435"/>
            <a:ext cx="6412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InfoReady Submission Platform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1D4282-AEB7-DB90-A718-735896AE7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351" y="715210"/>
            <a:ext cx="7685293" cy="5651893"/>
          </a:xfrm>
          <a:prstGeom prst="roundRect">
            <a:avLst>
              <a:gd name="adj" fmla="val 1076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A48E82A-21C4-5D1B-A86A-6C201CCD1739}"/>
              </a:ext>
            </a:extLst>
          </p:cNvPr>
          <p:cNvSpPr/>
          <p:nvPr/>
        </p:nvSpPr>
        <p:spPr>
          <a:xfrm>
            <a:off x="2339992" y="4787373"/>
            <a:ext cx="1523184" cy="762273"/>
          </a:xfrm>
          <a:prstGeom prst="ellipse">
            <a:avLst/>
          </a:prstGeom>
          <a:noFill/>
          <a:ln w="38100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31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ACE4-4659-5B0C-FE49-692F58F30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6DBEF22-2DD6-DC6A-77AB-3E11CBBAC490}"/>
              </a:ext>
            </a:extLst>
          </p:cNvPr>
          <p:cNvSpPr txBox="1"/>
          <p:nvPr/>
        </p:nvSpPr>
        <p:spPr>
          <a:xfrm>
            <a:off x="8186427" y="1427024"/>
            <a:ext cx="3445989" cy="1754326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FYAP Grant Application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Basic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your application for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document uploads should be PDF format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653CE-D1C6-24B8-158D-FEEA81BDA02C}"/>
              </a:ext>
            </a:extLst>
          </p:cNvPr>
          <p:cNvSpPr txBox="1"/>
          <p:nvPr/>
        </p:nvSpPr>
        <p:spPr>
          <a:xfrm>
            <a:off x="2311689" y="176307"/>
            <a:ext cx="3494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99B64E-A1E4-3541-F3D3-7C71E0AD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79" y="884190"/>
            <a:ext cx="7355510" cy="5212728"/>
          </a:xfrm>
          <a:prstGeom prst="roundRect">
            <a:avLst>
              <a:gd name="adj" fmla="val 9010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A2F8C98-EAED-3D92-70D2-BA266839B96C}"/>
              </a:ext>
            </a:extLst>
          </p:cNvPr>
          <p:cNvSpPr/>
          <p:nvPr/>
        </p:nvSpPr>
        <p:spPr>
          <a:xfrm>
            <a:off x="5805979" y="4577926"/>
            <a:ext cx="1456636" cy="1274064"/>
          </a:xfrm>
          <a:prstGeom prst="ellipse">
            <a:avLst/>
          </a:prstGeom>
          <a:noFill/>
          <a:ln w="38100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DC0F4A-C377-4B3C-0112-B9C946EC36A7}"/>
              </a:ext>
            </a:extLst>
          </p:cNvPr>
          <p:cNvSpPr/>
          <p:nvPr/>
        </p:nvSpPr>
        <p:spPr>
          <a:xfrm>
            <a:off x="7304233" y="2755688"/>
            <a:ext cx="432356" cy="365760"/>
          </a:xfrm>
          <a:prstGeom prst="ellipse">
            <a:avLst/>
          </a:prstGeom>
          <a:noFill/>
          <a:ln w="38100">
            <a:solidFill>
              <a:srgbClr val="782F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33DF172-B3D8-DF22-5A6B-F31CC0209962}"/>
              </a:ext>
            </a:extLst>
          </p:cNvPr>
          <p:cNvSpPr/>
          <p:nvPr/>
        </p:nvSpPr>
        <p:spPr>
          <a:xfrm rot="16200000">
            <a:off x="6422671" y="2328967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EBB873-417C-AF1F-C333-D784FB5CE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860" y="3729399"/>
            <a:ext cx="4001125" cy="1983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9182717A-EC97-59F6-AA59-A9F15C411854}"/>
              </a:ext>
            </a:extLst>
          </p:cNvPr>
          <p:cNvSpPr/>
          <p:nvPr/>
        </p:nvSpPr>
        <p:spPr>
          <a:xfrm>
            <a:off x="8031283" y="3625618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8505C7-BEAC-851A-E9D5-9CC9E457D05E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13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AEE92-B61F-689C-F699-F4BCB250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EE4D0E-7EAC-8ADB-4A37-863802A654DE}"/>
              </a:ext>
            </a:extLst>
          </p:cNvPr>
          <p:cNvSpPr txBox="1"/>
          <p:nvPr/>
        </p:nvSpPr>
        <p:spPr>
          <a:xfrm>
            <a:off x="7851051" y="1320939"/>
            <a:ext cx="3802123" cy="4279445"/>
          </a:xfrm>
          <a:prstGeom prst="rect">
            <a:avLst/>
          </a:prstGeom>
          <a:ln w="50800">
            <a:solidFill>
              <a:srgbClr val="DFD1A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If revision is requested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your proposal does not score high enough after the first round of reviews, I will return it to you with the reviewer’s feedback. Please revise your proposal and upload it back to your application.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Also include an additional one-page response to the reviewer’s comments.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Revision requests will go out before winter break.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Revision deadline: January 5, 2027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CCD435-611E-351D-3B44-EC1914C174CD}"/>
              </a:ext>
            </a:extLst>
          </p:cNvPr>
          <p:cNvSpPr txBox="1"/>
          <p:nvPr/>
        </p:nvSpPr>
        <p:spPr>
          <a:xfrm>
            <a:off x="2167969" y="170397"/>
            <a:ext cx="3494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FYAP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CE979B-3FE4-0D58-D902-4AC2B323E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6" y="818497"/>
            <a:ext cx="6752576" cy="5284331"/>
          </a:xfrm>
          <a:prstGeom prst="roundRect">
            <a:avLst>
              <a:gd name="adj" fmla="val 7878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EF4384-0B20-301B-9056-8B832D533EC5}"/>
              </a:ext>
            </a:extLst>
          </p:cNvPr>
          <p:cNvSpPr/>
          <p:nvPr/>
        </p:nvSpPr>
        <p:spPr>
          <a:xfrm>
            <a:off x="0" y="0"/>
            <a:ext cx="171450" cy="636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17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1C581-487C-231E-126C-9B41B8D00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C00A87-6A32-5253-1326-FA8A49020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13" y="865608"/>
            <a:ext cx="7978356" cy="5348454"/>
          </a:xfrm>
          <a:prstGeom prst="roundRect">
            <a:avLst>
              <a:gd name="adj" fmla="val 11782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D61BBE95-DBD5-E214-21A9-779A8C57B54A}"/>
              </a:ext>
            </a:extLst>
          </p:cNvPr>
          <p:cNvSpPr/>
          <p:nvPr/>
        </p:nvSpPr>
        <p:spPr>
          <a:xfrm>
            <a:off x="2795758" y="643938"/>
            <a:ext cx="334297" cy="1030736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2990B-67EF-B49F-73E8-DA109F022088}"/>
              </a:ext>
            </a:extLst>
          </p:cNvPr>
          <p:cNvSpPr txBox="1"/>
          <p:nvPr/>
        </p:nvSpPr>
        <p:spPr>
          <a:xfrm>
            <a:off x="8855242" y="1443840"/>
            <a:ext cx="2968245" cy="4100311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Workshops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FYAP Grant resources!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Reviewer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 to the Research Development Successful Proposal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Last 5 years of FYAP Posters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Resources for poster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Links to the workshop presentations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BA41A0-3157-CD4B-8814-3857718A4AEB}"/>
              </a:ext>
            </a:extLst>
          </p:cNvPr>
          <p:cNvSpPr txBox="1"/>
          <p:nvPr/>
        </p:nvSpPr>
        <p:spPr>
          <a:xfrm>
            <a:off x="3027134" y="169998"/>
            <a:ext cx="2661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Website</a:t>
            </a:r>
          </a:p>
        </p:txBody>
      </p:sp>
    </p:spTree>
    <p:extLst>
      <p:ext uri="{BB962C8B-B14F-4D97-AF65-F5344CB8AC3E}">
        <p14:creationId xmlns:p14="http://schemas.microsoft.com/office/powerpoint/2010/main" val="2359396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CD763-1423-7C51-CECD-E8CD07C4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E6FFE6-10B1-CCE6-555A-214C072B7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13" y="865608"/>
            <a:ext cx="7978356" cy="5348454"/>
          </a:xfrm>
          <a:prstGeom prst="roundRect">
            <a:avLst>
              <a:gd name="adj" fmla="val 13275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B77D9C19-517A-C2DD-4E68-14816FFF75FF}"/>
              </a:ext>
            </a:extLst>
          </p:cNvPr>
          <p:cNvSpPr/>
          <p:nvPr/>
        </p:nvSpPr>
        <p:spPr>
          <a:xfrm>
            <a:off x="6260865" y="455474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CCB20A-AE18-E58F-BD97-02583A2560EA}"/>
              </a:ext>
            </a:extLst>
          </p:cNvPr>
          <p:cNvSpPr txBox="1"/>
          <p:nvPr/>
        </p:nvSpPr>
        <p:spPr>
          <a:xfrm>
            <a:off x="8826366" y="1968573"/>
            <a:ext cx="2997121" cy="2920854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CRC Research Spotlight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Celebrates the success of projects that were launched with CRC funding.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want to share your success as well! Email me your story, and we can add it to the website.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A0B21-3276-7312-5904-C9CA6F3CD737}"/>
              </a:ext>
            </a:extLst>
          </p:cNvPr>
          <p:cNvSpPr txBox="1"/>
          <p:nvPr/>
        </p:nvSpPr>
        <p:spPr>
          <a:xfrm>
            <a:off x="3027134" y="163086"/>
            <a:ext cx="2661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Website</a:t>
            </a:r>
          </a:p>
        </p:txBody>
      </p:sp>
    </p:spTree>
    <p:extLst>
      <p:ext uri="{BB962C8B-B14F-4D97-AF65-F5344CB8AC3E}">
        <p14:creationId xmlns:p14="http://schemas.microsoft.com/office/powerpoint/2010/main" val="1075469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B8290-F445-5255-7F93-6DAE65E67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5559F-6FC0-F797-8DB6-B89B6539F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97" y="902554"/>
            <a:ext cx="7978356" cy="5348454"/>
          </a:xfrm>
          <a:prstGeom prst="roundRect">
            <a:avLst>
              <a:gd name="adj" fmla="val 13139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006CB501-D2A5-940E-61C5-9BFE1F94960A}"/>
              </a:ext>
            </a:extLst>
          </p:cNvPr>
          <p:cNvSpPr/>
          <p:nvPr/>
        </p:nvSpPr>
        <p:spPr>
          <a:xfrm>
            <a:off x="7535483" y="455474"/>
            <a:ext cx="334297" cy="1219200"/>
          </a:xfrm>
          <a:prstGeom prst="downArrow">
            <a:avLst/>
          </a:prstGeom>
          <a:solidFill>
            <a:srgbClr val="782F4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0A3AB-FB14-17CE-F473-4838D661DB76}"/>
              </a:ext>
            </a:extLst>
          </p:cNvPr>
          <p:cNvSpPr txBox="1"/>
          <p:nvPr/>
        </p:nvSpPr>
        <p:spPr>
          <a:xfrm>
            <a:off x="9069024" y="1288721"/>
            <a:ext cx="2705079" cy="4576119"/>
          </a:xfrm>
          <a:prstGeom prst="rect">
            <a:avLst/>
          </a:prstGeom>
          <a:ln w="50800">
            <a:solidFill>
              <a:srgbClr val="782F4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>
                <a:ln>
                  <a:solidFill>
                    <a:srgbClr val="782F40"/>
                  </a:solidFill>
                </a:ln>
              </a:rPr>
              <a:t>InfoReady Support Resources</a:t>
            </a:r>
            <a:r>
              <a:rPr lang="en-US" dirty="0">
                <a:ln>
                  <a:solidFill>
                    <a:srgbClr val="782F40"/>
                  </a:solidFill>
                </a:ln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Budget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Prior CRC Award History Search tool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Walk-through guides for how to complete all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designate a proxy in InfoReady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CV templates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templates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Reviewer guidelines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Walk-through guide for </a:t>
            </a:r>
            <a:r>
              <a:rPr lang="en-US" dirty="0" err="1"/>
              <a:t>ORCiD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BA99A7-7057-840A-BF21-7DA89BC152C2}"/>
              </a:ext>
            </a:extLst>
          </p:cNvPr>
          <p:cNvSpPr txBox="1"/>
          <p:nvPr/>
        </p:nvSpPr>
        <p:spPr>
          <a:xfrm>
            <a:off x="3076518" y="163086"/>
            <a:ext cx="2661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Website</a:t>
            </a:r>
          </a:p>
        </p:txBody>
      </p:sp>
    </p:spTree>
    <p:extLst>
      <p:ext uri="{BB962C8B-B14F-4D97-AF65-F5344CB8AC3E}">
        <p14:creationId xmlns:p14="http://schemas.microsoft.com/office/powerpoint/2010/main" val="888507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D1AAA-07CE-190A-A4C5-452357B8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2F5112E-4B66-61FC-D654-1ECF8FAA1B47}"/>
              </a:ext>
            </a:extLst>
          </p:cNvPr>
          <p:cNvSpPr/>
          <p:nvPr/>
        </p:nvSpPr>
        <p:spPr>
          <a:xfrm>
            <a:off x="6151785" y="1200256"/>
            <a:ext cx="5822498" cy="1667903"/>
          </a:xfrm>
          <a:prstGeom prst="roundRect">
            <a:avLst/>
          </a:prstGeom>
          <a:solidFill>
            <a:srgbClr val="F2EC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047847-1513-8D4F-E7AE-5CC6788BF35B}"/>
              </a:ext>
            </a:extLst>
          </p:cNvPr>
          <p:cNvSpPr/>
          <p:nvPr/>
        </p:nvSpPr>
        <p:spPr>
          <a:xfrm>
            <a:off x="6151785" y="2963449"/>
            <a:ext cx="5822498" cy="1817607"/>
          </a:xfrm>
          <a:prstGeom prst="roundRect">
            <a:avLst/>
          </a:prstGeom>
          <a:solidFill>
            <a:srgbClr val="E9DFC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FE95FD-CDA5-9E54-0B7C-2FE78B6C2B5E}"/>
              </a:ext>
            </a:extLst>
          </p:cNvPr>
          <p:cNvSpPr/>
          <p:nvPr/>
        </p:nvSpPr>
        <p:spPr>
          <a:xfrm>
            <a:off x="6151785" y="4876345"/>
            <a:ext cx="5822498" cy="1393654"/>
          </a:xfrm>
          <a:prstGeom prst="roundRect">
            <a:avLst/>
          </a:prstGeom>
          <a:solidFill>
            <a:srgbClr val="DFD1A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15E328-1C0C-2F61-191B-C932F9CC40E4}"/>
              </a:ext>
            </a:extLst>
          </p:cNvPr>
          <p:cNvSpPr/>
          <p:nvPr/>
        </p:nvSpPr>
        <p:spPr>
          <a:xfrm>
            <a:off x="142875" y="1209800"/>
            <a:ext cx="5822498" cy="1661315"/>
          </a:xfrm>
          <a:prstGeom prst="roundRect">
            <a:avLst/>
          </a:prstGeom>
          <a:solidFill>
            <a:srgbClr val="F2EC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4F0830-47F3-E78E-3743-88FEF4C1644E}"/>
              </a:ext>
            </a:extLst>
          </p:cNvPr>
          <p:cNvSpPr/>
          <p:nvPr/>
        </p:nvSpPr>
        <p:spPr>
          <a:xfrm>
            <a:off x="142875" y="2963449"/>
            <a:ext cx="5822498" cy="1448370"/>
          </a:xfrm>
          <a:prstGeom prst="roundRect">
            <a:avLst/>
          </a:prstGeom>
          <a:solidFill>
            <a:srgbClr val="E9DFC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11A631-DA71-E029-C3F0-78021F82D02E}"/>
              </a:ext>
            </a:extLst>
          </p:cNvPr>
          <p:cNvSpPr/>
          <p:nvPr/>
        </p:nvSpPr>
        <p:spPr>
          <a:xfrm>
            <a:off x="142875" y="4504152"/>
            <a:ext cx="5822498" cy="1767574"/>
          </a:xfrm>
          <a:prstGeom prst="roundRect">
            <a:avLst/>
          </a:prstGeom>
          <a:solidFill>
            <a:srgbClr val="DFD1A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BC844-B03F-D78B-A48A-17AEA5BF9E01}"/>
              </a:ext>
            </a:extLst>
          </p:cNvPr>
          <p:cNvSpPr txBox="1"/>
          <p:nvPr/>
        </p:nvSpPr>
        <p:spPr>
          <a:xfrm>
            <a:off x="2857966" y="70906"/>
            <a:ext cx="64760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Internal Funding Programs:</a:t>
            </a:r>
          </a:p>
          <a:p>
            <a:pPr algn="ctr"/>
            <a:r>
              <a:rPr lang="en-US" sz="3200" dirty="0">
                <a:solidFill>
                  <a:srgbClr val="782F4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Competitive Grants</a:t>
            </a: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4E3924CE-BDD3-CB97-A545-3E821649B8DF}"/>
              </a:ext>
            </a:extLst>
          </p:cNvPr>
          <p:cNvSpPr txBox="1"/>
          <p:nvPr/>
        </p:nvSpPr>
        <p:spPr>
          <a:xfrm>
            <a:off x="631370" y="1949606"/>
            <a:ext cx="534125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Supports the creation, production, and dissemination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of arts + humanities research.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Up to $20,000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12/18/2026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EE2E5080-0026-2346-746B-9C2EFF9BC7CB}"/>
              </a:ext>
            </a:extLst>
          </p:cNvPr>
          <p:cNvSpPr txBox="1"/>
          <p:nvPr/>
        </p:nvSpPr>
        <p:spPr>
          <a:xfrm>
            <a:off x="290287" y="1242615"/>
            <a:ext cx="534125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Arts &amp; Humanities Program Enhancement Grant (AHPEG) 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9309336A-C6D2-3741-71A7-6A8F0A1A918A}"/>
              </a:ext>
            </a:extLst>
          </p:cNvPr>
          <p:cNvSpPr txBox="1"/>
          <p:nvPr/>
        </p:nvSpPr>
        <p:spPr>
          <a:xfrm>
            <a:off x="290287" y="3026824"/>
            <a:ext cx="566782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Summer Research Support (SRS) Grant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37" name="TextBox 5">
            <a:extLst>
              <a:ext uri="{FF2B5EF4-FFF2-40B4-BE49-F238E27FC236}">
                <a16:creationId xmlns:a16="http://schemas.microsoft.com/office/drawing/2014/main" id="{4E638EFB-41AF-E2D9-C6A9-72B634A9B885}"/>
              </a:ext>
            </a:extLst>
          </p:cNvPr>
          <p:cNvSpPr txBox="1"/>
          <p:nvPr/>
        </p:nvSpPr>
        <p:spPr>
          <a:xfrm>
            <a:off x="638627" y="3713307"/>
            <a:ext cx="533400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Provides faculty with summer salary for research.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Up to $20,000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11/19/2026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84703C42-B6EB-D6E4-9A86-8BE61C675F91}"/>
              </a:ext>
            </a:extLst>
          </p:cNvPr>
          <p:cNvSpPr txBox="1"/>
          <p:nvPr/>
        </p:nvSpPr>
        <p:spPr>
          <a:xfrm>
            <a:off x="290287" y="4572416"/>
            <a:ext cx="611777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Equipment &amp; Infrastructure Enhancement Grant (EIEG)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998DC063-A2C8-94E9-BFAE-A832BD0020DD}"/>
              </a:ext>
            </a:extLst>
          </p:cNvPr>
          <p:cNvSpPr txBox="1"/>
          <p:nvPr/>
        </p:nvSpPr>
        <p:spPr>
          <a:xfrm>
            <a:off x="624111" y="5325301"/>
            <a:ext cx="533400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Provides funding for new interdisciplinary 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equipment or infrastructure enhancements.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Averages $40,000 per award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Fall: 9/28/2026, Spring: 2/25/2027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8C434F77-AE37-43F0-7901-C1DBF5C4BF53}"/>
              </a:ext>
            </a:extLst>
          </p:cNvPr>
          <p:cNvSpPr txBox="1"/>
          <p:nvPr/>
        </p:nvSpPr>
        <p:spPr>
          <a:xfrm>
            <a:off x="6306457" y="1242615"/>
            <a:ext cx="566782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First Year Assistant Professor (FYAP) Grant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45" name="TextBox 5">
            <a:extLst>
              <a:ext uri="{FF2B5EF4-FFF2-40B4-BE49-F238E27FC236}">
                <a16:creationId xmlns:a16="http://schemas.microsoft.com/office/drawing/2014/main" id="{787A5673-B878-E8C2-2EDC-BFCC9A453960}"/>
              </a:ext>
            </a:extLst>
          </p:cNvPr>
          <p:cNvSpPr txBox="1"/>
          <p:nvPr/>
        </p:nvSpPr>
        <p:spPr>
          <a:xfrm>
            <a:off x="6857998" y="1966815"/>
            <a:ext cx="511628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Provides Assistant Professors in their first year at 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FSU with summer research funding.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Up to $20,000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10/15/2026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47" name="TextBox 5">
            <a:extLst>
              <a:ext uri="{FF2B5EF4-FFF2-40B4-BE49-F238E27FC236}">
                <a16:creationId xmlns:a16="http://schemas.microsoft.com/office/drawing/2014/main" id="{301287A3-4C3E-CAB9-3D93-920709370130}"/>
              </a:ext>
            </a:extLst>
          </p:cNvPr>
          <p:cNvSpPr txBox="1"/>
          <p:nvPr/>
        </p:nvSpPr>
        <p:spPr>
          <a:xfrm>
            <a:off x="6306457" y="3037726"/>
            <a:ext cx="21265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Seed Grant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49" name="TextBox 5">
            <a:extLst>
              <a:ext uri="{FF2B5EF4-FFF2-40B4-BE49-F238E27FC236}">
                <a16:creationId xmlns:a16="http://schemas.microsoft.com/office/drawing/2014/main" id="{455DFBFE-369F-2545-3DB0-C1BD62B00177}"/>
              </a:ext>
            </a:extLst>
          </p:cNvPr>
          <p:cNvSpPr txBox="1"/>
          <p:nvPr/>
        </p:nvSpPr>
        <p:spPr>
          <a:xfrm>
            <a:off x="6857998" y="3423086"/>
            <a:ext cx="5116285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Provides funding for a new direction or continuing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early support of existing research or creative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activity, with the expectation that this will lead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to external funding.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Averages $50,000 per award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Fall: 9/28/2026, Spring: 2/25/2027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51" name="TextBox 5">
            <a:extLst>
              <a:ext uri="{FF2B5EF4-FFF2-40B4-BE49-F238E27FC236}">
                <a16:creationId xmlns:a16="http://schemas.microsoft.com/office/drawing/2014/main" id="{F4A23FC5-2FC7-9483-BBA0-7881E298435C}"/>
              </a:ext>
            </a:extLst>
          </p:cNvPr>
          <p:cNvSpPr txBox="1"/>
          <p:nvPr/>
        </p:nvSpPr>
        <p:spPr>
          <a:xfrm>
            <a:off x="6306457" y="4761399"/>
            <a:ext cx="4836240" cy="527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0">
              <a:lnSpc>
                <a:spcPts val="4500"/>
              </a:lnSpc>
            </a:pPr>
            <a:r>
              <a:rPr lang="en-US" sz="2400" b="1" spc="30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Small Grants Program (SGP)</a:t>
            </a:r>
          </a:p>
        </p:txBody>
      </p:sp>
      <p:sp>
        <p:nvSpPr>
          <p:cNvPr id="53" name="TextBox 5">
            <a:extLst>
              <a:ext uri="{FF2B5EF4-FFF2-40B4-BE49-F238E27FC236}">
                <a16:creationId xmlns:a16="http://schemas.microsoft.com/office/drawing/2014/main" id="{FD44FDE7-7198-B92A-DD4D-3CC27DABBA5B}"/>
              </a:ext>
            </a:extLst>
          </p:cNvPr>
          <p:cNvSpPr txBox="1"/>
          <p:nvPr/>
        </p:nvSpPr>
        <p:spPr>
          <a:xfrm>
            <a:off x="6857998" y="5311080"/>
            <a:ext cx="5116285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Provides funding for the completion of a project.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Up to $5,000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Ongoing monthly awards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238779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792D9-9917-84C9-324B-1B8BE0333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0CD4535-9446-6030-12FB-C62369973C78}"/>
              </a:ext>
            </a:extLst>
          </p:cNvPr>
          <p:cNvSpPr/>
          <p:nvPr/>
        </p:nvSpPr>
        <p:spPr>
          <a:xfrm>
            <a:off x="6237741" y="1346298"/>
            <a:ext cx="5822498" cy="2053378"/>
          </a:xfrm>
          <a:prstGeom prst="roundRect">
            <a:avLst/>
          </a:prstGeom>
          <a:solidFill>
            <a:srgbClr val="F2EC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3F393A-39CC-5A53-FB91-EED4047A44B6}"/>
              </a:ext>
            </a:extLst>
          </p:cNvPr>
          <p:cNvSpPr/>
          <p:nvPr/>
        </p:nvSpPr>
        <p:spPr>
          <a:xfrm>
            <a:off x="6237741" y="3591396"/>
            <a:ext cx="5822498" cy="2053378"/>
          </a:xfrm>
          <a:prstGeom prst="roundRect">
            <a:avLst/>
          </a:prstGeom>
          <a:solidFill>
            <a:srgbClr val="DFD1A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09A417-3473-9325-0949-EE1C5FAA941B}"/>
              </a:ext>
            </a:extLst>
          </p:cNvPr>
          <p:cNvSpPr/>
          <p:nvPr/>
        </p:nvSpPr>
        <p:spPr>
          <a:xfrm>
            <a:off x="131761" y="1333500"/>
            <a:ext cx="5822498" cy="1495425"/>
          </a:xfrm>
          <a:prstGeom prst="roundRect">
            <a:avLst/>
          </a:prstGeom>
          <a:solidFill>
            <a:srgbClr val="F2EC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1768BF-AFDA-20E6-810A-290B8BFB0066}"/>
              </a:ext>
            </a:extLst>
          </p:cNvPr>
          <p:cNvSpPr/>
          <p:nvPr/>
        </p:nvSpPr>
        <p:spPr>
          <a:xfrm>
            <a:off x="131761" y="3067050"/>
            <a:ext cx="5822498" cy="1970896"/>
          </a:xfrm>
          <a:prstGeom prst="roundRect">
            <a:avLst/>
          </a:prstGeom>
          <a:solidFill>
            <a:srgbClr val="DFD1A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0A0FCA-855D-F811-5BAB-BB48D187B98F}"/>
              </a:ext>
            </a:extLst>
          </p:cNvPr>
          <p:cNvSpPr txBox="1"/>
          <p:nvPr/>
        </p:nvSpPr>
        <p:spPr>
          <a:xfrm>
            <a:off x="2857966" y="123211"/>
            <a:ext cx="64760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CRC Internal Funding Programs:</a:t>
            </a:r>
          </a:p>
          <a:p>
            <a:pPr algn="ctr"/>
            <a:r>
              <a:rPr lang="en-US" sz="3200" dirty="0">
                <a:solidFill>
                  <a:srgbClr val="782F4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Honorary Awards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5472AAAC-8157-4A50-7232-1C0FE681B8F0}"/>
              </a:ext>
            </a:extLst>
          </p:cNvPr>
          <p:cNvSpPr txBox="1"/>
          <p:nvPr/>
        </p:nvSpPr>
        <p:spPr>
          <a:xfrm>
            <a:off x="345621" y="1450723"/>
            <a:ext cx="539477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Developing Scholar Award (DSA)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803D8EE-1B68-0266-7FA4-0D5695BC719E}"/>
              </a:ext>
            </a:extLst>
          </p:cNvPr>
          <p:cNvSpPr txBox="1"/>
          <p:nvPr/>
        </p:nvSpPr>
        <p:spPr>
          <a:xfrm>
            <a:off x="821479" y="1885286"/>
            <a:ext cx="491892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Recognizes outstanding research and/or creative </a:t>
            </a:r>
          </a:p>
          <a:p>
            <a:r>
              <a:rPr lang="en-US" sz="1400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activity of eligible FSU Associate Professors.</a:t>
            </a:r>
          </a:p>
          <a:p>
            <a:pPr marL="190498" indent="-323849">
              <a:buFont typeface="Arial"/>
              <a:buChar char="•"/>
            </a:pPr>
            <a:r>
              <a:rPr lang="en-US" sz="1400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One-time award of $10,000</a:t>
            </a:r>
          </a:p>
          <a:p>
            <a:pPr marL="190498" indent="-323849">
              <a:buFont typeface="Arial"/>
              <a:buChar char="•"/>
            </a:pPr>
            <a:r>
              <a:rPr lang="en-US" sz="1400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1/8/2027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74946B49-DC10-19F4-2434-92BD11530F7D}"/>
              </a:ext>
            </a:extLst>
          </p:cNvPr>
          <p:cNvSpPr txBox="1"/>
          <p:nvPr/>
        </p:nvSpPr>
        <p:spPr>
          <a:xfrm>
            <a:off x="345621" y="3208166"/>
            <a:ext cx="539477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Distinguished Research Professor (DRP)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D4B3057C-96F5-682B-DBF1-F6A815B73D70}"/>
              </a:ext>
            </a:extLst>
          </p:cNvPr>
          <p:cNvSpPr txBox="1"/>
          <p:nvPr/>
        </p:nvSpPr>
        <p:spPr>
          <a:xfrm>
            <a:off x="821479" y="4011904"/>
            <a:ext cx="491892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Recognizes outstanding research and/or creative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activity of eligible FSU Full Professors.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One-time award of $10,000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1/8/2027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33DF35DA-F62A-8D27-BA78-CB302C2038BA}"/>
              </a:ext>
            </a:extLst>
          </p:cNvPr>
          <p:cNvSpPr txBox="1"/>
          <p:nvPr/>
        </p:nvSpPr>
        <p:spPr>
          <a:xfrm>
            <a:off x="6506935" y="1459080"/>
            <a:ext cx="539477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Distinguished University Scholar (DUS)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F2EB0A58-F96D-B28D-DEA6-C5A4E30DBBF3}"/>
              </a:ext>
            </a:extLst>
          </p:cNvPr>
          <p:cNvSpPr txBox="1"/>
          <p:nvPr/>
        </p:nvSpPr>
        <p:spPr>
          <a:xfrm>
            <a:off x="7020310" y="2189387"/>
            <a:ext cx="48814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Recognizes outstanding research and/or creative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activity of eligible FSU faculty (see eligibility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list on website)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One-time award of $10,000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1/8/2027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B42EE742-2529-6E9F-B738-5DF26A600EBD}"/>
              </a:ext>
            </a:extLst>
          </p:cNvPr>
          <p:cNvSpPr txBox="1"/>
          <p:nvPr/>
        </p:nvSpPr>
        <p:spPr>
          <a:xfrm>
            <a:off x="6506936" y="3645842"/>
            <a:ext cx="539477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133351"/>
            <a:r>
              <a:rPr lang="en-US" sz="2400" b="1" spc="29" dirty="0">
                <a:solidFill>
                  <a:srgbClr val="782F4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Developing Specialized Faculty (DSF)</a:t>
            </a:r>
            <a:endParaRPr lang="en-US" sz="2400" b="1" spc="30" dirty="0">
              <a:solidFill>
                <a:srgbClr val="782F4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  <a:sym typeface="Montserrat Light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9F22555E-BB50-D169-B8D5-C0B3EEA70761}"/>
              </a:ext>
            </a:extLst>
          </p:cNvPr>
          <p:cNvSpPr txBox="1"/>
          <p:nvPr/>
        </p:nvSpPr>
        <p:spPr>
          <a:xfrm>
            <a:off x="7020309" y="4440636"/>
            <a:ext cx="48814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Recognizes outstanding research and/or creative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activity of eligible FSU faculty (see eligibility </a:t>
            </a:r>
          </a:p>
          <a:p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            list on website)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Award: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One-time award of $10,000</a:t>
            </a:r>
          </a:p>
          <a:p>
            <a:pPr marL="190498" indent="-323849">
              <a:buFont typeface="Arial"/>
              <a:buChar char="•"/>
            </a:pPr>
            <a:r>
              <a:rPr lang="en-US" sz="1400" b="1" spc="29" dirty="0">
                <a:solidFill>
                  <a:schemeClr val="bg1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  <a:sym typeface="Montserrat Light"/>
              </a:rPr>
              <a:t>Deadline to apply: </a:t>
            </a:r>
            <a:r>
              <a:rPr lang="en-US" sz="1400" spc="29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Montserrat Light"/>
              </a:rPr>
              <a:t>1/8/2027</a:t>
            </a:r>
            <a:endParaRPr lang="en-US" sz="1400" spc="3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6850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tree in a park">
            <a:extLst>
              <a:ext uri="{FF2B5EF4-FFF2-40B4-BE49-F238E27FC236}">
                <a16:creationId xmlns:a16="http://schemas.microsoft.com/office/drawing/2014/main" id="{9441B848-9E1C-AF45-E159-5602C76719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6" b="6225"/>
          <a:stretch>
            <a:fillRect/>
          </a:stretch>
        </p:blipFill>
        <p:spPr>
          <a:xfrm>
            <a:off x="0" y="0"/>
            <a:ext cx="12192000" cy="6353175"/>
          </a:xfrm>
          <a:prstGeom prst="rect">
            <a:avLst/>
          </a:prstGeom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72BDDC6B-CA0E-4D79-3DE4-DA18E008E1C8}"/>
              </a:ext>
            </a:extLst>
          </p:cNvPr>
          <p:cNvSpPr/>
          <p:nvPr/>
        </p:nvSpPr>
        <p:spPr>
          <a:xfrm>
            <a:off x="0" y="1"/>
            <a:ext cx="12192000" cy="6370814"/>
          </a:xfrm>
          <a:prstGeom prst="rect">
            <a:avLst/>
          </a:prstGeom>
          <a:solidFill>
            <a:srgbClr val="5CB8B2">
              <a:alpha val="55000"/>
            </a:srgbClr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9CD84-B280-4847-055B-458FDEED0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25" y="684507"/>
            <a:ext cx="6202776" cy="2744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17">
            <a:extLst>
              <a:ext uri="{FF2B5EF4-FFF2-40B4-BE49-F238E27FC236}">
                <a16:creationId xmlns:a16="http://schemas.microsoft.com/office/drawing/2014/main" id="{258797A9-4958-46A0-4EE2-BC1237B93BE6}"/>
              </a:ext>
            </a:extLst>
          </p:cNvPr>
          <p:cNvSpPr txBox="1"/>
          <p:nvPr/>
        </p:nvSpPr>
        <p:spPr>
          <a:xfrm>
            <a:off x="6561365" y="1260994"/>
            <a:ext cx="5508170" cy="2060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63"/>
              </a:lnSpc>
            </a:pPr>
            <a:r>
              <a:rPr lang="en-US" sz="8000" b="1" spc="-66" dirty="0">
                <a:solidFill>
                  <a:srgbClr val="782F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</a:t>
            </a:r>
          </a:p>
          <a:p>
            <a:pPr algn="ctr">
              <a:lnSpc>
                <a:spcPts val="7963"/>
              </a:lnSpc>
            </a:pPr>
            <a:r>
              <a:rPr lang="en-US" sz="8000" b="1" spc="-66" dirty="0">
                <a:solidFill>
                  <a:srgbClr val="782F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Us!</a:t>
            </a:r>
          </a:p>
        </p:txBody>
      </p:sp>
      <p:sp>
        <p:nvSpPr>
          <p:cNvPr id="13" name="AutoShape 6">
            <a:extLst>
              <a:ext uri="{FF2B5EF4-FFF2-40B4-BE49-F238E27FC236}">
                <a16:creationId xmlns:a16="http://schemas.microsoft.com/office/drawing/2014/main" id="{A56AE727-87BD-DAC6-5818-FA2A2AC192C7}"/>
              </a:ext>
            </a:extLst>
          </p:cNvPr>
          <p:cNvSpPr/>
          <p:nvPr/>
        </p:nvSpPr>
        <p:spPr>
          <a:xfrm rot="16200000" flipH="1">
            <a:off x="5988235" y="-6005876"/>
            <a:ext cx="215527" cy="12192001"/>
          </a:xfrm>
          <a:prstGeom prst="rect">
            <a:avLst/>
          </a:prstGeom>
          <a:solidFill>
            <a:srgbClr val="DFD1A7"/>
          </a:solidFill>
        </p:spPr>
        <p:txBody>
          <a:bodyPr/>
          <a:lstStyle/>
          <a:p>
            <a:endParaRPr lang="en-US">
              <a:ln>
                <a:solidFill>
                  <a:srgbClr val="782F40"/>
                </a:solidFill>
              </a:ln>
              <a:solidFill>
                <a:srgbClr val="782F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606937"/>
      </p:ext>
    </p:extLst>
  </p:cSld>
  <p:clrMapOvr>
    <a:masterClrMapping/>
  </p:clrMapOvr>
</p:sld>
</file>

<file path=ppt/theme/theme1.xml><?xml version="1.0" encoding="utf-8"?>
<a:theme xmlns:a="http://schemas.openxmlformats.org/drawingml/2006/main" name="FSU_Creative_Theme">
  <a:themeElements>
    <a:clrScheme name="FSU">
      <a:dk1>
        <a:srgbClr val="000000"/>
      </a:dk1>
      <a:lt1>
        <a:srgbClr val="FFFFFF"/>
      </a:lt1>
      <a:dk2>
        <a:srgbClr val="782F40"/>
      </a:dk2>
      <a:lt2>
        <a:srgbClr val="E7E6E6"/>
      </a:lt2>
      <a:accent1>
        <a:srgbClr val="782F40"/>
      </a:accent1>
      <a:accent2>
        <a:srgbClr val="CEB888"/>
      </a:accent2>
      <a:accent3>
        <a:srgbClr val="415563"/>
      </a:accent3>
      <a:accent4>
        <a:srgbClr val="5BB8B2"/>
      </a:accent4>
      <a:accent5>
        <a:srgbClr val="FFC72C"/>
      </a:accent5>
      <a:accent6>
        <a:srgbClr val="A6192E"/>
      </a:accent6>
      <a:hlink>
        <a:srgbClr val="782F40"/>
      </a:hlink>
      <a:folHlink>
        <a:srgbClr val="000000"/>
      </a:folHlink>
    </a:clrScheme>
    <a:fontScheme name="Open 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15C2AE4D-9D63-4B45-9EEE-77C26C127F7C}" vid="{60CF0C7E-7FE4-4869-8E14-041DA7ADA5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934D66D4678B4298D1990BF325F8B7" ma:contentTypeVersion="19" ma:contentTypeDescription="Create a new document." ma:contentTypeScope="" ma:versionID="8ef32849079552c967f60ee7c37cabbc">
  <xsd:schema xmlns:xsd="http://www.w3.org/2001/XMLSchema" xmlns:xs="http://www.w3.org/2001/XMLSchema" xmlns:p="http://schemas.microsoft.com/office/2006/metadata/properties" xmlns:ns2="902730fb-f68a-41c2-9748-67966be30d39" xmlns:ns3="670b7f86-f8d5-412d-8171-6e2e1fbf27ec" targetNamespace="http://schemas.microsoft.com/office/2006/metadata/properties" ma:root="true" ma:fieldsID="f908c044f078389ff914c3a7661e8da3" ns2:_="" ns3:_="">
    <xsd:import namespace="902730fb-f68a-41c2-9748-67966be30d39"/>
    <xsd:import namespace="670b7f86-f8d5-412d-8171-6e2e1fbf2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730fb-f68a-41c2-9748-67966be30d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43b83bf-5a34-45d0-bf74-ccf924154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b7f86-f8d5-412d-8171-6e2e1fbf27e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92aa48e-e26f-4bcc-8fa5-c9310e63c17b}" ma:internalName="TaxCatchAll" ma:showField="CatchAllData" ma:web="670b7f86-f8d5-412d-8171-6e2e1fbf2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0b7f86-f8d5-412d-8171-6e2e1fbf27ec" xsi:nil="true"/>
    <lcf76f155ced4ddcb4097134ff3c332f xmlns="902730fb-f68a-41c2-9748-67966be30d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667D59-2880-4EB6-AF32-0838E15BE3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551ED5-79B6-4DD1-A36F-69383A3A95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2730fb-f68a-41c2-9748-67966be30d39"/>
    <ds:schemaRef ds:uri="670b7f86-f8d5-412d-8171-6e2e1fbf2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DA9456-4756-43B1-85A6-0B7B1B58CCE5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670b7f86-f8d5-412d-8171-6e2e1fbf27ec"/>
    <ds:schemaRef ds:uri="http://schemas.microsoft.com/office/infopath/2007/PartnerControls"/>
    <ds:schemaRef ds:uri="http://schemas.openxmlformats.org/package/2006/metadata/core-properties"/>
    <ds:schemaRef ds:uri="902730fb-f68a-41c2-9748-67966be30d39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a36450eb-db06-42a7-8d1b-026719f701e3}" enabled="0" method="" siteId="{a36450eb-db06-42a7-8d1b-026719f701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FSU_Creative_Theme</Template>
  <TotalTime>455</TotalTime>
  <Words>1768</Words>
  <Application>Microsoft Office PowerPoint</Application>
  <PresentationFormat>Widescreen</PresentationFormat>
  <Paragraphs>347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Arial</vt:lpstr>
      <vt:lpstr>Courier New</vt:lpstr>
      <vt:lpstr>Open Sans</vt:lpstr>
      <vt:lpstr>Open Sans Bold</vt:lpstr>
      <vt:lpstr>Open Sans ExtraBold</vt:lpstr>
      <vt:lpstr>Open Sans SemiBold</vt:lpstr>
      <vt:lpstr>Times New Roman</vt:lpstr>
      <vt:lpstr>FSU_Creative_Theme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of Trustees Meeting</dc:title>
  <dc:creator>Katie Grab</dc:creator>
  <cp:lastModifiedBy>Sherry Core</cp:lastModifiedBy>
  <cp:revision>10</cp:revision>
  <dcterms:created xsi:type="dcterms:W3CDTF">2024-06-27T03:35:42Z</dcterms:created>
  <dcterms:modified xsi:type="dcterms:W3CDTF">2026-09-18T18:52:05Z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0x010100DA934D66D4678B4298D1990BF325F8B7</vt:lpwstr>
  </property>
  <property fmtid="{D5CDD505-2E9C-101B-9397-08002B2CF9AE}" pid="3" name="MediaServiceImageTags">
    <vt:lpwstr/>
  </property>
</Properties>
</file>