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5"/>
  </p:notesMasterIdLst>
  <p:sldIdLst>
    <p:sldId id="259" r:id="rId5"/>
    <p:sldId id="371" r:id="rId6"/>
    <p:sldId id="508" r:id="rId7"/>
    <p:sldId id="558" r:id="rId8"/>
    <p:sldId id="257" r:id="rId9"/>
    <p:sldId id="477" r:id="rId10"/>
    <p:sldId id="482" r:id="rId11"/>
    <p:sldId id="483" r:id="rId12"/>
    <p:sldId id="584" r:id="rId13"/>
    <p:sldId id="575" r:id="rId14"/>
    <p:sldId id="576" r:id="rId15"/>
    <p:sldId id="574" r:id="rId16"/>
    <p:sldId id="256" r:id="rId17"/>
    <p:sldId id="535" r:id="rId18"/>
    <p:sldId id="510" r:id="rId19"/>
    <p:sldId id="378" r:id="rId20"/>
    <p:sldId id="379" r:id="rId21"/>
    <p:sldId id="413" r:id="rId22"/>
    <p:sldId id="511" r:id="rId23"/>
    <p:sldId id="548" r:id="rId24"/>
    <p:sldId id="408" r:id="rId25"/>
    <p:sldId id="547" r:id="rId26"/>
    <p:sldId id="544" r:id="rId27"/>
    <p:sldId id="542" r:id="rId28"/>
    <p:sldId id="559" r:id="rId29"/>
    <p:sldId id="580" r:id="rId30"/>
    <p:sldId id="581" r:id="rId31"/>
    <p:sldId id="582" r:id="rId32"/>
    <p:sldId id="560" r:id="rId33"/>
    <p:sldId id="403" r:id="rId34"/>
    <p:sldId id="533" r:id="rId35"/>
    <p:sldId id="572" r:id="rId36"/>
    <p:sldId id="571" r:id="rId37"/>
    <p:sldId id="573" r:id="rId38"/>
    <p:sldId id="570" r:id="rId39"/>
    <p:sldId id="540" r:id="rId40"/>
    <p:sldId id="409" r:id="rId41"/>
    <p:sldId id="563" r:id="rId42"/>
    <p:sldId id="585" r:id="rId43"/>
    <p:sldId id="562" r:id="rId44"/>
    <p:sldId id="552" r:id="rId45"/>
    <p:sldId id="564" r:id="rId46"/>
    <p:sldId id="503" r:id="rId47"/>
    <p:sldId id="504" r:id="rId48"/>
    <p:sldId id="565" r:id="rId49"/>
    <p:sldId id="505" r:id="rId50"/>
    <p:sldId id="506" r:id="rId51"/>
    <p:sldId id="530" r:id="rId52"/>
    <p:sldId id="566" r:id="rId53"/>
    <p:sldId id="519" r:id="rId54"/>
    <p:sldId id="520" r:id="rId55"/>
    <p:sldId id="532" r:id="rId56"/>
    <p:sldId id="567" r:id="rId57"/>
    <p:sldId id="526" r:id="rId58"/>
    <p:sldId id="527" r:id="rId59"/>
    <p:sldId id="347" r:id="rId60"/>
    <p:sldId id="531" r:id="rId61"/>
    <p:sldId id="568" r:id="rId62"/>
    <p:sldId id="578" r:id="rId63"/>
    <p:sldId id="579" r:id="rId64"/>
    <p:sldId id="550" r:id="rId65"/>
    <p:sldId id="555" r:id="rId66"/>
    <p:sldId id="569" r:id="rId67"/>
    <p:sldId id="538" r:id="rId68"/>
    <p:sldId id="499" r:id="rId69"/>
    <p:sldId id="502" r:id="rId70"/>
    <p:sldId id="556" r:id="rId71"/>
    <p:sldId id="557" r:id="rId72"/>
    <p:sldId id="393" r:id="rId73"/>
    <p:sldId id="577" r:id="rId74"/>
  </p:sldIdLst>
  <p:sldSz cx="12801600" cy="7772400"/>
  <p:notesSz cx="6858000" cy="9144000"/>
  <p:defaultTextStyle>
    <a:defPPr>
      <a:defRPr lang="en-US"/>
    </a:defPPr>
    <a:lvl1pPr marL="0" algn="l" defTabSz="987552" rtl="0" eaLnBrk="1" latinLnBrk="0" hangingPunct="1">
      <a:defRPr sz="1944" kern="1200">
        <a:solidFill>
          <a:schemeClr val="tx1"/>
        </a:solidFill>
        <a:latin typeface="+mn-lt"/>
        <a:ea typeface="+mn-ea"/>
        <a:cs typeface="+mn-cs"/>
      </a:defRPr>
    </a:lvl1pPr>
    <a:lvl2pPr marL="493776" algn="l" defTabSz="987552" rtl="0" eaLnBrk="1" latinLnBrk="0" hangingPunct="1">
      <a:defRPr sz="1944" kern="1200">
        <a:solidFill>
          <a:schemeClr val="tx1"/>
        </a:solidFill>
        <a:latin typeface="+mn-lt"/>
        <a:ea typeface="+mn-ea"/>
        <a:cs typeface="+mn-cs"/>
      </a:defRPr>
    </a:lvl2pPr>
    <a:lvl3pPr marL="987552" algn="l" defTabSz="987552" rtl="0" eaLnBrk="1" latinLnBrk="0" hangingPunct="1">
      <a:defRPr sz="1944" kern="1200">
        <a:solidFill>
          <a:schemeClr val="tx1"/>
        </a:solidFill>
        <a:latin typeface="+mn-lt"/>
        <a:ea typeface="+mn-ea"/>
        <a:cs typeface="+mn-cs"/>
      </a:defRPr>
    </a:lvl3pPr>
    <a:lvl4pPr marL="1481328" algn="l" defTabSz="987552" rtl="0" eaLnBrk="1" latinLnBrk="0" hangingPunct="1">
      <a:defRPr sz="1944" kern="1200">
        <a:solidFill>
          <a:schemeClr val="tx1"/>
        </a:solidFill>
        <a:latin typeface="+mn-lt"/>
        <a:ea typeface="+mn-ea"/>
        <a:cs typeface="+mn-cs"/>
      </a:defRPr>
    </a:lvl4pPr>
    <a:lvl5pPr marL="1975104" algn="l" defTabSz="987552" rtl="0" eaLnBrk="1" latinLnBrk="0" hangingPunct="1">
      <a:defRPr sz="1944" kern="1200">
        <a:solidFill>
          <a:schemeClr val="tx1"/>
        </a:solidFill>
        <a:latin typeface="+mn-lt"/>
        <a:ea typeface="+mn-ea"/>
        <a:cs typeface="+mn-cs"/>
      </a:defRPr>
    </a:lvl5pPr>
    <a:lvl6pPr marL="2468880" algn="l" defTabSz="987552" rtl="0" eaLnBrk="1" latinLnBrk="0" hangingPunct="1">
      <a:defRPr sz="1944" kern="1200">
        <a:solidFill>
          <a:schemeClr val="tx1"/>
        </a:solidFill>
        <a:latin typeface="+mn-lt"/>
        <a:ea typeface="+mn-ea"/>
        <a:cs typeface="+mn-cs"/>
      </a:defRPr>
    </a:lvl6pPr>
    <a:lvl7pPr marL="2962656" algn="l" defTabSz="987552" rtl="0" eaLnBrk="1" latinLnBrk="0" hangingPunct="1">
      <a:defRPr sz="1944" kern="1200">
        <a:solidFill>
          <a:schemeClr val="tx1"/>
        </a:solidFill>
        <a:latin typeface="+mn-lt"/>
        <a:ea typeface="+mn-ea"/>
        <a:cs typeface="+mn-cs"/>
      </a:defRPr>
    </a:lvl7pPr>
    <a:lvl8pPr marL="3456432" algn="l" defTabSz="987552" rtl="0" eaLnBrk="1" latinLnBrk="0" hangingPunct="1">
      <a:defRPr sz="1944" kern="1200">
        <a:solidFill>
          <a:schemeClr val="tx1"/>
        </a:solidFill>
        <a:latin typeface="+mn-lt"/>
        <a:ea typeface="+mn-ea"/>
        <a:cs typeface="+mn-cs"/>
      </a:defRPr>
    </a:lvl8pPr>
    <a:lvl9pPr marL="3950208" algn="l" defTabSz="987552" rtl="0" eaLnBrk="1" latinLnBrk="0" hangingPunct="1">
      <a:defRPr sz="194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135F02-DCB3-0D1B-D2C9-3F03D25E4792}" name="Joe Frascella" initials="JF" userId="S::jfrascella@fsu.edu::057537bf-268c-4a30-8a84-a80308c85dd1" providerId="AD"/>
  <p188:author id="{0636AC0C-9717-2F4F-F9EB-A1FA03D63447}" name="Mary Sechrist" initials="MS" userId="S::mkj23b@fsu.edu::cce1b80b-6ceb-483c-9efe-7c7dee40581c" providerId="AD"/>
  <p188:author id="{A2337D1E-BCF4-C444-7529-03EF60567510}" name="Alissa Costabile" initials="AC" userId="S::amc24s@fsu.edu::9a50c24b-172f-459d-83fd-36f9b1ac0b1b" providerId="AD"/>
  <p188:author id="{93CF2B48-C6C2-B8B7-69D3-F74F33B3E369}" name="Beth Hodges" initials="BH" userId="S::bhodges@fsu.edu::ee932bf8-720c-4ec8-a6c9-1f599ce0f3eb" providerId="AD"/>
  <p188:author id="{4A822FF7-C6C2-867B-8C8E-18CCE9A3DDA7}" name="Valerie McDevitt" initials="VM" userId="S::vlm23@fsu.edu::fd5064ba-5baa-49a9-b719-c3445010d4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9C2"/>
    <a:srgbClr val="572932"/>
    <a:srgbClr val="E8DFCA"/>
    <a:srgbClr val="DFD2B3"/>
    <a:srgbClr val="782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D0FDA0-3CBC-47CD-8C49-6C32634CEDB6}" v="58" dt="2025-09-12T10:56:32.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0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hyperlink" Target="https://www.research.fsu.edu/research-offices/sra/" TargetMode="External"/><Relationship Id="rId1" Type="http://schemas.openxmlformats.org/officeDocument/2006/relationships/hyperlink" Target="mailto:SRA-Pre@fsu.edu" TargetMode="Externa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hyperlink" Target="https://www.research.fsu.edu/research-offices/fsu-research-foundation/" TargetMode="External"/><Relationship Id="rId1" Type="http://schemas.openxmlformats.org/officeDocument/2006/relationships/hyperlink" Target="mailto:hcave@fsu.edu" TargetMode="Externa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ata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ata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8.png"/><Relationship Id="rId7" Type="http://schemas.openxmlformats.org/officeDocument/2006/relationships/image" Target="../media/image42.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9.svg"/></Relationships>
</file>

<file path=ppt/diagrams/_rels/data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hyperlink" Target="mailto:wahill@fsu.edu" TargetMode="Externa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28.svg"/></Relationships>
</file>

<file path=ppt/diagrams/_rels/data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hyperlink" Target="https://www.research.fsu.edu/research-compliance/" TargetMode="Externa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mailto:SRA-Pre@fsu.edu" TargetMode="External"/><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hyperlink" Target="https://www.research.fsu.edu/research-offices/sra/" TargetMode="External"/><Relationship Id="rId4" Type="http://schemas.openxmlformats.org/officeDocument/2006/relationships/image" Target="../media/image39.svg"/><Relationship Id="rId9" Type="http://schemas.openxmlformats.org/officeDocument/2006/relationships/image" Target="../media/image4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mailto:hcave@fsu.edu" TargetMode="External"/><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hyperlink" Target="https://www.research.fsu.edu/research-offices/fsu-research-foundation/" TargetMode="External"/><Relationship Id="rId4" Type="http://schemas.openxmlformats.org/officeDocument/2006/relationships/image" Target="../media/image39.svg"/><Relationship Id="rId9"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8.png"/><Relationship Id="rId7" Type="http://schemas.openxmlformats.org/officeDocument/2006/relationships/image" Target="../media/image42.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2.png"/><Relationship Id="rId7" Type="http://schemas.openxmlformats.org/officeDocument/2006/relationships/hyperlink" Target="mailto:wahill@fsu.edu" TargetMode="External"/><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image" Target="../media/image2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9" Type="http://schemas.openxmlformats.org/officeDocument/2006/relationships/hyperlink" Target="https://www.research.fsu.edu/research-compliance/"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43AFD-2E90-4848-8BDD-9D0BB47DF887}" type="doc">
      <dgm:prSet loTypeId="urn:microsoft.com/office/officeart/2018/2/layout/IconLabelList" loCatId="icon" qsTypeId="urn:microsoft.com/office/officeart/2005/8/quickstyle/simple1" qsCatId="simple" csTypeId="urn:microsoft.com/office/officeart/2018/5/colors/Iconchunking_neutralbg_accent5_2" csCatId="accent5" phldr="1"/>
      <dgm:spPr/>
      <dgm:t>
        <a:bodyPr/>
        <a:lstStyle/>
        <a:p>
          <a:endParaRPr lang="en-US"/>
        </a:p>
      </dgm:t>
    </dgm:pt>
    <dgm:pt modelId="{F130F1CA-DBB2-4520-8B18-1DBDDACB8581}">
      <dgm:prSet/>
      <dgm:spPr/>
      <dgm:t>
        <a:bodyPr/>
        <a:lstStyle/>
        <a:p>
          <a:r>
            <a:rPr lang="en-US">
              <a:solidFill>
                <a:srgbClr val="782F40"/>
              </a:solidFill>
            </a:rPr>
            <a:t>ORD.FSU.EDU</a:t>
          </a:r>
        </a:p>
      </dgm:t>
    </dgm:pt>
    <dgm:pt modelId="{A4DF1403-392B-4051-9560-94C00CD8076D}" type="parTrans" cxnId="{B941B747-0FB2-4A08-9D54-152773ACD07B}">
      <dgm:prSet/>
      <dgm:spPr/>
      <dgm:t>
        <a:bodyPr/>
        <a:lstStyle/>
        <a:p>
          <a:endParaRPr lang="en-US"/>
        </a:p>
      </dgm:t>
    </dgm:pt>
    <dgm:pt modelId="{314F0D1F-0D22-4276-8262-AC6D41AB730C}" type="sibTrans" cxnId="{B941B747-0FB2-4A08-9D54-152773ACD07B}">
      <dgm:prSet/>
      <dgm:spPr/>
      <dgm:t>
        <a:bodyPr/>
        <a:lstStyle/>
        <a:p>
          <a:endParaRPr lang="en-US"/>
        </a:p>
      </dgm:t>
    </dgm:pt>
    <dgm:pt modelId="{F3BD9EB3-7BF5-40C9-A167-8A878190A4CA}">
      <dgm:prSet/>
      <dgm:spPr/>
      <dgm:t>
        <a:bodyPr/>
        <a:lstStyle/>
        <a:p>
          <a:r>
            <a:rPr lang="en-US">
              <a:solidFill>
                <a:srgbClr val="782F40"/>
              </a:solidFill>
            </a:rPr>
            <a:t>ORD@FSU.EDU</a:t>
          </a:r>
        </a:p>
      </dgm:t>
    </dgm:pt>
    <dgm:pt modelId="{5C95E703-D28B-41DC-AEB1-CD2966091FFC}" type="parTrans" cxnId="{94C2CEF8-C70F-44E2-BF7A-AE0B8E07CA2B}">
      <dgm:prSet/>
      <dgm:spPr/>
      <dgm:t>
        <a:bodyPr/>
        <a:lstStyle/>
        <a:p>
          <a:endParaRPr lang="en-US"/>
        </a:p>
      </dgm:t>
    </dgm:pt>
    <dgm:pt modelId="{0E72D8A9-C90A-4210-B493-1CF2B7491201}" type="sibTrans" cxnId="{94C2CEF8-C70F-44E2-BF7A-AE0B8E07CA2B}">
      <dgm:prSet/>
      <dgm:spPr/>
      <dgm:t>
        <a:bodyPr/>
        <a:lstStyle/>
        <a:p>
          <a:endParaRPr lang="en-US"/>
        </a:p>
      </dgm:t>
    </dgm:pt>
    <dgm:pt modelId="{7088BA9D-C89C-4B4A-A76E-232828E2257A}" type="pres">
      <dgm:prSet presAssocID="{3EC43AFD-2E90-4848-8BDD-9D0BB47DF887}" presName="root" presStyleCnt="0">
        <dgm:presLayoutVars>
          <dgm:dir/>
          <dgm:resizeHandles val="exact"/>
        </dgm:presLayoutVars>
      </dgm:prSet>
      <dgm:spPr/>
    </dgm:pt>
    <dgm:pt modelId="{5B07586E-42EE-4BEB-B3E2-25934510678E}" type="pres">
      <dgm:prSet presAssocID="{F130F1CA-DBB2-4520-8B18-1DBDDACB8581}" presName="compNode" presStyleCnt="0"/>
      <dgm:spPr/>
    </dgm:pt>
    <dgm:pt modelId="{9FFAAF3E-6F79-48F9-98E0-BCEB77D9C158}" type="pres">
      <dgm:prSet presAssocID="{F130F1CA-DBB2-4520-8B18-1DBDDACB85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itor"/>
        </a:ext>
      </dgm:extLst>
    </dgm:pt>
    <dgm:pt modelId="{70FF6995-2D40-4E62-AE89-63E3121A1C85}" type="pres">
      <dgm:prSet presAssocID="{F130F1CA-DBB2-4520-8B18-1DBDDACB8581}" presName="spaceRect" presStyleCnt="0"/>
      <dgm:spPr/>
    </dgm:pt>
    <dgm:pt modelId="{E53D25FD-F0AB-44A1-AED0-AFA8562409E2}" type="pres">
      <dgm:prSet presAssocID="{F130F1CA-DBB2-4520-8B18-1DBDDACB8581}" presName="textRect" presStyleLbl="revTx" presStyleIdx="0" presStyleCnt="2">
        <dgm:presLayoutVars>
          <dgm:chMax val="1"/>
          <dgm:chPref val="1"/>
        </dgm:presLayoutVars>
      </dgm:prSet>
      <dgm:spPr/>
    </dgm:pt>
    <dgm:pt modelId="{EA782712-1B5E-43C4-93B6-181AB1396418}" type="pres">
      <dgm:prSet presAssocID="{314F0D1F-0D22-4276-8262-AC6D41AB730C}" presName="sibTrans" presStyleCnt="0"/>
      <dgm:spPr/>
    </dgm:pt>
    <dgm:pt modelId="{30121BD9-232F-48F7-B2C5-446C7F465E80}" type="pres">
      <dgm:prSet presAssocID="{F3BD9EB3-7BF5-40C9-A167-8A878190A4CA}" presName="compNode" presStyleCnt="0"/>
      <dgm:spPr/>
    </dgm:pt>
    <dgm:pt modelId="{19B326F3-ECEC-4757-8C5C-BF14D573D3B7}" type="pres">
      <dgm:prSet presAssocID="{F3BD9EB3-7BF5-40C9-A167-8A878190A4C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67AD1F42-1EE6-49C7-900B-38AD7D201B5E}" type="pres">
      <dgm:prSet presAssocID="{F3BD9EB3-7BF5-40C9-A167-8A878190A4CA}" presName="spaceRect" presStyleCnt="0"/>
      <dgm:spPr/>
    </dgm:pt>
    <dgm:pt modelId="{BE66EFC6-5C88-436B-8FAF-FE459E106DEB}" type="pres">
      <dgm:prSet presAssocID="{F3BD9EB3-7BF5-40C9-A167-8A878190A4CA}" presName="textRect" presStyleLbl="revTx" presStyleIdx="1" presStyleCnt="2">
        <dgm:presLayoutVars>
          <dgm:chMax val="1"/>
          <dgm:chPref val="1"/>
        </dgm:presLayoutVars>
      </dgm:prSet>
      <dgm:spPr/>
    </dgm:pt>
  </dgm:ptLst>
  <dgm:cxnLst>
    <dgm:cxn modelId="{B941B747-0FB2-4A08-9D54-152773ACD07B}" srcId="{3EC43AFD-2E90-4848-8BDD-9D0BB47DF887}" destId="{F130F1CA-DBB2-4520-8B18-1DBDDACB8581}" srcOrd="0" destOrd="0" parTransId="{A4DF1403-392B-4051-9560-94C00CD8076D}" sibTransId="{314F0D1F-0D22-4276-8262-AC6D41AB730C}"/>
    <dgm:cxn modelId="{67B943AC-4C08-4FA0-9FA7-D1441C865467}" type="presOf" srcId="{F3BD9EB3-7BF5-40C9-A167-8A878190A4CA}" destId="{BE66EFC6-5C88-436B-8FAF-FE459E106DEB}" srcOrd="0" destOrd="0" presId="urn:microsoft.com/office/officeart/2018/2/layout/IconLabelList"/>
    <dgm:cxn modelId="{4A6DE4DA-4029-4D2E-ABC7-75DCF3629009}" type="presOf" srcId="{F130F1CA-DBB2-4520-8B18-1DBDDACB8581}" destId="{E53D25FD-F0AB-44A1-AED0-AFA8562409E2}" srcOrd="0" destOrd="0" presId="urn:microsoft.com/office/officeart/2018/2/layout/IconLabelList"/>
    <dgm:cxn modelId="{13DBC7E6-1C38-4C34-BE98-7C444744E20D}" type="presOf" srcId="{3EC43AFD-2E90-4848-8BDD-9D0BB47DF887}" destId="{7088BA9D-C89C-4B4A-A76E-232828E2257A}" srcOrd="0" destOrd="0" presId="urn:microsoft.com/office/officeart/2018/2/layout/IconLabelList"/>
    <dgm:cxn modelId="{94C2CEF8-C70F-44E2-BF7A-AE0B8E07CA2B}" srcId="{3EC43AFD-2E90-4848-8BDD-9D0BB47DF887}" destId="{F3BD9EB3-7BF5-40C9-A167-8A878190A4CA}" srcOrd="1" destOrd="0" parTransId="{5C95E703-D28B-41DC-AEB1-CD2966091FFC}" sibTransId="{0E72D8A9-C90A-4210-B493-1CF2B7491201}"/>
    <dgm:cxn modelId="{820B1A91-2D4C-4DF2-97D4-AB0F0A4EE04A}" type="presParOf" srcId="{7088BA9D-C89C-4B4A-A76E-232828E2257A}" destId="{5B07586E-42EE-4BEB-B3E2-25934510678E}" srcOrd="0" destOrd="0" presId="urn:microsoft.com/office/officeart/2018/2/layout/IconLabelList"/>
    <dgm:cxn modelId="{E251E6C8-C6A4-4F6C-BA0A-34E6BBAE688F}" type="presParOf" srcId="{5B07586E-42EE-4BEB-B3E2-25934510678E}" destId="{9FFAAF3E-6F79-48F9-98E0-BCEB77D9C158}" srcOrd="0" destOrd="0" presId="urn:microsoft.com/office/officeart/2018/2/layout/IconLabelList"/>
    <dgm:cxn modelId="{B1BDF609-5AB0-4014-8CFF-672E11DC4A3A}" type="presParOf" srcId="{5B07586E-42EE-4BEB-B3E2-25934510678E}" destId="{70FF6995-2D40-4E62-AE89-63E3121A1C85}" srcOrd="1" destOrd="0" presId="urn:microsoft.com/office/officeart/2018/2/layout/IconLabelList"/>
    <dgm:cxn modelId="{BBC9246C-0CA8-4137-806A-B6BB1EEEBBDC}" type="presParOf" srcId="{5B07586E-42EE-4BEB-B3E2-25934510678E}" destId="{E53D25FD-F0AB-44A1-AED0-AFA8562409E2}" srcOrd="2" destOrd="0" presId="urn:microsoft.com/office/officeart/2018/2/layout/IconLabelList"/>
    <dgm:cxn modelId="{DC327144-EAB2-46BD-A516-595F301E3DCA}" type="presParOf" srcId="{7088BA9D-C89C-4B4A-A76E-232828E2257A}" destId="{EA782712-1B5E-43C4-93B6-181AB1396418}" srcOrd="1" destOrd="0" presId="urn:microsoft.com/office/officeart/2018/2/layout/IconLabelList"/>
    <dgm:cxn modelId="{2025A407-AEB8-4BCD-B383-852FE2B30381}" type="presParOf" srcId="{7088BA9D-C89C-4B4A-A76E-232828E2257A}" destId="{30121BD9-232F-48F7-B2C5-446C7F465E80}" srcOrd="2" destOrd="0" presId="urn:microsoft.com/office/officeart/2018/2/layout/IconLabelList"/>
    <dgm:cxn modelId="{2D20D294-A870-4E92-90D8-6440DF2A02B3}" type="presParOf" srcId="{30121BD9-232F-48F7-B2C5-446C7F465E80}" destId="{19B326F3-ECEC-4757-8C5C-BF14D573D3B7}" srcOrd="0" destOrd="0" presId="urn:microsoft.com/office/officeart/2018/2/layout/IconLabelList"/>
    <dgm:cxn modelId="{A390885C-6281-43FA-9C8E-324E19DB60DA}" type="presParOf" srcId="{30121BD9-232F-48F7-B2C5-446C7F465E80}" destId="{67AD1F42-1EE6-49C7-900B-38AD7D201B5E}" srcOrd="1" destOrd="0" presId="urn:microsoft.com/office/officeart/2018/2/layout/IconLabelList"/>
    <dgm:cxn modelId="{6FD46160-603C-4AE7-BF85-6612BCD80FF4}" type="presParOf" srcId="{30121BD9-232F-48F7-B2C5-446C7F465E80}" destId="{BE66EFC6-5C88-436B-8FAF-FE459E106DE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B0FB59-BF92-4C2A-BFC6-AD3F3441DD7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83DD497-5BF3-44AC-BCCE-CD8746DBFD49}">
      <dgm:prSet/>
      <dgm:spPr/>
      <dgm:t>
        <a:bodyPr/>
        <a:lstStyle/>
        <a:p>
          <a:pPr>
            <a:lnSpc>
              <a:spcPct val="100000"/>
            </a:lnSpc>
          </a:pPr>
          <a:r>
            <a:rPr lang="en-US"/>
            <a:t>Address:  874 Traditions Way (Student Services Building)</a:t>
          </a:r>
        </a:p>
      </dgm:t>
    </dgm:pt>
    <dgm:pt modelId="{7E84FC54-B21E-4A06-9DAF-C82C15CC1A90}" type="parTrans" cxnId="{6205E84C-F454-4294-9108-68B2E63B3DAF}">
      <dgm:prSet/>
      <dgm:spPr/>
      <dgm:t>
        <a:bodyPr/>
        <a:lstStyle/>
        <a:p>
          <a:endParaRPr lang="en-US"/>
        </a:p>
      </dgm:t>
    </dgm:pt>
    <dgm:pt modelId="{BBA31802-6725-421C-A77F-FF0815D34454}" type="sibTrans" cxnId="{6205E84C-F454-4294-9108-68B2E63B3DAF}">
      <dgm:prSet/>
      <dgm:spPr/>
      <dgm:t>
        <a:bodyPr/>
        <a:lstStyle/>
        <a:p>
          <a:endParaRPr lang="en-US"/>
        </a:p>
      </dgm:t>
    </dgm:pt>
    <dgm:pt modelId="{CABD9F6C-DC81-431A-AE89-75F99C07CEA9}">
      <dgm:prSet/>
      <dgm:spPr/>
      <dgm:t>
        <a:bodyPr/>
        <a:lstStyle/>
        <a:p>
          <a:pPr>
            <a:lnSpc>
              <a:spcPct val="100000"/>
            </a:lnSpc>
          </a:pPr>
          <a:r>
            <a:rPr lang="en-US"/>
            <a:t>Phone:  850.644.5260</a:t>
          </a:r>
        </a:p>
      </dgm:t>
    </dgm:pt>
    <dgm:pt modelId="{E2367B3A-11CF-4914-A955-CBE99226ADF1}" type="parTrans" cxnId="{D665782C-40ED-4D64-A2A4-DC07BA5FCAFC}">
      <dgm:prSet/>
      <dgm:spPr/>
      <dgm:t>
        <a:bodyPr/>
        <a:lstStyle/>
        <a:p>
          <a:endParaRPr lang="en-US"/>
        </a:p>
      </dgm:t>
    </dgm:pt>
    <dgm:pt modelId="{5F5A24FC-52B7-44D4-9378-29895C1ADCA7}" type="sibTrans" cxnId="{D665782C-40ED-4D64-A2A4-DC07BA5FCAFC}">
      <dgm:prSet/>
      <dgm:spPr/>
      <dgm:t>
        <a:bodyPr/>
        <a:lstStyle/>
        <a:p>
          <a:endParaRPr lang="en-US"/>
        </a:p>
      </dgm:t>
    </dgm:pt>
    <dgm:pt modelId="{E92E1097-12BD-4D43-8808-88FA7BBF45B2}">
      <dgm:prSet/>
      <dgm:spPr/>
      <dgm:t>
        <a:bodyPr/>
        <a:lstStyle/>
        <a:p>
          <a:pPr>
            <a:lnSpc>
              <a:spcPct val="100000"/>
            </a:lnSpc>
          </a:pPr>
          <a:r>
            <a:rPr lang="en-US"/>
            <a:t>Email:  </a:t>
          </a:r>
          <a:r>
            <a:rPr lang="en-US">
              <a:hlinkClick xmlns:r="http://schemas.openxmlformats.org/officeDocument/2006/relationships" r:id="rId1"/>
            </a:rPr>
            <a:t>SRA-Pre@fsu.edu</a:t>
          </a:r>
          <a:r>
            <a:rPr lang="en-US"/>
            <a:t> (Pre-Award)  </a:t>
          </a:r>
        </a:p>
      </dgm:t>
    </dgm:pt>
    <dgm:pt modelId="{5D469247-4046-46BB-B933-58F8B22D1704}" type="parTrans" cxnId="{151BF834-B01A-43FB-A6F4-CA991FA1FEF3}">
      <dgm:prSet/>
      <dgm:spPr/>
      <dgm:t>
        <a:bodyPr/>
        <a:lstStyle/>
        <a:p>
          <a:endParaRPr lang="en-US"/>
        </a:p>
      </dgm:t>
    </dgm:pt>
    <dgm:pt modelId="{BC40D881-444F-4081-A618-74FD047A7ED8}" type="sibTrans" cxnId="{151BF834-B01A-43FB-A6F4-CA991FA1FEF3}">
      <dgm:prSet/>
      <dgm:spPr/>
      <dgm:t>
        <a:bodyPr/>
        <a:lstStyle/>
        <a:p>
          <a:endParaRPr lang="en-US"/>
        </a:p>
      </dgm:t>
    </dgm:pt>
    <dgm:pt modelId="{261F090F-264E-442C-8969-1300A18F35EB}">
      <dgm:prSet/>
      <dgm:spPr/>
      <dgm:t>
        <a:bodyPr/>
        <a:lstStyle/>
        <a:p>
          <a:pPr>
            <a:lnSpc>
              <a:spcPct val="100000"/>
            </a:lnSpc>
          </a:pPr>
          <a:r>
            <a:rPr lang="en-US"/>
            <a:t>Website:  </a:t>
          </a:r>
          <a:r>
            <a:rPr lang="en-US">
              <a:hlinkClick xmlns:r="http://schemas.openxmlformats.org/officeDocument/2006/relationships" r:id="rId2"/>
            </a:rPr>
            <a:t>https://www.research.fsu.edu/research-offices/sra/</a:t>
          </a:r>
          <a:r>
            <a:rPr lang="en-US"/>
            <a:t> </a:t>
          </a:r>
        </a:p>
      </dgm:t>
    </dgm:pt>
    <dgm:pt modelId="{738B0F4E-AA00-4FF5-B276-9A3E4748FF8F}" type="parTrans" cxnId="{F3E26353-1EF4-40EA-B59D-16A4387AF401}">
      <dgm:prSet/>
      <dgm:spPr/>
      <dgm:t>
        <a:bodyPr/>
        <a:lstStyle/>
        <a:p>
          <a:endParaRPr lang="en-US"/>
        </a:p>
      </dgm:t>
    </dgm:pt>
    <dgm:pt modelId="{E1924FA3-A176-4D76-8353-3579D1CFAD33}" type="sibTrans" cxnId="{F3E26353-1EF4-40EA-B59D-16A4387AF401}">
      <dgm:prSet/>
      <dgm:spPr/>
      <dgm:t>
        <a:bodyPr/>
        <a:lstStyle/>
        <a:p>
          <a:endParaRPr lang="en-US"/>
        </a:p>
      </dgm:t>
    </dgm:pt>
    <dgm:pt modelId="{86B6807B-7FFA-4E58-8460-17C8D5D0E36D}" type="pres">
      <dgm:prSet presAssocID="{AFB0FB59-BF92-4C2A-BFC6-AD3F3441DD7B}" presName="root" presStyleCnt="0">
        <dgm:presLayoutVars>
          <dgm:dir/>
          <dgm:resizeHandles val="exact"/>
        </dgm:presLayoutVars>
      </dgm:prSet>
      <dgm:spPr/>
    </dgm:pt>
    <dgm:pt modelId="{BB85AEA8-17EA-413A-B70C-EA26F1C85AA2}" type="pres">
      <dgm:prSet presAssocID="{F83DD497-5BF3-44AC-BCCE-CD8746DBFD49}" presName="compNode" presStyleCnt="0"/>
      <dgm:spPr/>
    </dgm:pt>
    <dgm:pt modelId="{92D01993-19F6-4404-8612-50596CC838EF}" type="pres">
      <dgm:prSet presAssocID="{F83DD497-5BF3-44AC-BCCE-CD8746DBFD49}" presName="bgRect" presStyleLbl="bgShp" presStyleIdx="0" presStyleCnt="4"/>
      <dgm:spPr>
        <a:solidFill>
          <a:schemeClr val="accent2"/>
        </a:solidFill>
      </dgm:spPr>
    </dgm:pt>
    <dgm:pt modelId="{B85D93E5-209B-41E7-818C-B0BFBCC4B781}" type="pres">
      <dgm:prSet presAssocID="{F83DD497-5BF3-44AC-BCCE-CD8746DBFD49}"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25C855F9-78E9-46E2-AB67-A2ED0B203C0D}" type="pres">
      <dgm:prSet presAssocID="{F83DD497-5BF3-44AC-BCCE-CD8746DBFD49}" presName="spaceRect" presStyleCnt="0"/>
      <dgm:spPr/>
    </dgm:pt>
    <dgm:pt modelId="{AC78642F-062E-4DD0-93B4-A61E189560B0}" type="pres">
      <dgm:prSet presAssocID="{F83DD497-5BF3-44AC-BCCE-CD8746DBFD49}" presName="parTx" presStyleLbl="revTx" presStyleIdx="0" presStyleCnt="4">
        <dgm:presLayoutVars>
          <dgm:chMax val="0"/>
          <dgm:chPref val="0"/>
        </dgm:presLayoutVars>
      </dgm:prSet>
      <dgm:spPr/>
    </dgm:pt>
    <dgm:pt modelId="{A50ADF8B-04BB-4794-BC02-25F63F38B6A5}" type="pres">
      <dgm:prSet presAssocID="{BBA31802-6725-421C-A77F-FF0815D34454}" presName="sibTrans" presStyleCnt="0"/>
      <dgm:spPr/>
    </dgm:pt>
    <dgm:pt modelId="{535FA742-0B6C-46A0-B4E2-51A977F390D8}" type="pres">
      <dgm:prSet presAssocID="{CABD9F6C-DC81-431A-AE89-75F99C07CEA9}" presName="compNode" presStyleCnt="0"/>
      <dgm:spPr/>
    </dgm:pt>
    <dgm:pt modelId="{4EA01C80-ABC5-4783-AECD-9948CDECBF6A}" type="pres">
      <dgm:prSet presAssocID="{CABD9F6C-DC81-431A-AE89-75F99C07CEA9}" presName="bgRect" presStyleLbl="bgShp" presStyleIdx="1" presStyleCnt="4"/>
      <dgm:spPr>
        <a:solidFill>
          <a:schemeClr val="accent2"/>
        </a:solidFill>
      </dgm:spPr>
    </dgm:pt>
    <dgm:pt modelId="{1A1A4FF7-D469-4123-AB7F-D1A0D32FB9EE}" type="pres">
      <dgm:prSet presAssocID="{CABD9F6C-DC81-431A-AE89-75F99C07CEA9}"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3B8D2DA3-1A74-4C18-BBCC-DA5D4ADB0BA2}" type="pres">
      <dgm:prSet presAssocID="{CABD9F6C-DC81-431A-AE89-75F99C07CEA9}" presName="spaceRect" presStyleCnt="0"/>
      <dgm:spPr/>
    </dgm:pt>
    <dgm:pt modelId="{CF02EC1B-7636-4A42-B489-7622D49A7BA2}" type="pres">
      <dgm:prSet presAssocID="{CABD9F6C-DC81-431A-AE89-75F99C07CEA9}" presName="parTx" presStyleLbl="revTx" presStyleIdx="1" presStyleCnt="4">
        <dgm:presLayoutVars>
          <dgm:chMax val="0"/>
          <dgm:chPref val="0"/>
        </dgm:presLayoutVars>
      </dgm:prSet>
      <dgm:spPr/>
    </dgm:pt>
    <dgm:pt modelId="{E24DB134-14E5-410E-B3F0-4D699428B142}" type="pres">
      <dgm:prSet presAssocID="{5F5A24FC-52B7-44D4-9378-29895C1ADCA7}" presName="sibTrans" presStyleCnt="0"/>
      <dgm:spPr/>
    </dgm:pt>
    <dgm:pt modelId="{6B97A95C-C906-4427-9F18-0370E01B4B9B}" type="pres">
      <dgm:prSet presAssocID="{E92E1097-12BD-4D43-8808-88FA7BBF45B2}" presName="compNode" presStyleCnt="0"/>
      <dgm:spPr/>
    </dgm:pt>
    <dgm:pt modelId="{7C0407C0-157B-4E86-BB24-7F7082E32C3B}" type="pres">
      <dgm:prSet presAssocID="{E92E1097-12BD-4D43-8808-88FA7BBF45B2}" presName="bgRect" presStyleLbl="bgShp" presStyleIdx="2" presStyleCnt="4"/>
      <dgm:spPr>
        <a:solidFill>
          <a:schemeClr val="accent2"/>
        </a:solidFill>
      </dgm:spPr>
    </dgm:pt>
    <dgm:pt modelId="{E05DCC9D-8712-46ED-A852-0FDFC37223C2}" type="pres">
      <dgm:prSet presAssocID="{E92E1097-12BD-4D43-8808-88FA7BBF45B2}"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end"/>
        </a:ext>
      </dgm:extLst>
    </dgm:pt>
    <dgm:pt modelId="{71944DEE-4C08-4BE8-A31A-89A140B7D683}" type="pres">
      <dgm:prSet presAssocID="{E92E1097-12BD-4D43-8808-88FA7BBF45B2}" presName="spaceRect" presStyleCnt="0"/>
      <dgm:spPr/>
    </dgm:pt>
    <dgm:pt modelId="{2B49AE92-ACAE-40F8-951B-986379CCC945}" type="pres">
      <dgm:prSet presAssocID="{E92E1097-12BD-4D43-8808-88FA7BBF45B2}" presName="parTx" presStyleLbl="revTx" presStyleIdx="2" presStyleCnt="4">
        <dgm:presLayoutVars>
          <dgm:chMax val="0"/>
          <dgm:chPref val="0"/>
        </dgm:presLayoutVars>
      </dgm:prSet>
      <dgm:spPr/>
    </dgm:pt>
    <dgm:pt modelId="{00CEADE5-C474-4EC2-AFB7-ACB4570A59C0}" type="pres">
      <dgm:prSet presAssocID="{BC40D881-444F-4081-A618-74FD047A7ED8}" presName="sibTrans" presStyleCnt="0"/>
      <dgm:spPr/>
    </dgm:pt>
    <dgm:pt modelId="{D7433054-AD5B-4EF9-8683-E3591840A46C}" type="pres">
      <dgm:prSet presAssocID="{261F090F-264E-442C-8969-1300A18F35EB}" presName="compNode" presStyleCnt="0"/>
      <dgm:spPr/>
    </dgm:pt>
    <dgm:pt modelId="{AC6BAAFD-33AF-450B-B2EE-6025B1CA79E1}" type="pres">
      <dgm:prSet presAssocID="{261F090F-264E-442C-8969-1300A18F35EB}" presName="bgRect" presStyleLbl="bgShp" presStyleIdx="3" presStyleCnt="4"/>
      <dgm:spPr>
        <a:solidFill>
          <a:schemeClr val="accent2"/>
        </a:solidFill>
      </dgm:spPr>
    </dgm:pt>
    <dgm:pt modelId="{236C8A88-1BA3-425E-92A2-B069762DB6FA}" type="pres">
      <dgm:prSet presAssocID="{261F090F-264E-442C-8969-1300A18F35EB}"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itor"/>
        </a:ext>
      </dgm:extLst>
    </dgm:pt>
    <dgm:pt modelId="{6DF9381B-D45B-49EF-B337-0CB3FE94105E}" type="pres">
      <dgm:prSet presAssocID="{261F090F-264E-442C-8969-1300A18F35EB}" presName="spaceRect" presStyleCnt="0"/>
      <dgm:spPr/>
    </dgm:pt>
    <dgm:pt modelId="{F6A8DBDE-5395-4259-837F-CEDE748887DA}" type="pres">
      <dgm:prSet presAssocID="{261F090F-264E-442C-8969-1300A18F35EB}" presName="parTx" presStyleLbl="revTx" presStyleIdx="3" presStyleCnt="4">
        <dgm:presLayoutVars>
          <dgm:chMax val="0"/>
          <dgm:chPref val="0"/>
        </dgm:presLayoutVars>
      </dgm:prSet>
      <dgm:spPr/>
    </dgm:pt>
  </dgm:ptLst>
  <dgm:cxnLst>
    <dgm:cxn modelId="{B27F9C27-3994-4DEF-90AE-1CF69A3771AD}" type="presOf" srcId="{E92E1097-12BD-4D43-8808-88FA7BBF45B2}" destId="{2B49AE92-ACAE-40F8-951B-986379CCC945}" srcOrd="0" destOrd="0" presId="urn:microsoft.com/office/officeart/2018/2/layout/IconVerticalSolidList"/>
    <dgm:cxn modelId="{D665782C-40ED-4D64-A2A4-DC07BA5FCAFC}" srcId="{AFB0FB59-BF92-4C2A-BFC6-AD3F3441DD7B}" destId="{CABD9F6C-DC81-431A-AE89-75F99C07CEA9}" srcOrd="1" destOrd="0" parTransId="{E2367B3A-11CF-4914-A955-CBE99226ADF1}" sibTransId="{5F5A24FC-52B7-44D4-9378-29895C1ADCA7}"/>
    <dgm:cxn modelId="{E52A9D30-1EB4-49F3-BC1A-02C70205EC60}" type="presOf" srcId="{CABD9F6C-DC81-431A-AE89-75F99C07CEA9}" destId="{CF02EC1B-7636-4A42-B489-7622D49A7BA2}" srcOrd="0" destOrd="0" presId="urn:microsoft.com/office/officeart/2018/2/layout/IconVerticalSolidList"/>
    <dgm:cxn modelId="{151BF834-B01A-43FB-A6F4-CA991FA1FEF3}" srcId="{AFB0FB59-BF92-4C2A-BFC6-AD3F3441DD7B}" destId="{E92E1097-12BD-4D43-8808-88FA7BBF45B2}" srcOrd="2" destOrd="0" parTransId="{5D469247-4046-46BB-B933-58F8B22D1704}" sibTransId="{BC40D881-444F-4081-A618-74FD047A7ED8}"/>
    <dgm:cxn modelId="{6205E84C-F454-4294-9108-68B2E63B3DAF}" srcId="{AFB0FB59-BF92-4C2A-BFC6-AD3F3441DD7B}" destId="{F83DD497-5BF3-44AC-BCCE-CD8746DBFD49}" srcOrd="0" destOrd="0" parTransId="{7E84FC54-B21E-4A06-9DAF-C82C15CC1A90}" sibTransId="{BBA31802-6725-421C-A77F-FF0815D34454}"/>
    <dgm:cxn modelId="{F3E26353-1EF4-40EA-B59D-16A4387AF401}" srcId="{AFB0FB59-BF92-4C2A-BFC6-AD3F3441DD7B}" destId="{261F090F-264E-442C-8969-1300A18F35EB}" srcOrd="3" destOrd="0" parTransId="{738B0F4E-AA00-4FF5-B276-9A3E4748FF8F}" sibTransId="{E1924FA3-A176-4D76-8353-3579D1CFAD33}"/>
    <dgm:cxn modelId="{FDA32478-AB0B-4433-8909-85AF6291C1BE}" type="presOf" srcId="{F83DD497-5BF3-44AC-BCCE-CD8746DBFD49}" destId="{AC78642F-062E-4DD0-93B4-A61E189560B0}" srcOrd="0" destOrd="0" presId="urn:microsoft.com/office/officeart/2018/2/layout/IconVerticalSolidList"/>
    <dgm:cxn modelId="{04C7A17D-C226-4B94-8593-4FA8CEE32588}" type="presOf" srcId="{261F090F-264E-442C-8969-1300A18F35EB}" destId="{F6A8DBDE-5395-4259-837F-CEDE748887DA}" srcOrd="0" destOrd="0" presId="urn:microsoft.com/office/officeart/2018/2/layout/IconVerticalSolidList"/>
    <dgm:cxn modelId="{BAAEEBE1-2D6E-4E63-8C6B-D3485758A818}" type="presOf" srcId="{AFB0FB59-BF92-4C2A-BFC6-AD3F3441DD7B}" destId="{86B6807B-7FFA-4E58-8460-17C8D5D0E36D}" srcOrd="0" destOrd="0" presId="urn:microsoft.com/office/officeart/2018/2/layout/IconVerticalSolidList"/>
    <dgm:cxn modelId="{C03DD009-C074-48FE-A2E9-3F771DF09026}" type="presParOf" srcId="{86B6807B-7FFA-4E58-8460-17C8D5D0E36D}" destId="{BB85AEA8-17EA-413A-B70C-EA26F1C85AA2}" srcOrd="0" destOrd="0" presId="urn:microsoft.com/office/officeart/2018/2/layout/IconVerticalSolidList"/>
    <dgm:cxn modelId="{C09C6820-0C5E-4219-BA70-55E31C4ED70E}" type="presParOf" srcId="{BB85AEA8-17EA-413A-B70C-EA26F1C85AA2}" destId="{92D01993-19F6-4404-8612-50596CC838EF}" srcOrd="0" destOrd="0" presId="urn:microsoft.com/office/officeart/2018/2/layout/IconVerticalSolidList"/>
    <dgm:cxn modelId="{3E6EADA4-C8AD-4B25-B200-B3FD6369FF53}" type="presParOf" srcId="{BB85AEA8-17EA-413A-B70C-EA26F1C85AA2}" destId="{B85D93E5-209B-41E7-818C-B0BFBCC4B781}" srcOrd="1" destOrd="0" presId="urn:microsoft.com/office/officeart/2018/2/layout/IconVerticalSolidList"/>
    <dgm:cxn modelId="{8ED81986-3AD1-4B81-9A69-8D622C730802}" type="presParOf" srcId="{BB85AEA8-17EA-413A-B70C-EA26F1C85AA2}" destId="{25C855F9-78E9-46E2-AB67-A2ED0B203C0D}" srcOrd="2" destOrd="0" presId="urn:microsoft.com/office/officeart/2018/2/layout/IconVerticalSolidList"/>
    <dgm:cxn modelId="{AE19CCB0-3BD8-4863-9940-B0C4F2F0E9F1}" type="presParOf" srcId="{BB85AEA8-17EA-413A-B70C-EA26F1C85AA2}" destId="{AC78642F-062E-4DD0-93B4-A61E189560B0}" srcOrd="3" destOrd="0" presId="urn:microsoft.com/office/officeart/2018/2/layout/IconVerticalSolidList"/>
    <dgm:cxn modelId="{69D8D81C-CFAE-44E1-B8FC-ACD067A3F5E9}" type="presParOf" srcId="{86B6807B-7FFA-4E58-8460-17C8D5D0E36D}" destId="{A50ADF8B-04BB-4794-BC02-25F63F38B6A5}" srcOrd="1" destOrd="0" presId="urn:microsoft.com/office/officeart/2018/2/layout/IconVerticalSolidList"/>
    <dgm:cxn modelId="{30689C32-8E5C-4BC3-8731-03C7DBF22E2D}" type="presParOf" srcId="{86B6807B-7FFA-4E58-8460-17C8D5D0E36D}" destId="{535FA742-0B6C-46A0-B4E2-51A977F390D8}" srcOrd="2" destOrd="0" presId="urn:microsoft.com/office/officeart/2018/2/layout/IconVerticalSolidList"/>
    <dgm:cxn modelId="{A197575B-0CE6-45C6-B25C-643CAF2C3747}" type="presParOf" srcId="{535FA742-0B6C-46A0-B4E2-51A977F390D8}" destId="{4EA01C80-ABC5-4783-AECD-9948CDECBF6A}" srcOrd="0" destOrd="0" presId="urn:microsoft.com/office/officeart/2018/2/layout/IconVerticalSolidList"/>
    <dgm:cxn modelId="{DDE1C802-94B0-4B1E-B7D2-94258F0E79A9}" type="presParOf" srcId="{535FA742-0B6C-46A0-B4E2-51A977F390D8}" destId="{1A1A4FF7-D469-4123-AB7F-D1A0D32FB9EE}" srcOrd="1" destOrd="0" presId="urn:microsoft.com/office/officeart/2018/2/layout/IconVerticalSolidList"/>
    <dgm:cxn modelId="{A11F25A1-2D40-4B8D-9EC0-D08F3996051F}" type="presParOf" srcId="{535FA742-0B6C-46A0-B4E2-51A977F390D8}" destId="{3B8D2DA3-1A74-4C18-BBCC-DA5D4ADB0BA2}" srcOrd="2" destOrd="0" presId="urn:microsoft.com/office/officeart/2018/2/layout/IconVerticalSolidList"/>
    <dgm:cxn modelId="{79BEDE5E-519C-48E4-BB81-4EEAED4C8938}" type="presParOf" srcId="{535FA742-0B6C-46A0-B4E2-51A977F390D8}" destId="{CF02EC1B-7636-4A42-B489-7622D49A7BA2}" srcOrd="3" destOrd="0" presId="urn:microsoft.com/office/officeart/2018/2/layout/IconVerticalSolidList"/>
    <dgm:cxn modelId="{9D74169C-5C7B-4325-AE37-7081027DB42C}" type="presParOf" srcId="{86B6807B-7FFA-4E58-8460-17C8D5D0E36D}" destId="{E24DB134-14E5-410E-B3F0-4D699428B142}" srcOrd="3" destOrd="0" presId="urn:microsoft.com/office/officeart/2018/2/layout/IconVerticalSolidList"/>
    <dgm:cxn modelId="{9A264B61-508F-4283-A356-D4EDBBFB6530}" type="presParOf" srcId="{86B6807B-7FFA-4E58-8460-17C8D5D0E36D}" destId="{6B97A95C-C906-4427-9F18-0370E01B4B9B}" srcOrd="4" destOrd="0" presId="urn:microsoft.com/office/officeart/2018/2/layout/IconVerticalSolidList"/>
    <dgm:cxn modelId="{D86A2729-0B6E-49DD-BF1B-771E8738A60A}" type="presParOf" srcId="{6B97A95C-C906-4427-9F18-0370E01B4B9B}" destId="{7C0407C0-157B-4E86-BB24-7F7082E32C3B}" srcOrd="0" destOrd="0" presId="urn:microsoft.com/office/officeart/2018/2/layout/IconVerticalSolidList"/>
    <dgm:cxn modelId="{08D9F617-F1DA-4D81-A399-A8906FC953E2}" type="presParOf" srcId="{6B97A95C-C906-4427-9F18-0370E01B4B9B}" destId="{E05DCC9D-8712-46ED-A852-0FDFC37223C2}" srcOrd="1" destOrd="0" presId="urn:microsoft.com/office/officeart/2018/2/layout/IconVerticalSolidList"/>
    <dgm:cxn modelId="{B2FF93B8-90B0-4E0B-900D-8EEF08511452}" type="presParOf" srcId="{6B97A95C-C906-4427-9F18-0370E01B4B9B}" destId="{71944DEE-4C08-4BE8-A31A-89A140B7D683}" srcOrd="2" destOrd="0" presId="urn:microsoft.com/office/officeart/2018/2/layout/IconVerticalSolidList"/>
    <dgm:cxn modelId="{4D71C13F-3B06-4078-B0C5-C2105C5745CB}" type="presParOf" srcId="{6B97A95C-C906-4427-9F18-0370E01B4B9B}" destId="{2B49AE92-ACAE-40F8-951B-986379CCC945}" srcOrd="3" destOrd="0" presId="urn:microsoft.com/office/officeart/2018/2/layout/IconVerticalSolidList"/>
    <dgm:cxn modelId="{FDAA7C84-3238-4286-819F-1E42247E225C}" type="presParOf" srcId="{86B6807B-7FFA-4E58-8460-17C8D5D0E36D}" destId="{00CEADE5-C474-4EC2-AFB7-ACB4570A59C0}" srcOrd="5" destOrd="0" presId="urn:microsoft.com/office/officeart/2018/2/layout/IconVerticalSolidList"/>
    <dgm:cxn modelId="{D2B0A8CD-D91D-4217-8D5E-C46580E36D7C}" type="presParOf" srcId="{86B6807B-7FFA-4E58-8460-17C8D5D0E36D}" destId="{D7433054-AD5B-4EF9-8683-E3591840A46C}" srcOrd="6" destOrd="0" presId="urn:microsoft.com/office/officeart/2018/2/layout/IconVerticalSolidList"/>
    <dgm:cxn modelId="{A4BDFD6D-EDDC-426C-90D3-FD9C3A5AAB3E}" type="presParOf" srcId="{D7433054-AD5B-4EF9-8683-E3591840A46C}" destId="{AC6BAAFD-33AF-450B-B2EE-6025B1CA79E1}" srcOrd="0" destOrd="0" presId="urn:microsoft.com/office/officeart/2018/2/layout/IconVerticalSolidList"/>
    <dgm:cxn modelId="{1DDA4417-5248-4960-A61B-B0AB0A9C709C}" type="presParOf" srcId="{D7433054-AD5B-4EF9-8683-E3591840A46C}" destId="{236C8A88-1BA3-425E-92A2-B069762DB6FA}" srcOrd="1" destOrd="0" presId="urn:microsoft.com/office/officeart/2018/2/layout/IconVerticalSolidList"/>
    <dgm:cxn modelId="{597B4D0E-3676-4D12-9EE7-3F729F3AEABD}" type="presParOf" srcId="{D7433054-AD5B-4EF9-8683-E3591840A46C}" destId="{6DF9381B-D45B-49EF-B337-0CB3FE94105E}" srcOrd="2" destOrd="0" presId="urn:microsoft.com/office/officeart/2018/2/layout/IconVerticalSolidList"/>
    <dgm:cxn modelId="{E6AE01D9-56B7-4FF5-9A67-52927D6CD497}" type="presParOf" srcId="{D7433054-AD5B-4EF9-8683-E3591840A46C}" destId="{F6A8DBDE-5395-4259-837F-CEDE748887D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72F1CF-063A-423F-95D6-CC96A95EBC3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7CA06B5-26B0-448A-91E7-6F3463C5BA01}">
      <dgm:prSet/>
      <dgm:spPr/>
      <dgm:t>
        <a:bodyPr/>
        <a:lstStyle/>
        <a:p>
          <a:pPr>
            <a:lnSpc>
              <a:spcPct val="100000"/>
            </a:lnSpc>
          </a:pPr>
          <a:r>
            <a:rPr lang="en-US"/>
            <a:t>Address: 2000 Levy Avenue (Southwest Campus), Building A., Suite 351</a:t>
          </a:r>
        </a:p>
      </dgm:t>
    </dgm:pt>
    <dgm:pt modelId="{2F303534-90D3-47A1-8532-61A556A62F7C}" type="parTrans" cxnId="{CDF6306A-ECC9-4A94-9B87-208FEE5BD0CF}">
      <dgm:prSet/>
      <dgm:spPr/>
      <dgm:t>
        <a:bodyPr/>
        <a:lstStyle/>
        <a:p>
          <a:endParaRPr lang="en-US"/>
        </a:p>
      </dgm:t>
    </dgm:pt>
    <dgm:pt modelId="{3F8D29E2-706F-4B22-AB0C-9F271669ECA2}" type="sibTrans" cxnId="{CDF6306A-ECC9-4A94-9B87-208FEE5BD0CF}">
      <dgm:prSet/>
      <dgm:spPr/>
      <dgm:t>
        <a:bodyPr/>
        <a:lstStyle/>
        <a:p>
          <a:endParaRPr lang="en-US"/>
        </a:p>
      </dgm:t>
    </dgm:pt>
    <dgm:pt modelId="{7AEDF987-C055-4F04-8FAD-2EF541401B0D}">
      <dgm:prSet/>
      <dgm:spPr/>
      <dgm:t>
        <a:bodyPr/>
        <a:lstStyle/>
        <a:p>
          <a:pPr>
            <a:lnSpc>
              <a:spcPct val="100000"/>
            </a:lnSpc>
          </a:pPr>
          <a:r>
            <a:rPr lang="en-US"/>
            <a:t>Phone: 850.644.8650</a:t>
          </a:r>
        </a:p>
      </dgm:t>
    </dgm:pt>
    <dgm:pt modelId="{A46ACE9F-B849-4443-B9BE-B0566CB6A5B4}" type="parTrans" cxnId="{A376FEF5-9A83-47D7-9D57-B4E031A35935}">
      <dgm:prSet/>
      <dgm:spPr/>
      <dgm:t>
        <a:bodyPr/>
        <a:lstStyle/>
        <a:p>
          <a:endParaRPr lang="en-US"/>
        </a:p>
      </dgm:t>
    </dgm:pt>
    <dgm:pt modelId="{BBE3EE3A-A502-47D3-9D4B-B6F706793989}" type="sibTrans" cxnId="{A376FEF5-9A83-47D7-9D57-B4E031A35935}">
      <dgm:prSet/>
      <dgm:spPr/>
      <dgm:t>
        <a:bodyPr/>
        <a:lstStyle/>
        <a:p>
          <a:endParaRPr lang="en-US"/>
        </a:p>
      </dgm:t>
    </dgm:pt>
    <dgm:pt modelId="{DC90E65D-112A-421E-BB29-1FC87583C4EC}">
      <dgm:prSet/>
      <dgm:spPr/>
      <dgm:t>
        <a:bodyPr/>
        <a:lstStyle/>
        <a:p>
          <a:pPr>
            <a:lnSpc>
              <a:spcPct val="100000"/>
            </a:lnSpc>
          </a:pPr>
          <a:r>
            <a:rPr lang="en-US"/>
            <a:t>Email: </a:t>
          </a:r>
          <a:r>
            <a:rPr lang="en-US">
              <a:hlinkClick xmlns:r="http://schemas.openxmlformats.org/officeDocument/2006/relationships" r:id="rId1"/>
            </a:rPr>
            <a:t>hcave@fsu.edu</a:t>
          </a:r>
          <a:r>
            <a:rPr lang="en-US"/>
            <a:t> (Heather Cave, Director)</a:t>
          </a:r>
        </a:p>
      </dgm:t>
    </dgm:pt>
    <dgm:pt modelId="{4FAF71EE-52A7-4A45-97CC-96B35FFAA23F}" type="parTrans" cxnId="{FA4673B0-A754-4833-B399-DF3BEFB965D8}">
      <dgm:prSet/>
      <dgm:spPr/>
      <dgm:t>
        <a:bodyPr/>
        <a:lstStyle/>
        <a:p>
          <a:endParaRPr lang="en-US"/>
        </a:p>
      </dgm:t>
    </dgm:pt>
    <dgm:pt modelId="{629582FB-D876-4D00-8447-13D2EA9DAC1B}" type="sibTrans" cxnId="{FA4673B0-A754-4833-B399-DF3BEFB965D8}">
      <dgm:prSet/>
      <dgm:spPr/>
      <dgm:t>
        <a:bodyPr/>
        <a:lstStyle/>
        <a:p>
          <a:endParaRPr lang="en-US"/>
        </a:p>
      </dgm:t>
    </dgm:pt>
    <dgm:pt modelId="{0614A3A6-488E-44B5-AEA0-6BD003D08842}">
      <dgm:prSet/>
      <dgm:spPr/>
      <dgm:t>
        <a:bodyPr/>
        <a:lstStyle/>
        <a:p>
          <a:pPr>
            <a:lnSpc>
              <a:spcPct val="100000"/>
            </a:lnSpc>
          </a:pPr>
          <a:r>
            <a:rPr lang="en-US"/>
            <a:t>Website:  </a:t>
          </a:r>
          <a:r>
            <a:rPr lang="en-US">
              <a:hlinkClick xmlns:r="http://schemas.openxmlformats.org/officeDocument/2006/relationships" r:id="rId2"/>
            </a:rPr>
            <a:t>https://www.research.fsu.edu/research-offices/fsu-research-foundation/</a:t>
          </a:r>
          <a:r>
            <a:rPr lang="en-US"/>
            <a:t> </a:t>
          </a:r>
        </a:p>
      </dgm:t>
    </dgm:pt>
    <dgm:pt modelId="{15800071-07D1-4D30-A1C8-1EC51AEA4907}" type="parTrans" cxnId="{3CB75EB6-D129-4570-B361-36713A659108}">
      <dgm:prSet/>
      <dgm:spPr/>
      <dgm:t>
        <a:bodyPr/>
        <a:lstStyle/>
        <a:p>
          <a:endParaRPr lang="en-US"/>
        </a:p>
      </dgm:t>
    </dgm:pt>
    <dgm:pt modelId="{EC8479C5-0393-44A8-A341-FC3F4C8DCA1A}" type="sibTrans" cxnId="{3CB75EB6-D129-4570-B361-36713A659108}">
      <dgm:prSet/>
      <dgm:spPr/>
      <dgm:t>
        <a:bodyPr/>
        <a:lstStyle/>
        <a:p>
          <a:endParaRPr lang="en-US"/>
        </a:p>
      </dgm:t>
    </dgm:pt>
    <dgm:pt modelId="{12622138-2EFB-4DBD-82F1-AC166224BBC0}" type="pres">
      <dgm:prSet presAssocID="{4772F1CF-063A-423F-95D6-CC96A95EBC3D}" presName="root" presStyleCnt="0">
        <dgm:presLayoutVars>
          <dgm:dir/>
          <dgm:resizeHandles val="exact"/>
        </dgm:presLayoutVars>
      </dgm:prSet>
      <dgm:spPr/>
    </dgm:pt>
    <dgm:pt modelId="{5A727873-A2BE-46D5-BBEB-D177CC26B5F1}" type="pres">
      <dgm:prSet presAssocID="{C7CA06B5-26B0-448A-91E7-6F3463C5BA01}" presName="compNode" presStyleCnt="0"/>
      <dgm:spPr/>
    </dgm:pt>
    <dgm:pt modelId="{7F8603AF-1890-41BB-8430-C4F11BB0486E}" type="pres">
      <dgm:prSet presAssocID="{C7CA06B5-26B0-448A-91E7-6F3463C5BA01}" presName="bgRect" presStyleLbl="bgShp" presStyleIdx="0" presStyleCnt="4" custLinFactNeighborX="483" custLinFactNeighborY="16383"/>
      <dgm:spPr>
        <a:solidFill>
          <a:schemeClr val="accent2"/>
        </a:solidFill>
      </dgm:spPr>
    </dgm:pt>
    <dgm:pt modelId="{59F99019-265F-4623-B30C-CEED53D7AC65}" type="pres">
      <dgm:prSet presAssocID="{C7CA06B5-26B0-448A-91E7-6F3463C5BA01}" presName="iconRect" presStyleLbl="node1" presStyleIdx="0" presStyleCnt="4" custLinFactNeighborX="1568" custLinFactNeighborY="3135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931AC140-0B99-47CC-A8BF-065711B0CE65}" type="pres">
      <dgm:prSet presAssocID="{C7CA06B5-26B0-448A-91E7-6F3463C5BA01}" presName="spaceRect" presStyleCnt="0"/>
      <dgm:spPr/>
    </dgm:pt>
    <dgm:pt modelId="{A92CFF7A-DAC0-4AD2-A30D-F539DC0F28A9}" type="pres">
      <dgm:prSet presAssocID="{C7CA06B5-26B0-448A-91E7-6F3463C5BA01}" presName="parTx" presStyleLbl="revTx" presStyleIdx="0" presStyleCnt="4" custLinFactNeighborY="14658">
        <dgm:presLayoutVars>
          <dgm:chMax val="0"/>
          <dgm:chPref val="0"/>
        </dgm:presLayoutVars>
      </dgm:prSet>
      <dgm:spPr/>
    </dgm:pt>
    <dgm:pt modelId="{E028D92D-B361-4AEF-80D5-91B86591FEE6}" type="pres">
      <dgm:prSet presAssocID="{3F8D29E2-706F-4B22-AB0C-9F271669ECA2}" presName="sibTrans" presStyleCnt="0"/>
      <dgm:spPr/>
    </dgm:pt>
    <dgm:pt modelId="{121C9A7B-24A0-4521-AA40-CFD59315DD15}" type="pres">
      <dgm:prSet presAssocID="{7AEDF987-C055-4F04-8FAD-2EF541401B0D}" presName="compNode" presStyleCnt="0"/>
      <dgm:spPr/>
    </dgm:pt>
    <dgm:pt modelId="{AFF22E1C-6F7E-40B0-A795-C9E244443C8C}" type="pres">
      <dgm:prSet presAssocID="{7AEDF987-C055-4F04-8FAD-2EF541401B0D}" presName="bgRect" presStyleLbl="bgShp" presStyleIdx="1" presStyleCnt="4" custLinFactNeighborX="-736" custLinFactNeighborY="358"/>
      <dgm:spPr>
        <a:solidFill>
          <a:schemeClr val="accent2"/>
        </a:solidFill>
      </dgm:spPr>
    </dgm:pt>
    <dgm:pt modelId="{F7821ABE-35E7-4AF5-BC76-ED25902915EC}" type="pres">
      <dgm:prSet presAssocID="{7AEDF987-C055-4F04-8FAD-2EF541401B0D}"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D76EDF1B-E3DF-488E-803B-543B89E7EA7E}" type="pres">
      <dgm:prSet presAssocID="{7AEDF987-C055-4F04-8FAD-2EF541401B0D}" presName="spaceRect" presStyleCnt="0"/>
      <dgm:spPr/>
    </dgm:pt>
    <dgm:pt modelId="{E4FC54AF-8BA5-4B3D-A0E7-A6F11BD4AE77}" type="pres">
      <dgm:prSet presAssocID="{7AEDF987-C055-4F04-8FAD-2EF541401B0D}" presName="parTx" presStyleLbl="revTx" presStyleIdx="1" presStyleCnt="4">
        <dgm:presLayoutVars>
          <dgm:chMax val="0"/>
          <dgm:chPref val="0"/>
        </dgm:presLayoutVars>
      </dgm:prSet>
      <dgm:spPr/>
    </dgm:pt>
    <dgm:pt modelId="{A5E40556-4474-46B6-B2A3-9B0AA30743DA}" type="pres">
      <dgm:prSet presAssocID="{BBE3EE3A-A502-47D3-9D4B-B6F706793989}" presName="sibTrans" presStyleCnt="0"/>
      <dgm:spPr/>
    </dgm:pt>
    <dgm:pt modelId="{EE3A0BE7-57E2-41D8-B9B8-9D233041B690}" type="pres">
      <dgm:prSet presAssocID="{DC90E65D-112A-421E-BB29-1FC87583C4EC}" presName="compNode" presStyleCnt="0"/>
      <dgm:spPr/>
    </dgm:pt>
    <dgm:pt modelId="{D0641CD0-B04F-4489-AFAE-311CFDE79730}" type="pres">
      <dgm:prSet presAssocID="{DC90E65D-112A-421E-BB29-1FC87583C4EC}" presName="bgRect" presStyleLbl="bgShp" presStyleIdx="2" presStyleCnt="4" custLinFactNeighborX="322" custLinFactNeighborY="-12500"/>
      <dgm:spPr>
        <a:solidFill>
          <a:schemeClr val="accent2"/>
        </a:solidFill>
      </dgm:spPr>
    </dgm:pt>
    <dgm:pt modelId="{07E4BAE7-440E-411E-8E5E-A90372636F6A}" type="pres">
      <dgm:prSet presAssocID="{DC90E65D-112A-421E-BB29-1FC87583C4EC}" presName="iconRect" presStyleLbl="node1" presStyleIdx="2" presStyleCnt="4" custLinFactNeighborX="1305" custLinFactNeighborY="-141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nvelope"/>
        </a:ext>
      </dgm:extLst>
    </dgm:pt>
    <dgm:pt modelId="{486EF388-3E17-4116-A98B-45066A00D1DA}" type="pres">
      <dgm:prSet presAssocID="{DC90E65D-112A-421E-BB29-1FC87583C4EC}" presName="spaceRect" presStyleCnt="0"/>
      <dgm:spPr/>
    </dgm:pt>
    <dgm:pt modelId="{F0518D9C-8CBA-438A-874B-26A4C5FB9E1D}" type="pres">
      <dgm:prSet presAssocID="{DC90E65D-112A-421E-BB29-1FC87583C4EC}" presName="parTx" presStyleLbl="revTx" presStyleIdx="2" presStyleCnt="4" custLinFactNeighborY="-12500">
        <dgm:presLayoutVars>
          <dgm:chMax val="0"/>
          <dgm:chPref val="0"/>
        </dgm:presLayoutVars>
      </dgm:prSet>
      <dgm:spPr/>
    </dgm:pt>
    <dgm:pt modelId="{D20521F9-3C79-4658-AF11-3591D35F7FA9}" type="pres">
      <dgm:prSet presAssocID="{629582FB-D876-4D00-8447-13D2EA9DAC1B}" presName="sibTrans" presStyleCnt="0"/>
      <dgm:spPr/>
    </dgm:pt>
    <dgm:pt modelId="{7269483E-7036-4402-809B-98B595AD54F8}" type="pres">
      <dgm:prSet presAssocID="{0614A3A6-488E-44B5-AEA0-6BD003D08842}" presName="compNode" presStyleCnt="0"/>
      <dgm:spPr/>
    </dgm:pt>
    <dgm:pt modelId="{1E093E4F-0441-4374-98F3-24A9A9588567}" type="pres">
      <dgm:prSet presAssocID="{0614A3A6-488E-44B5-AEA0-6BD003D08842}" presName="bgRect" presStyleLbl="bgShp" presStyleIdx="3" presStyleCnt="4" custLinFactNeighborY="-21556"/>
      <dgm:spPr>
        <a:solidFill>
          <a:schemeClr val="accent2"/>
        </a:solidFill>
      </dgm:spPr>
    </dgm:pt>
    <dgm:pt modelId="{BABF7D40-33EB-4AFD-896B-2BBE6658235F}" type="pres">
      <dgm:prSet presAssocID="{0614A3A6-488E-44B5-AEA0-6BD003D08842}" presName="iconRect" presStyleLbl="node1" presStyleIdx="3" presStyleCnt="4" custLinFactNeighborX="1305" custLinFactNeighborY="-2351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itor"/>
        </a:ext>
      </dgm:extLst>
    </dgm:pt>
    <dgm:pt modelId="{68F1B9A8-327F-4E9F-9288-6F48DA2F8429}" type="pres">
      <dgm:prSet presAssocID="{0614A3A6-488E-44B5-AEA0-6BD003D08842}" presName="spaceRect" presStyleCnt="0"/>
      <dgm:spPr/>
    </dgm:pt>
    <dgm:pt modelId="{ED8A9461-6639-467E-8D8C-6D2B4D4EA6AA}" type="pres">
      <dgm:prSet presAssocID="{0614A3A6-488E-44B5-AEA0-6BD003D08842}" presName="parTx" presStyleLbl="revTx" presStyleIdx="3" presStyleCnt="4" custLinFactNeighborX="205" custLinFactNeighborY="-17245">
        <dgm:presLayoutVars>
          <dgm:chMax val="0"/>
          <dgm:chPref val="0"/>
        </dgm:presLayoutVars>
      </dgm:prSet>
      <dgm:spPr/>
    </dgm:pt>
  </dgm:ptLst>
  <dgm:cxnLst>
    <dgm:cxn modelId="{F67B8338-8DCE-4440-930E-F8072765F9B6}" type="presOf" srcId="{C7CA06B5-26B0-448A-91E7-6F3463C5BA01}" destId="{A92CFF7A-DAC0-4AD2-A30D-F539DC0F28A9}" srcOrd="0" destOrd="0" presId="urn:microsoft.com/office/officeart/2018/2/layout/IconVerticalSolidList"/>
    <dgm:cxn modelId="{ED96C845-3534-4D33-8355-4CEF137F5B31}" type="presOf" srcId="{4772F1CF-063A-423F-95D6-CC96A95EBC3D}" destId="{12622138-2EFB-4DBD-82F1-AC166224BBC0}" srcOrd="0" destOrd="0" presId="urn:microsoft.com/office/officeart/2018/2/layout/IconVerticalSolidList"/>
    <dgm:cxn modelId="{CDF6306A-ECC9-4A94-9B87-208FEE5BD0CF}" srcId="{4772F1CF-063A-423F-95D6-CC96A95EBC3D}" destId="{C7CA06B5-26B0-448A-91E7-6F3463C5BA01}" srcOrd="0" destOrd="0" parTransId="{2F303534-90D3-47A1-8532-61A556A62F7C}" sibTransId="{3F8D29E2-706F-4B22-AB0C-9F271669ECA2}"/>
    <dgm:cxn modelId="{E3587A8A-CEF8-4A45-A93F-2AC0437667A7}" type="presOf" srcId="{7AEDF987-C055-4F04-8FAD-2EF541401B0D}" destId="{E4FC54AF-8BA5-4B3D-A0E7-A6F11BD4AE77}" srcOrd="0" destOrd="0" presId="urn:microsoft.com/office/officeart/2018/2/layout/IconVerticalSolidList"/>
    <dgm:cxn modelId="{F0B2429A-388A-4814-B65D-8F04B704DAC1}" type="presOf" srcId="{DC90E65D-112A-421E-BB29-1FC87583C4EC}" destId="{F0518D9C-8CBA-438A-874B-26A4C5FB9E1D}" srcOrd="0" destOrd="0" presId="urn:microsoft.com/office/officeart/2018/2/layout/IconVerticalSolidList"/>
    <dgm:cxn modelId="{FA4673B0-A754-4833-B399-DF3BEFB965D8}" srcId="{4772F1CF-063A-423F-95D6-CC96A95EBC3D}" destId="{DC90E65D-112A-421E-BB29-1FC87583C4EC}" srcOrd="2" destOrd="0" parTransId="{4FAF71EE-52A7-4A45-97CC-96B35FFAA23F}" sibTransId="{629582FB-D876-4D00-8447-13D2EA9DAC1B}"/>
    <dgm:cxn modelId="{3CB75EB6-D129-4570-B361-36713A659108}" srcId="{4772F1CF-063A-423F-95D6-CC96A95EBC3D}" destId="{0614A3A6-488E-44B5-AEA0-6BD003D08842}" srcOrd="3" destOrd="0" parTransId="{15800071-07D1-4D30-A1C8-1EC51AEA4907}" sibTransId="{EC8479C5-0393-44A8-A341-FC3F4C8DCA1A}"/>
    <dgm:cxn modelId="{7B716EB7-13C4-4731-B02B-EF84A4153992}" type="presOf" srcId="{0614A3A6-488E-44B5-AEA0-6BD003D08842}" destId="{ED8A9461-6639-467E-8D8C-6D2B4D4EA6AA}" srcOrd="0" destOrd="0" presId="urn:microsoft.com/office/officeart/2018/2/layout/IconVerticalSolidList"/>
    <dgm:cxn modelId="{A376FEF5-9A83-47D7-9D57-B4E031A35935}" srcId="{4772F1CF-063A-423F-95D6-CC96A95EBC3D}" destId="{7AEDF987-C055-4F04-8FAD-2EF541401B0D}" srcOrd="1" destOrd="0" parTransId="{A46ACE9F-B849-4443-B9BE-B0566CB6A5B4}" sibTransId="{BBE3EE3A-A502-47D3-9D4B-B6F706793989}"/>
    <dgm:cxn modelId="{A02DF198-203B-418E-87E6-438A01C6A09E}" type="presParOf" srcId="{12622138-2EFB-4DBD-82F1-AC166224BBC0}" destId="{5A727873-A2BE-46D5-BBEB-D177CC26B5F1}" srcOrd="0" destOrd="0" presId="urn:microsoft.com/office/officeart/2018/2/layout/IconVerticalSolidList"/>
    <dgm:cxn modelId="{E48669A6-BFD3-4330-914F-39D8D3DC6E8D}" type="presParOf" srcId="{5A727873-A2BE-46D5-BBEB-D177CC26B5F1}" destId="{7F8603AF-1890-41BB-8430-C4F11BB0486E}" srcOrd="0" destOrd="0" presId="urn:microsoft.com/office/officeart/2018/2/layout/IconVerticalSolidList"/>
    <dgm:cxn modelId="{C3A59267-DFD6-412A-AA67-505797F6D33E}" type="presParOf" srcId="{5A727873-A2BE-46D5-BBEB-D177CC26B5F1}" destId="{59F99019-265F-4623-B30C-CEED53D7AC65}" srcOrd="1" destOrd="0" presId="urn:microsoft.com/office/officeart/2018/2/layout/IconVerticalSolidList"/>
    <dgm:cxn modelId="{C569A220-8ACC-4D5D-BC35-3EBD6CAA1144}" type="presParOf" srcId="{5A727873-A2BE-46D5-BBEB-D177CC26B5F1}" destId="{931AC140-0B99-47CC-A8BF-065711B0CE65}" srcOrd="2" destOrd="0" presId="urn:microsoft.com/office/officeart/2018/2/layout/IconVerticalSolidList"/>
    <dgm:cxn modelId="{5E958254-520A-4F95-B99A-1BCA77EAF473}" type="presParOf" srcId="{5A727873-A2BE-46D5-BBEB-D177CC26B5F1}" destId="{A92CFF7A-DAC0-4AD2-A30D-F539DC0F28A9}" srcOrd="3" destOrd="0" presId="urn:microsoft.com/office/officeart/2018/2/layout/IconVerticalSolidList"/>
    <dgm:cxn modelId="{B2AAF67E-80E1-4F78-B6E7-E926976F4F1C}" type="presParOf" srcId="{12622138-2EFB-4DBD-82F1-AC166224BBC0}" destId="{E028D92D-B361-4AEF-80D5-91B86591FEE6}" srcOrd="1" destOrd="0" presId="urn:microsoft.com/office/officeart/2018/2/layout/IconVerticalSolidList"/>
    <dgm:cxn modelId="{5F770AD8-2A4F-49F6-B654-A166229EF1A2}" type="presParOf" srcId="{12622138-2EFB-4DBD-82F1-AC166224BBC0}" destId="{121C9A7B-24A0-4521-AA40-CFD59315DD15}" srcOrd="2" destOrd="0" presId="urn:microsoft.com/office/officeart/2018/2/layout/IconVerticalSolidList"/>
    <dgm:cxn modelId="{A8CB7B1D-F33F-44DA-9BE1-BF718DB9F2CD}" type="presParOf" srcId="{121C9A7B-24A0-4521-AA40-CFD59315DD15}" destId="{AFF22E1C-6F7E-40B0-A795-C9E244443C8C}" srcOrd="0" destOrd="0" presId="urn:microsoft.com/office/officeart/2018/2/layout/IconVerticalSolidList"/>
    <dgm:cxn modelId="{999BAFE6-69F9-4E36-BF97-D502A91FE83D}" type="presParOf" srcId="{121C9A7B-24A0-4521-AA40-CFD59315DD15}" destId="{F7821ABE-35E7-4AF5-BC76-ED25902915EC}" srcOrd="1" destOrd="0" presId="urn:microsoft.com/office/officeart/2018/2/layout/IconVerticalSolidList"/>
    <dgm:cxn modelId="{511BB510-7AAA-48D3-9439-4E43C9763348}" type="presParOf" srcId="{121C9A7B-24A0-4521-AA40-CFD59315DD15}" destId="{D76EDF1B-E3DF-488E-803B-543B89E7EA7E}" srcOrd="2" destOrd="0" presId="urn:microsoft.com/office/officeart/2018/2/layout/IconVerticalSolidList"/>
    <dgm:cxn modelId="{3BDC673A-71F4-4503-AB8E-293A876B9C2F}" type="presParOf" srcId="{121C9A7B-24A0-4521-AA40-CFD59315DD15}" destId="{E4FC54AF-8BA5-4B3D-A0E7-A6F11BD4AE77}" srcOrd="3" destOrd="0" presId="urn:microsoft.com/office/officeart/2018/2/layout/IconVerticalSolidList"/>
    <dgm:cxn modelId="{E3710811-1619-46C9-9256-10DE638EEEC6}" type="presParOf" srcId="{12622138-2EFB-4DBD-82F1-AC166224BBC0}" destId="{A5E40556-4474-46B6-B2A3-9B0AA30743DA}" srcOrd="3" destOrd="0" presId="urn:microsoft.com/office/officeart/2018/2/layout/IconVerticalSolidList"/>
    <dgm:cxn modelId="{0D2CB52D-A6D9-46DD-8A37-9FC3A0024758}" type="presParOf" srcId="{12622138-2EFB-4DBD-82F1-AC166224BBC0}" destId="{EE3A0BE7-57E2-41D8-B9B8-9D233041B690}" srcOrd="4" destOrd="0" presId="urn:microsoft.com/office/officeart/2018/2/layout/IconVerticalSolidList"/>
    <dgm:cxn modelId="{308D088F-0C7A-4C07-9ABB-9F3A80FAF885}" type="presParOf" srcId="{EE3A0BE7-57E2-41D8-B9B8-9D233041B690}" destId="{D0641CD0-B04F-4489-AFAE-311CFDE79730}" srcOrd="0" destOrd="0" presId="urn:microsoft.com/office/officeart/2018/2/layout/IconVerticalSolidList"/>
    <dgm:cxn modelId="{0022D44C-9C0A-4495-9782-5B178D0532B2}" type="presParOf" srcId="{EE3A0BE7-57E2-41D8-B9B8-9D233041B690}" destId="{07E4BAE7-440E-411E-8E5E-A90372636F6A}" srcOrd="1" destOrd="0" presId="urn:microsoft.com/office/officeart/2018/2/layout/IconVerticalSolidList"/>
    <dgm:cxn modelId="{ABC9CD2C-E3D2-4116-A8C7-6BA924EC7007}" type="presParOf" srcId="{EE3A0BE7-57E2-41D8-B9B8-9D233041B690}" destId="{486EF388-3E17-4116-A98B-45066A00D1DA}" srcOrd="2" destOrd="0" presId="urn:microsoft.com/office/officeart/2018/2/layout/IconVerticalSolidList"/>
    <dgm:cxn modelId="{F0C0FA1D-B8C9-4FBF-8CEB-E2A9B7796162}" type="presParOf" srcId="{EE3A0BE7-57E2-41D8-B9B8-9D233041B690}" destId="{F0518D9C-8CBA-438A-874B-26A4C5FB9E1D}" srcOrd="3" destOrd="0" presId="urn:microsoft.com/office/officeart/2018/2/layout/IconVerticalSolidList"/>
    <dgm:cxn modelId="{AEA11C84-C2CE-4427-B37A-C74B392E3505}" type="presParOf" srcId="{12622138-2EFB-4DBD-82F1-AC166224BBC0}" destId="{D20521F9-3C79-4658-AF11-3591D35F7FA9}" srcOrd="5" destOrd="0" presId="urn:microsoft.com/office/officeart/2018/2/layout/IconVerticalSolidList"/>
    <dgm:cxn modelId="{5F6BC46E-EE80-4A1D-9B27-570FDC205597}" type="presParOf" srcId="{12622138-2EFB-4DBD-82F1-AC166224BBC0}" destId="{7269483E-7036-4402-809B-98B595AD54F8}" srcOrd="6" destOrd="0" presId="urn:microsoft.com/office/officeart/2018/2/layout/IconVerticalSolidList"/>
    <dgm:cxn modelId="{B9E5BF91-6B61-4FB4-A39D-561D8DA340A2}" type="presParOf" srcId="{7269483E-7036-4402-809B-98B595AD54F8}" destId="{1E093E4F-0441-4374-98F3-24A9A9588567}" srcOrd="0" destOrd="0" presId="urn:microsoft.com/office/officeart/2018/2/layout/IconVerticalSolidList"/>
    <dgm:cxn modelId="{19D407E4-F0E7-49F5-ACDF-2D53C2D35E19}" type="presParOf" srcId="{7269483E-7036-4402-809B-98B595AD54F8}" destId="{BABF7D40-33EB-4AFD-896B-2BBE6658235F}" srcOrd="1" destOrd="0" presId="urn:microsoft.com/office/officeart/2018/2/layout/IconVerticalSolidList"/>
    <dgm:cxn modelId="{08A513EE-9212-4583-A8F8-B49FBAE6C900}" type="presParOf" srcId="{7269483E-7036-4402-809B-98B595AD54F8}" destId="{68F1B9A8-327F-4E9F-9288-6F48DA2F8429}" srcOrd="2" destOrd="0" presId="urn:microsoft.com/office/officeart/2018/2/layout/IconVerticalSolidList"/>
    <dgm:cxn modelId="{E4213BC5-3710-484B-83E5-AAFD75D84C6E}" type="presParOf" srcId="{7269483E-7036-4402-809B-98B595AD54F8}" destId="{ED8A9461-6639-467E-8D8C-6D2B4D4EA6A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752B6F-9112-4971-BC1A-D806E9A85C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59D4D3D-418C-48C2-BE91-B50CE6283026}">
      <dgm:prSet/>
      <dgm:spPr/>
      <dgm:t>
        <a:bodyPr/>
        <a:lstStyle/>
        <a:p>
          <a:pPr>
            <a:lnSpc>
              <a:spcPct val="100000"/>
            </a:lnSpc>
          </a:pPr>
          <a:r>
            <a:rPr lang="en-US" dirty="0"/>
            <a:t>Phone:  	</a:t>
          </a:r>
          <a:r>
            <a:rPr lang="en-US" dirty="0">
              <a:solidFill>
                <a:schemeClr val="tx1"/>
              </a:solidFill>
            </a:rPr>
            <a:t>850.645.2143</a:t>
          </a:r>
        </a:p>
      </dgm:t>
    </dgm:pt>
    <dgm:pt modelId="{08F79509-8234-4EE7-84CA-CC317B453081}" type="parTrans" cxnId="{4C1A9567-F411-4480-B972-7901EE5204D7}">
      <dgm:prSet/>
      <dgm:spPr/>
      <dgm:t>
        <a:bodyPr/>
        <a:lstStyle/>
        <a:p>
          <a:endParaRPr lang="en-US"/>
        </a:p>
      </dgm:t>
    </dgm:pt>
    <dgm:pt modelId="{538FB0B0-902F-444B-9B82-59F53FE969BA}" type="sibTrans" cxnId="{4C1A9567-F411-4480-B972-7901EE5204D7}">
      <dgm:prSet/>
      <dgm:spPr/>
      <dgm:t>
        <a:bodyPr/>
        <a:lstStyle/>
        <a:p>
          <a:endParaRPr lang="en-US"/>
        </a:p>
      </dgm:t>
    </dgm:pt>
    <dgm:pt modelId="{9EBD2248-4584-403B-AC17-62C5A1E3699F}">
      <dgm:prSet/>
      <dgm:spPr/>
      <dgm:t>
        <a:bodyPr/>
        <a:lstStyle/>
        <a:p>
          <a:pPr>
            <a:lnSpc>
              <a:spcPct val="100000"/>
            </a:lnSpc>
          </a:pPr>
          <a:r>
            <a:rPr lang="en-US">
              <a:solidFill>
                <a:schemeClr val="tx1"/>
              </a:solidFill>
            </a:rPr>
            <a:t>Email: vmcdevitt@FSU.edu</a:t>
          </a:r>
        </a:p>
      </dgm:t>
    </dgm:pt>
    <dgm:pt modelId="{3ED04D9C-268F-4AAF-B461-96E50561A0C3}" type="parTrans" cxnId="{3DF5294E-8365-4F2A-A165-8A5402CEE3DD}">
      <dgm:prSet/>
      <dgm:spPr/>
      <dgm:t>
        <a:bodyPr/>
        <a:lstStyle/>
        <a:p>
          <a:endParaRPr lang="en-US"/>
        </a:p>
      </dgm:t>
    </dgm:pt>
    <dgm:pt modelId="{27DDC676-7157-4784-A85B-ECFA58A5CF92}" type="sibTrans" cxnId="{3DF5294E-8365-4F2A-A165-8A5402CEE3DD}">
      <dgm:prSet/>
      <dgm:spPr/>
      <dgm:t>
        <a:bodyPr/>
        <a:lstStyle/>
        <a:p>
          <a:endParaRPr lang="en-US"/>
        </a:p>
      </dgm:t>
    </dgm:pt>
    <dgm:pt modelId="{75614178-E5A0-411C-BDE5-179BBAD7B875}">
      <dgm:prSet/>
      <dgm:spPr/>
      <dgm:t>
        <a:bodyPr/>
        <a:lstStyle/>
        <a:p>
          <a:pPr>
            <a:lnSpc>
              <a:spcPct val="100000"/>
            </a:lnSpc>
          </a:pPr>
          <a:r>
            <a:rPr lang="en-US"/>
            <a:t>Website: https://www.research.fsu.edu/research-offices/oc</a:t>
          </a:r>
          <a:endParaRPr lang="en-US">
            <a:solidFill>
              <a:schemeClr val="tx1"/>
            </a:solidFill>
          </a:endParaRPr>
        </a:p>
      </dgm:t>
    </dgm:pt>
    <dgm:pt modelId="{3152CEA7-D773-4E0C-8B41-8FD60E3A7387}" type="parTrans" cxnId="{24C06FFA-5BC8-4464-A6BB-2EEA9FBA4DDD}">
      <dgm:prSet/>
      <dgm:spPr/>
      <dgm:t>
        <a:bodyPr/>
        <a:lstStyle/>
        <a:p>
          <a:endParaRPr lang="en-US"/>
        </a:p>
      </dgm:t>
    </dgm:pt>
    <dgm:pt modelId="{D31DAA5F-C384-46C0-8696-A605851A442A}" type="sibTrans" cxnId="{24C06FFA-5BC8-4464-A6BB-2EEA9FBA4DDD}">
      <dgm:prSet/>
      <dgm:spPr/>
      <dgm:t>
        <a:bodyPr/>
        <a:lstStyle/>
        <a:p>
          <a:endParaRPr lang="en-US"/>
        </a:p>
      </dgm:t>
    </dgm:pt>
    <dgm:pt modelId="{D2C04998-B8F8-4F4A-8934-B395487C500B}" type="pres">
      <dgm:prSet presAssocID="{CF752B6F-9112-4971-BC1A-D806E9A85CCF}" presName="root" presStyleCnt="0">
        <dgm:presLayoutVars>
          <dgm:dir/>
          <dgm:resizeHandles val="exact"/>
        </dgm:presLayoutVars>
      </dgm:prSet>
      <dgm:spPr/>
    </dgm:pt>
    <dgm:pt modelId="{12E60587-E723-4B91-AFD9-EAA0D2641DC1}" type="pres">
      <dgm:prSet presAssocID="{459D4D3D-418C-48C2-BE91-B50CE6283026}" presName="compNode" presStyleCnt="0"/>
      <dgm:spPr/>
    </dgm:pt>
    <dgm:pt modelId="{0C4AF3EC-240B-4555-908A-4333392FB0CD}" type="pres">
      <dgm:prSet presAssocID="{459D4D3D-418C-48C2-BE91-B50CE6283026}" presName="bgRect" presStyleLbl="bgShp" presStyleIdx="0" presStyleCnt="3"/>
      <dgm:spPr>
        <a:solidFill>
          <a:schemeClr val="accent2"/>
        </a:solidFill>
        <a:ln>
          <a:solidFill>
            <a:schemeClr val="accent2"/>
          </a:solidFill>
        </a:ln>
      </dgm:spPr>
    </dgm:pt>
    <dgm:pt modelId="{4F1971FA-4F84-4E7F-9121-A16532A79989}" type="pres">
      <dgm:prSet presAssocID="{459D4D3D-418C-48C2-BE91-B50CE6283026}" presName="iconRect" presStyleLbl="node1" presStyleIdx="0" presStyleCnt="3" custLinFactNeighborX="21004" custLinFactNeighborY="95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A734D439-2CAB-40DD-A819-D2821B643978}" type="pres">
      <dgm:prSet presAssocID="{459D4D3D-418C-48C2-BE91-B50CE6283026}" presName="spaceRect" presStyleCnt="0"/>
      <dgm:spPr/>
    </dgm:pt>
    <dgm:pt modelId="{765C0772-7FEA-4A7B-B7BB-512136589294}" type="pres">
      <dgm:prSet presAssocID="{459D4D3D-418C-48C2-BE91-B50CE6283026}" presName="parTx" presStyleLbl="revTx" presStyleIdx="0" presStyleCnt="3">
        <dgm:presLayoutVars>
          <dgm:chMax val="0"/>
          <dgm:chPref val="0"/>
        </dgm:presLayoutVars>
      </dgm:prSet>
      <dgm:spPr/>
    </dgm:pt>
    <dgm:pt modelId="{A5255965-ABB4-4DAD-ACA4-1C346E89E7C2}" type="pres">
      <dgm:prSet presAssocID="{538FB0B0-902F-444B-9B82-59F53FE969BA}" presName="sibTrans" presStyleCnt="0"/>
      <dgm:spPr/>
    </dgm:pt>
    <dgm:pt modelId="{3863B7C5-EF47-4897-96C7-2B54EFCF00D9}" type="pres">
      <dgm:prSet presAssocID="{9EBD2248-4584-403B-AC17-62C5A1E3699F}" presName="compNode" presStyleCnt="0"/>
      <dgm:spPr/>
    </dgm:pt>
    <dgm:pt modelId="{E95B512A-5EEC-4C82-8554-15CF6C467DD5}" type="pres">
      <dgm:prSet presAssocID="{9EBD2248-4584-403B-AC17-62C5A1E3699F}" presName="bgRect" presStyleLbl="bgShp" presStyleIdx="1" presStyleCnt="3"/>
      <dgm:spPr>
        <a:solidFill>
          <a:schemeClr val="accent2"/>
        </a:solidFill>
      </dgm:spPr>
    </dgm:pt>
    <dgm:pt modelId="{E763AFD8-6FDF-465E-8D78-3D9C44EA8BB1}" type="pres">
      <dgm:prSet presAssocID="{9EBD2248-4584-403B-AC17-62C5A1E3699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nd"/>
        </a:ext>
      </dgm:extLst>
    </dgm:pt>
    <dgm:pt modelId="{ADC34493-3845-485B-94D3-68D05C595894}" type="pres">
      <dgm:prSet presAssocID="{9EBD2248-4584-403B-AC17-62C5A1E3699F}" presName="spaceRect" presStyleCnt="0"/>
      <dgm:spPr/>
    </dgm:pt>
    <dgm:pt modelId="{0F6B7AC7-E473-4BD1-A7F2-9509133981B0}" type="pres">
      <dgm:prSet presAssocID="{9EBD2248-4584-403B-AC17-62C5A1E3699F}" presName="parTx" presStyleLbl="revTx" presStyleIdx="1" presStyleCnt="3">
        <dgm:presLayoutVars>
          <dgm:chMax val="0"/>
          <dgm:chPref val="0"/>
        </dgm:presLayoutVars>
      </dgm:prSet>
      <dgm:spPr/>
    </dgm:pt>
    <dgm:pt modelId="{8975213D-9A75-40FC-8BFC-95EAC96C0F51}" type="pres">
      <dgm:prSet presAssocID="{27DDC676-7157-4784-A85B-ECFA58A5CF92}" presName="sibTrans" presStyleCnt="0"/>
      <dgm:spPr/>
    </dgm:pt>
    <dgm:pt modelId="{79F3EB48-9842-4C6D-BD46-847CC40E37C8}" type="pres">
      <dgm:prSet presAssocID="{75614178-E5A0-411C-BDE5-179BBAD7B875}" presName="compNode" presStyleCnt="0"/>
      <dgm:spPr/>
    </dgm:pt>
    <dgm:pt modelId="{F566214F-69A5-4A1F-8AC4-D6010B333E51}" type="pres">
      <dgm:prSet presAssocID="{75614178-E5A0-411C-BDE5-179BBAD7B875}" presName="bgRect" presStyleLbl="bgShp" presStyleIdx="2" presStyleCnt="3" custLinFactNeighborX="228" custLinFactNeighborY="-519"/>
      <dgm:spPr>
        <a:solidFill>
          <a:schemeClr val="accent2"/>
        </a:solidFill>
      </dgm:spPr>
    </dgm:pt>
    <dgm:pt modelId="{5D2095BF-C90E-4FC8-A637-CC69707AB590}" type="pres">
      <dgm:prSet presAssocID="{75614178-E5A0-411C-BDE5-179BBAD7B875}" presName="iconRect" presStyleLbl="node1" presStyleIdx="2" presStyleCnt="3"/>
      <dgm:spPr/>
    </dgm:pt>
    <dgm:pt modelId="{35948DCD-A86B-4D81-9F8E-49448DB20DF8}" type="pres">
      <dgm:prSet presAssocID="{75614178-E5A0-411C-BDE5-179BBAD7B875}" presName="spaceRect" presStyleCnt="0"/>
      <dgm:spPr/>
    </dgm:pt>
    <dgm:pt modelId="{3571E128-C328-4205-83ED-F734B98412C7}" type="pres">
      <dgm:prSet presAssocID="{75614178-E5A0-411C-BDE5-179BBAD7B875}" presName="parTx" presStyleLbl="revTx" presStyleIdx="2" presStyleCnt="3">
        <dgm:presLayoutVars>
          <dgm:chMax val="0"/>
          <dgm:chPref val="0"/>
        </dgm:presLayoutVars>
      </dgm:prSet>
      <dgm:spPr/>
    </dgm:pt>
  </dgm:ptLst>
  <dgm:cxnLst>
    <dgm:cxn modelId="{D89ED539-D861-48A2-8F2E-1815AE6A8616}" type="presOf" srcId="{9EBD2248-4584-403B-AC17-62C5A1E3699F}" destId="{0F6B7AC7-E473-4BD1-A7F2-9509133981B0}" srcOrd="0" destOrd="0" presId="urn:microsoft.com/office/officeart/2018/2/layout/IconVerticalSolidList"/>
    <dgm:cxn modelId="{4C1A9567-F411-4480-B972-7901EE5204D7}" srcId="{CF752B6F-9112-4971-BC1A-D806E9A85CCF}" destId="{459D4D3D-418C-48C2-BE91-B50CE6283026}" srcOrd="0" destOrd="0" parTransId="{08F79509-8234-4EE7-84CA-CC317B453081}" sibTransId="{538FB0B0-902F-444B-9B82-59F53FE969BA}"/>
    <dgm:cxn modelId="{3DF5294E-8365-4F2A-A165-8A5402CEE3DD}" srcId="{CF752B6F-9112-4971-BC1A-D806E9A85CCF}" destId="{9EBD2248-4584-403B-AC17-62C5A1E3699F}" srcOrd="1" destOrd="0" parTransId="{3ED04D9C-268F-4AAF-B461-96E50561A0C3}" sibTransId="{27DDC676-7157-4784-A85B-ECFA58A5CF92}"/>
    <dgm:cxn modelId="{6F3C0C7B-0B02-4E5C-AFFE-D4352B514251}" type="presOf" srcId="{459D4D3D-418C-48C2-BE91-B50CE6283026}" destId="{765C0772-7FEA-4A7B-B7BB-512136589294}" srcOrd="0" destOrd="0" presId="urn:microsoft.com/office/officeart/2018/2/layout/IconVerticalSolidList"/>
    <dgm:cxn modelId="{F28D5C7D-5318-4ABF-8B89-50DD98E47FD3}" type="presOf" srcId="{75614178-E5A0-411C-BDE5-179BBAD7B875}" destId="{3571E128-C328-4205-83ED-F734B98412C7}" srcOrd="0" destOrd="0" presId="urn:microsoft.com/office/officeart/2018/2/layout/IconVerticalSolidList"/>
    <dgm:cxn modelId="{D945019B-CCA3-4B0A-B164-ADCFDF2AD95A}" type="presOf" srcId="{CF752B6F-9112-4971-BC1A-D806E9A85CCF}" destId="{D2C04998-B8F8-4F4A-8934-B395487C500B}" srcOrd="0" destOrd="0" presId="urn:microsoft.com/office/officeart/2018/2/layout/IconVerticalSolidList"/>
    <dgm:cxn modelId="{24C06FFA-5BC8-4464-A6BB-2EEA9FBA4DDD}" srcId="{CF752B6F-9112-4971-BC1A-D806E9A85CCF}" destId="{75614178-E5A0-411C-BDE5-179BBAD7B875}" srcOrd="2" destOrd="0" parTransId="{3152CEA7-D773-4E0C-8B41-8FD60E3A7387}" sibTransId="{D31DAA5F-C384-46C0-8696-A605851A442A}"/>
    <dgm:cxn modelId="{3AD6A0D8-C327-47E6-B8E2-9E791626A046}" type="presParOf" srcId="{D2C04998-B8F8-4F4A-8934-B395487C500B}" destId="{12E60587-E723-4B91-AFD9-EAA0D2641DC1}" srcOrd="0" destOrd="0" presId="urn:microsoft.com/office/officeart/2018/2/layout/IconVerticalSolidList"/>
    <dgm:cxn modelId="{D800B8A9-FCB5-4C52-A07D-63B274A693A7}" type="presParOf" srcId="{12E60587-E723-4B91-AFD9-EAA0D2641DC1}" destId="{0C4AF3EC-240B-4555-908A-4333392FB0CD}" srcOrd="0" destOrd="0" presId="urn:microsoft.com/office/officeart/2018/2/layout/IconVerticalSolidList"/>
    <dgm:cxn modelId="{D538A657-E464-4EA5-AEDF-7A9685E2FBF2}" type="presParOf" srcId="{12E60587-E723-4B91-AFD9-EAA0D2641DC1}" destId="{4F1971FA-4F84-4E7F-9121-A16532A79989}" srcOrd="1" destOrd="0" presId="urn:microsoft.com/office/officeart/2018/2/layout/IconVerticalSolidList"/>
    <dgm:cxn modelId="{733BA94E-6960-41B0-9183-9C4BBC94E864}" type="presParOf" srcId="{12E60587-E723-4B91-AFD9-EAA0D2641DC1}" destId="{A734D439-2CAB-40DD-A819-D2821B643978}" srcOrd="2" destOrd="0" presId="urn:microsoft.com/office/officeart/2018/2/layout/IconVerticalSolidList"/>
    <dgm:cxn modelId="{CD1A701E-0747-4101-A80B-59D08B6AE159}" type="presParOf" srcId="{12E60587-E723-4B91-AFD9-EAA0D2641DC1}" destId="{765C0772-7FEA-4A7B-B7BB-512136589294}" srcOrd="3" destOrd="0" presId="urn:microsoft.com/office/officeart/2018/2/layout/IconVerticalSolidList"/>
    <dgm:cxn modelId="{DBC0ABF9-1376-465D-AA72-FFE7B020975A}" type="presParOf" srcId="{D2C04998-B8F8-4F4A-8934-B395487C500B}" destId="{A5255965-ABB4-4DAD-ACA4-1C346E89E7C2}" srcOrd="1" destOrd="0" presId="urn:microsoft.com/office/officeart/2018/2/layout/IconVerticalSolidList"/>
    <dgm:cxn modelId="{E572DA25-AA6D-4E2D-A408-7D8E8D16FE67}" type="presParOf" srcId="{D2C04998-B8F8-4F4A-8934-B395487C500B}" destId="{3863B7C5-EF47-4897-96C7-2B54EFCF00D9}" srcOrd="2" destOrd="0" presId="urn:microsoft.com/office/officeart/2018/2/layout/IconVerticalSolidList"/>
    <dgm:cxn modelId="{330B5C58-2C5B-4CC4-9529-F62827E9AB14}" type="presParOf" srcId="{3863B7C5-EF47-4897-96C7-2B54EFCF00D9}" destId="{E95B512A-5EEC-4C82-8554-15CF6C467DD5}" srcOrd="0" destOrd="0" presId="urn:microsoft.com/office/officeart/2018/2/layout/IconVerticalSolidList"/>
    <dgm:cxn modelId="{22E107BD-5CD9-491A-B7E9-FAB8BC9D0393}" type="presParOf" srcId="{3863B7C5-EF47-4897-96C7-2B54EFCF00D9}" destId="{E763AFD8-6FDF-465E-8D78-3D9C44EA8BB1}" srcOrd="1" destOrd="0" presId="urn:microsoft.com/office/officeart/2018/2/layout/IconVerticalSolidList"/>
    <dgm:cxn modelId="{32A2376B-2EC9-4FB1-8FE8-EEAD8861847D}" type="presParOf" srcId="{3863B7C5-EF47-4897-96C7-2B54EFCF00D9}" destId="{ADC34493-3845-485B-94D3-68D05C595894}" srcOrd="2" destOrd="0" presId="urn:microsoft.com/office/officeart/2018/2/layout/IconVerticalSolidList"/>
    <dgm:cxn modelId="{4A55E72D-50FD-437C-AFE4-272BDE94988A}" type="presParOf" srcId="{3863B7C5-EF47-4897-96C7-2B54EFCF00D9}" destId="{0F6B7AC7-E473-4BD1-A7F2-9509133981B0}" srcOrd="3" destOrd="0" presId="urn:microsoft.com/office/officeart/2018/2/layout/IconVerticalSolidList"/>
    <dgm:cxn modelId="{3022CD7A-6EB1-48F5-BB33-ECA6DAC0CE33}" type="presParOf" srcId="{D2C04998-B8F8-4F4A-8934-B395487C500B}" destId="{8975213D-9A75-40FC-8BFC-95EAC96C0F51}" srcOrd="3" destOrd="0" presId="urn:microsoft.com/office/officeart/2018/2/layout/IconVerticalSolidList"/>
    <dgm:cxn modelId="{496EC494-F63D-407F-9F37-D89E6520C6CD}" type="presParOf" srcId="{D2C04998-B8F8-4F4A-8934-B395487C500B}" destId="{79F3EB48-9842-4C6D-BD46-847CC40E37C8}" srcOrd="4" destOrd="0" presId="urn:microsoft.com/office/officeart/2018/2/layout/IconVerticalSolidList"/>
    <dgm:cxn modelId="{3E502A54-E2DF-4B48-ABD4-CD8B66B6427D}" type="presParOf" srcId="{79F3EB48-9842-4C6D-BD46-847CC40E37C8}" destId="{F566214F-69A5-4A1F-8AC4-D6010B333E51}" srcOrd="0" destOrd="0" presId="urn:microsoft.com/office/officeart/2018/2/layout/IconVerticalSolidList"/>
    <dgm:cxn modelId="{0AC84B7C-1D73-4BDF-9715-9D280CB6C294}" type="presParOf" srcId="{79F3EB48-9842-4C6D-BD46-847CC40E37C8}" destId="{5D2095BF-C90E-4FC8-A637-CC69707AB590}" srcOrd="1" destOrd="0" presId="urn:microsoft.com/office/officeart/2018/2/layout/IconVerticalSolidList"/>
    <dgm:cxn modelId="{9891C9F0-70C8-4C1D-980D-EC46179B698C}" type="presParOf" srcId="{79F3EB48-9842-4C6D-BD46-847CC40E37C8}" destId="{35948DCD-A86B-4D81-9F8E-49448DB20DF8}" srcOrd="2" destOrd="0" presId="urn:microsoft.com/office/officeart/2018/2/layout/IconVerticalSolidList"/>
    <dgm:cxn modelId="{ACE253A4-A3D3-4187-9EAE-75E8365348B1}" type="presParOf" srcId="{79F3EB48-9842-4C6D-BD46-847CC40E37C8}" destId="{3571E128-C328-4205-83ED-F734B98412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752B6F-9112-4971-BC1A-D806E9A85C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59D4D3D-418C-48C2-BE91-B50CE6283026}">
      <dgm:prSet/>
      <dgm:spPr/>
      <dgm:t>
        <a:bodyPr/>
        <a:lstStyle/>
        <a:p>
          <a:pPr>
            <a:lnSpc>
              <a:spcPct val="100000"/>
            </a:lnSpc>
          </a:pPr>
          <a:r>
            <a:rPr lang="en-US"/>
            <a:t>Phone: </a:t>
          </a:r>
          <a:r>
            <a:rPr lang="en-US">
              <a:solidFill>
                <a:schemeClr val="tx1"/>
              </a:solidFill>
              <a:latin typeface="Open Sans SemiBold"/>
            </a:rPr>
            <a:t>(850) 644-1528</a:t>
          </a:r>
          <a:endParaRPr lang="en-US">
            <a:solidFill>
              <a:schemeClr val="tx1"/>
            </a:solidFill>
            <a:highlight>
              <a:srgbClr val="FFFF00"/>
            </a:highlight>
          </a:endParaRPr>
        </a:p>
      </dgm:t>
    </dgm:pt>
    <dgm:pt modelId="{08F79509-8234-4EE7-84CA-CC317B453081}" type="parTrans" cxnId="{4C1A9567-F411-4480-B972-7901EE5204D7}">
      <dgm:prSet/>
      <dgm:spPr/>
      <dgm:t>
        <a:bodyPr/>
        <a:lstStyle/>
        <a:p>
          <a:endParaRPr lang="en-US"/>
        </a:p>
      </dgm:t>
    </dgm:pt>
    <dgm:pt modelId="{538FB0B0-902F-444B-9B82-59F53FE969BA}" type="sibTrans" cxnId="{4C1A9567-F411-4480-B972-7901EE5204D7}">
      <dgm:prSet/>
      <dgm:spPr/>
      <dgm:t>
        <a:bodyPr/>
        <a:lstStyle/>
        <a:p>
          <a:endParaRPr lang="en-US"/>
        </a:p>
      </dgm:t>
    </dgm:pt>
    <dgm:pt modelId="{9EBD2248-4584-403B-AC17-62C5A1E3699F}">
      <dgm:prSet/>
      <dgm:spPr/>
      <dgm:t>
        <a:bodyPr/>
        <a:lstStyle/>
        <a:p>
          <a:pPr rtl="0">
            <a:lnSpc>
              <a:spcPct val="100000"/>
            </a:lnSpc>
          </a:pPr>
          <a:r>
            <a:rPr lang="en-US">
              <a:solidFill>
                <a:schemeClr val="tx1"/>
              </a:solidFill>
            </a:rPr>
            <a:t>Email:</a:t>
          </a:r>
          <a:r>
            <a:rPr lang="en-US">
              <a:solidFill>
                <a:schemeClr val="tx1"/>
              </a:solidFill>
              <a:latin typeface="Open Sans SemiBold"/>
            </a:rPr>
            <a:t> acostabile@fsu.edu, </a:t>
          </a:r>
          <a:br>
            <a:rPr lang="en-US">
              <a:solidFill>
                <a:schemeClr val="tx1"/>
              </a:solidFill>
              <a:latin typeface="Open Sans SemiBold"/>
            </a:rPr>
          </a:br>
          <a:r>
            <a:rPr lang="en-US">
              <a:solidFill>
                <a:schemeClr val="tx1"/>
              </a:solidFill>
              <a:latin typeface="Open Sans SemiBold"/>
            </a:rPr>
            <a:t>ignite-tallahassee@fsu.edu</a:t>
          </a:r>
          <a:endParaRPr lang="en-US">
            <a:solidFill>
              <a:schemeClr val="tx1"/>
            </a:solidFill>
          </a:endParaRPr>
        </a:p>
      </dgm:t>
    </dgm:pt>
    <dgm:pt modelId="{3ED04D9C-268F-4AAF-B461-96E50561A0C3}" type="parTrans" cxnId="{3DF5294E-8365-4F2A-A165-8A5402CEE3DD}">
      <dgm:prSet/>
      <dgm:spPr/>
      <dgm:t>
        <a:bodyPr/>
        <a:lstStyle/>
        <a:p>
          <a:endParaRPr lang="en-US"/>
        </a:p>
      </dgm:t>
    </dgm:pt>
    <dgm:pt modelId="{27DDC676-7157-4784-A85B-ECFA58A5CF92}" type="sibTrans" cxnId="{3DF5294E-8365-4F2A-A165-8A5402CEE3DD}">
      <dgm:prSet/>
      <dgm:spPr/>
      <dgm:t>
        <a:bodyPr/>
        <a:lstStyle/>
        <a:p>
          <a:endParaRPr lang="en-US"/>
        </a:p>
      </dgm:t>
    </dgm:pt>
    <dgm:pt modelId="{75614178-E5A0-411C-BDE5-179BBAD7B875}">
      <dgm:prSet/>
      <dgm:spPr/>
      <dgm:t>
        <a:bodyPr/>
        <a:lstStyle/>
        <a:p>
          <a:pPr>
            <a:lnSpc>
              <a:spcPct val="100000"/>
            </a:lnSpc>
          </a:pPr>
          <a:r>
            <a:rPr lang="en-US"/>
            <a:t>Website:</a:t>
          </a:r>
          <a:r>
            <a:rPr lang="en-US">
              <a:latin typeface="Open Sans SemiBold"/>
            </a:rPr>
            <a:t> https</a:t>
          </a:r>
          <a:r>
            <a:rPr lang="en-US"/>
            <a:t>://www.research.fsu.edu/ignite</a:t>
          </a:r>
        </a:p>
      </dgm:t>
    </dgm:pt>
    <dgm:pt modelId="{3152CEA7-D773-4E0C-8B41-8FD60E3A7387}" type="parTrans" cxnId="{24C06FFA-5BC8-4464-A6BB-2EEA9FBA4DDD}">
      <dgm:prSet/>
      <dgm:spPr/>
      <dgm:t>
        <a:bodyPr/>
        <a:lstStyle/>
        <a:p>
          <a:endParaRPr lang="en-US"/>
        </a:p>
      </dgm:t>
    </dgm:pt>
    <dgm:pt modelId="{D31DAA5F-C384-46C0-8696-A605851A442A}" type="sibTrans" cxnId="{24C06FFA-5BC8-4464-A6BB-2EEA9FBA4DDD}">
      <dgm:prSet/>
      <dgm:spPr/>
      <dgm:t>
        <a:bodyPr/>
        <a:lstStyle/>
        <a:p>
          <a:endParaRPr lang="en-US"/>
        </a:p>
      </dgm:t>
    </dgm:pt>
    <dgm:pt modelId="{D2C04998-B8F8-4F4A-8934-B395487C500B}" type="pres">
      <dgm:prSet presAssocID="{CF752B6F-9112-4971-BC1A-D806E9A85CCF}" presName="root" presStyleCnt="0">
        <dgm:presLayoutVars>
          <dgm:dir/>
          <dgm:resizeHandles val="exact"/>
        </dgm:presLayoutVars>
      </dgm:prSet>
      <dgm:spPr/>
    </dgm:pt>
    <dgm:pt modelId="{12E60587-E723-4B91-AFD9-EAA0D2641DC1}" type="pres">
      <dgm:prSet presAssocID="{459D4D3D-418C-48C2-BE91-B50CE6283026}" presName="compNode" presStyleCnt="0"/>
      <dgm:spPr/>
    </dgm:pt>
    <dgm:pt modelId="{0C4AF3EC-240B-4555-908A-4333392FB0CD}" type="pres">
      <dgm:prSet presAssocID="{459D4D3D-418C-48C2-BE91-B50CE6283026}" presName="bgRect" presStyleLbl="bgShp" presStyleIdx="0" presStyleCnt="3"/>
      <dgm:spPr>
        <a:solidFill>
          <a:schemeClr val="accent2"/>
        </a:solidFill>
        <a:ln>
          <a:solidFill>
            <a:schemeClr val="accent2"/>
          </a:solidFill>
        </a:ln>
      </dgm:spPr>
    </dgm:pt>
    <dgm:pt modelId="{4F1971FA-4F84-4E7F-9121-A16532A79989}" type="pres">
      <dgm:prSet presAssocID="{459D4D3D-418C-48C2-BE91-B50CE6283026}" presName="iconRect" presStyleLbl="node1" presStyleIdx="0" presStyleCnt="3" custLinFactNeighborX="21004" custLinFactNeighborY="95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A734D439-2CAB-40DD-A819-D2821B643978}" type="pres">
      <dgm:prSet presAssocID="{459D4D3D-418C-48C2-BE91-B50CE6283026}" presName="spaceRect" presStyleCnt="0"/>
      <dgm:spPr/>
    </dgm:pt>
    <dgm:pt modelId="{765C0772-7FEA-4A7B-B7BB-512136589294}" type="pres">
      <dgm:prSet presAssocID="{459D4D3D-418C-48C2-BE91-B50CE6283026}" presName="parTx" presStyleLbl="revTx" presStyleIdx="0" presStyleCnt="3">
        <dgm:presLayoutVars>
          <dgm:chMax val="0"/>
          <dgm:chPref val="0"/>
        </dgm:presLayoutVars>
      </dgm:prSet>
      <dgm:spPr/>
    </dgm:pt>
    <dgm:pt modelId="{A5255965-ABB4-4DAD-ACA4-1C346E89E7C2}" type="pres">
      <dgm:prSet presAssocID="{538FB0B0-902F-444B-9B82-59F53FE969BA}" presName="sibTrans" presStyleCnt="0"/>
      <dgm:spPr/>
    </dgm:pt>
    <dgm:pt modelId="{3863B7C5-EF47-4897-96C7-2B54EFCF00D9}" type="pres">
      <dgm:prSet presAssocID="{9EBD2248-4584-403B-AC17-62C5A1E3699F}" presName="compNode" presStyleCnt="0"/>
      <dgm:spPr/>
    </dgm:pt>
    <dgm:pt modelId="{E95B512A-5EEC-4C82-8554-15CF6C467DD5}" type="pres">
      <dgm:prSet presAssocID="{9EBD2248-4584-403B-AC17-62C5A1E3699F}" presName="bgRect" presStyleLbl="bgShp" presStyleIdx="1" presStyleCnt="3"/>
      <dgm:spPr>
        <a:solidFill>
          <a:schemeClr val="accent2"/>
        </a:solidFill>
      </dgm:spPr>
    </dgm:pt>
    <dgm:pt modelId="{E763AFD8-6FDF-465E-8D78-3D9C44EA8BB1}" type="pres">
      <dgm:prSet presAssocID="{9EBD2248-4584-403B-AC17-62C5A1E3699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nd"/>
        </a:ext>
      </dgm:extLst>
    </dgm:pt>
    <dgm:pt modelId="{ADC34493-3845-485B-94D3-68D05C595894}" type="pres">
      <dgm:prSet presAssocID="{9EBD2248-4584-403B-AC17-62C5A1E3699F}" presName="spaceRect" presStyleCnt="0"/>
      <dgm:spPr/>
    </dgm:pt>
    <dgm:pt modelId="{0F6B7AC7-E473-4BD1-A7F2-9509133981B0}" type="pres">
      <dgm:prSet presAssocID="{9EBD2248-4584-403B-AC17-62C5A1E3699F}" presName="parTx" presStyleLbl="revTx" presStyleIdx="1" presStyleCnt="3">
        <dgm:presLayoutVars>
          <dgm:chMax val="0"/>
          <dgm:chPref val="0"/>
        </dgm:presLayoutVars>
      </dgm:prSet>
      <dgm:spPr/>
    </dgm:pt>
    <dgm:pt modelId="{8975213D-9A75-40FC-8BFC-95EAC96C0F51}" type="pres">
      <dgm:prSet presAssocID="{27DDC676-7157-4784-A85B-ECFA58A5CF92}" presName="sibTrans" presStyleCnt="0"/>
      <dgm:spPr/>
    </dgm:pt>
    <dgm:pt modelId="{79F3EB48-9842-4C6D-BD46-847CC40E37C8}" type="pres">
      <dgm:prSet presAssocID="{75614178-E5A0-411C-BDE5-179BBAD7B875}" presName="compNode" presStyleCnt="0"/>
      <dgm:spPr/>
    </dgm:pt>
    <dgm:pt modelId="{F566214F-69A5-4A1F-8AC4-D6010B333E51}" type="pres">
      <dgm:prSet presAssocID="{75614178-E5A0-411C-BDE5-179BBAD7B875}" presName="bgRect" presStyleLbl="bgShp" presStyleIdx="2" presStyleCnt="3" custLinFactNeighborX="228" custLinFactNeighborY="-519"/>
      <dgm:spPr>
        <a:solidFill>
          <a:schemeClr val="accent2"/>
        </a:solidFill>
      </dgm:spPr>
    </dgm:pt>
    <dgm:pt modelId="{5D2095BF-C90E-4FC8-A637-CC69707AB590}" type="pres">
      <dgm:prSet presAssocID="{75614178-E5A0-411C-BDE5-179BBAD7B875}" presName="iconRect" presStyleLbl="node1" presStyleIdx="2" presStyleCnt="3"/>
      <dgm:spPr/>
    </dgm:pt>
    <dgm:pt modelId="{35948DCD-A86B-4D81-9F8E-49448DB20DF8}" type="pres">
      <dgm:prSet presAssocID="{75614178-E5A0-411C-BDE5-179BBAD7B875}" presName="spaceRect" presStyleCnt="0"/>
      <dgm:spPr/>
    </dgm:pt>
    <dgm:pt modelId="{3571E128-C328-4205-83ED-F734B98412C7}" type="pres">
      <dgm:prSet presAssocID="{75614178-E5A0-411C-BDE5-179BBAD7B875}" presName="parTx" presStyleLbl="revTx" presStyleIdx="2" presStyleCnt="3">
        <dgm:presLayoutVars>
          <dgm:chMax val="0"/>
          <dgm:chPref val="0"/>
        </dgm:presLayoutVars>
      </dgm:prSet>
      <dgm:spPr/>
    </dgm:pt>
  </dgm:ptLst>
  <dgm:cxnLst>
    <dgm:cxn modelId="{D89ED539-D861-48A2-8F2E-1815AE6A8616}" type="presOf" srcId="{9EBD2248-4584-403B-AC17-62C5A1E3699F}" destId="{0F6B7AC7-E473-4BD1-A7F2-9509133981B0}" srcOrd="0" destOrd="0" presId="urn:microsoft.com/office/officeart/2018/2/layout/IconVerticalSolidList"/>
    <dgm:cxn modelId="{4C1A9567-F411-4480-B972-7901EE5204D7}" srcId="{CF752B6F-9112-4971-BC1A-D806E9A85CCF}" destId="{459D4D3D-418C-48C2-BE91-B50CE6283026}" srcOrd="0" destOrd="0" parTransId="{08F79509-8234-4EE7-84CA-CC317B453081}" sibTransId="{538FB0B0-902F-444B-9B82-59F53FE969BA}"/>
    <dgm:cxn modelId="{3DF5294E-8365-4F2A-A165-8A5402CEE3DD}" srcId="{CF752B6F-9112-4971-BC1A-D806E9A85CCF}" destId="{9EBD2248-4584-403B-AC17-62C5A1E3699F}" srcOrd="1" destOrd="0" parTransId="{3ED04D9C-268F-4AAF-B461-96E50561A0C3}" sibTransId="{27DDC676-7157-4784-A85B-ECFA58A5CF92}"/>
    <dgm:cxn modelId="{6F3C0C7B-0B02-4E5C-AFFE-D4352B514251}" type="presOf" srcId="{459D4D3D-418C-48C2-BE91-B50CE6283026}" destId="{765C0772-7FEA-4A7B-B7BB-512136589294}" srcOrd="0" destOrd="0" presId="urn:microsoft.com/office/officeart/2018/2/layout/IconVerticalSolidList"/>
    <dgm:cxn modelId="{F28D5C7D-5318-4ABF-8B89-50DD98E47FD3}" type="presOf" srcId="{75614178-E5A0-411C-BDE5-179BBAD7B875}" destId="{3571E128-C328-4205-83ED-F734B98412C7}" srcOrd="0" destOrd="0" presId="urn:microsoft.com/office/officeart/2018/2/layout/IconVerticalSolidList"/>
    <dgm:cxn modelId="{D945019B-CCA3-4B0A-B164-ADCFDF2AD95A}" type="presOf" srcId="{CF752B6F-9112-4971-BC1A-D806E9A85CCF}" destId="{D2C04998-B8F8-4F4A-8934-B395487C500B}" srcOrd="0" destOrd="0" presId="urn:microsoft.com/office/officeart/2018/2/layout/IconVerticalSolidList"/>
    <dgm:cxn modelId="{24C06FFA-5BC8-4464-A6BB-2EEA9FBA4DDD}" srcId="{CF752B6F-9112-4971-BC1A-D806E9A85CCF}" destId="{75614178-E5A0-411C-BDE5-179BBAD7B875}" srcOrd="2" destOrd="0" parTransId="{3152CEA7-D773-4E0C-8B41-8FD60E3A7387}" sibTransId="{D31DAA5F-C384-46C0-8696-A605851A442A}"/>
    <dgm:cxn modelId="{3AD6A0D8-C327-47E6-B8E2-9E791626A046}" type="presParOf" srcId="{D2C04998-B8F8-4F4A-8934-B395487C500B}" destId="{12E60587-E723-4B91-AFD9-EAA0D2641DC1}" srcOrd="0" destOrd="0" presId="urn:microsoft.com/office/officeart/2018/2/layout/IconVerticalSolidList"/>
    <dgm:cxn modelId="{D800B8A9-FCB5-4C52-A07D-63B274A693A7}" type="presParOf" srcId="{12E60587-E723-4B91-AFD9-EAA0D2641DC1}" destId="{0C4AF3EC-240B-4555-908A-4333392FB0CD}" srcOrd="0" destOrd="0" presId="urn:microsoft.com/office/officeart/2018/2/layout/IconVerticalSolidList"/>
    <dgm:cxn modelId="{D538A657-E464-4EA5-AEDF-7A9685E2FBF2}" type="presParOf" srcId="{12E60587-E723-4B91-AFD9-EAA0D2641DC1}" destId="{4F1971FA-4F84-4E7F-9121-A16532A79989}" srcOrd="1" destOrd="0" presId="urn:microsoft.com/office/officeart/2018/2/layout/IconVerticalSolidList"/>
    <dgm:cxn modelId="{733BA94E-6960-41B0-9183-9C4BBC94E864}" type="presParOf" srcId="{12E60587-E723-4B91-AFD9-EAA0D2641DC1}" destId="{A734D439-2CAB-40DD-A819-D2821B643978}" srcOrd="2" destOrd="0" presId="urn:microsoft.com/office/officeart/2018/2/layout/IconVerticalSolidList"/>
    <dgm:cxn modelId="{CD1A701E-0747-4101-A80B-59D08B6AE159}" type="presParOf" srcId="{12E60587-E723-4B91-AFD9-EAA0D2641DC1}" destId="{765C0772-7FEA-4A7B-B7BB-512136589294}" srcOrd="3" destOrd="0" presId="urn:microsoft.com/office/officeart/2018/2/layout/IconVerticalSolidList"/>
    <dgm:cxn modelId="{DBC0ABF9-1376-465D-AA72-FFE7B020975A}" type="presParOf" srcId="{D2C04998-B8F8-4F4A-8934-B395487C500B}" destId="{A5255965-ABB4-4DAD-ACA4-1C346E89E7C2}" srcOrd="1" destOrd="0" presId="urn:microsoft.com/office/officeart/2018/2/layout/IconVerticalSolidList"/>
    <dgm:cxn modelId="{E572DA25-AA6D-4E2D-A408-7D8E8D16FE67}" type="presParOf" srcId="{D2C04998-B8F8-4F4A-8934-B395487C500B}" destId="{3863B7C5-EF47-4897-96C7-2B54EFCF00D9}" srcOrd="2" destOrd="0" presId="urn:microsoft.com/office/officeart/2018/2/layout/IconVerticalSolidList"/>
    <dgm:cxn modelId="{330B5C58-2C5B-4CC4-9529-F62827E9AB14}" type="presParOf" srcId="{3863B7C5-EF47-4897-96C7-2B54EFCF00D9}" destId="{E95B512A-5EEC-4C82-8554-15CF6C467DD5}" srcOrd="0" destOrd="0" presId="urn:microsoft.com/office/officeart/2018/2/layout/IconVerticalSolidList"/>
    <dgm:cxn modelId="{22E107BD-5CD9-491A-B7E9-FAB8BC9D0393}" type="presParOf" srcId="{3863B7C5-EF47-4897-96C7-2B54EFCF00D9}" destId="{E763AFD8-6FDF-465E-8D78-3D9C44EA8BB1}" srcOrd="1" destOrd="0" presId="urn:microsoft.com/office/officeart/2018/2/layout/IconVerticalSolidList"/>
    <dgm:cxn modelId="{32A2376B-2EC9-4FB1-8FE8-EEAD8861847D}" type="presParOf" srcId="{3863B7C5-EF47-4897-96C7-2B54EFCF00D9}" destId="{ADC34493-3845-485B-94D3-68D05C595894}" srcOrd="2" destOrd="0" presId="urn:microsoft.com/office/officeart/2018/2/layout/IconVerticalSolidList"/>
    <dgm:cxn modelId="{4A55E72D-50FD-437C-AFE4-272BDE94988A}" type="presParOf" srcId="{3863B7C5-EF47-4897-96C7-2B54EFCF00D9}" destId="{0F6B7AC7-E473-4BD1-A7F2-9509133981B0}" srcOrd="3" destOrd="0" presId="urn:microsoft.com/office/officeart/2018/2/layout/IconVerticalSolidList"/>
    <dgm:cxn modelId="{3022CD7A-6EB1-48F5-BB33-ECA6DAC0CE33}" type="presParOf" srcId="{D2C04998-B8F8-4F4A-8934-B395487C500B}" destId="{8975213D-9A75-40FC-8BFC-95EAC96C0F51}" srcOrd="3" destOrd="0" presId="urn:microsoft.com/office/officeart/2018/2/layout/IconVerticalSolidList"/>
    <dgm:cxn modelId="{496EC494-F63D-407F-9F37-D89E6520C6CD}" type="presParOf" srcId="{D2C04998-B8F8-4F4A-8934-B395487C500B}" destId="{79F3EB48-9842-4C6D-BD46-847CC40E37C8}" srcOrd="4" destOrd="0" presId="urn:microsoft.com/office/officeart/2018/2/layout/IconVerticalSolidList"/>
    <dgm:cxn modelId="{3E502A54-E2DF-4B48-ABD4-CD8B66B6427D}" type="presParOf" srcId="{79F3EB48-9842-4C6D-BD46-847CC40E37C8}" destId="{F566214F-69A5-4A1F-8AC4-D6010B333E51}" srcOrd="0" destOrd="0" presId="urn:microsoft.com/office/officeart/2018/2/layout/IconVerticalSolidList"/>
    <dgm:cxn modelId="{0AC84B7C-1D73-4BDF-9715-9D280CB6C294}" type="presParOf" srcId="{79F3EB48-9842-4C6D-BD46-847CC40E37C8}" destId="{5D2095BF-C90E-4FC8-A637-CC69707AB590}" srcOrd="1" destOrd="0" presId="urn:microsoft.com/office/officeart/2018/2/layout/IconVerticalSolidList"/>
    <dgm:cxn modelId="{9891C9F0-70C8-4C1D-980D-EC46179B698C}" type="presParOf" srcId="{79F3EB48-9842-4C6D-BD46-847CC40E37C8}" destId="{35948DCD-A86B-4D81-9F8E-49448DB20DF8}" srcOrd="2" destOrd="0" presId="urn:microsoft.com/office/officeart/2018/2/layout/IconVerticalSolidList"/>
    <dgm:cxn modelId="{ACE253A4-A3D3-4187-9EAE-75E8365348B1}" type="presParOf" srcId="{79F3EB48-9842-4C6D-BD46-847CC40E37C8}" destId="{3571E128-C328-4205-83ED-F734B98412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752B6F-9112-4971-BC1A-D806E9A85C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59D4D3D-418C-48C2-BE91-B50CE6283026}">
      <dgm:prSet/>
      <dgm:spPr/>
      <dgm:t>
        <a:bodyPr/>
        <a:lstStyle/>
        <a:p>
          <a:pPr>
            <a:lnSpc>
              <a:spcPct val="100000"/>
            </a:lnSpc>
          </a:pPr>
          <a:r>
            <a:rPr lang="en-US"/>
            <a:t>Phone:  </a:t>
          </a:r>
          <a:r>
            <a:rPr lang="en-US">
              <a:solidFill>
                <a:schemeClr val="tx1"/>
              </a:solidFill>
              <a:latin typeface="Open Sans SemiBold"/>
            </a:rPr>
            <a:t>850.644.8648</a:t>
          </a:r>
          <a:endParaRPr lang="en-US">
            <a:solidFill>
              <a:schemeClr val="tx1"/>
            </a:solidFill>
          </a:endParaRPr>
        </a:p>
      </dgm:t>
    </dgm:pt>
    <dgm:pt modelId="{08F79509-8234-4EE7-84CA-CC317B453081}" type="parTrans" cxnId="{4C1A9567-F411-4480-B972-7901EE5204D7}">
      <dgm:prSet/>
      <dgm:spPr/>
      <dgm:t>
        <a:bodyPr/>
        <a:lstStyle/>
        <a:p>
          <a:endParaRPr lang="en-US"/>
        </a:p>
      </dgm:t>
    </dgm:pt>
    <dgm:pt modelId="{538FB0B0-902F-444B-9B82-59F53FE969BA}" type="sibTrans" cxnId="{4C1A9567-F411-4480-B972-7901EE5204D7}">
      <dgm:prSet/>
      <dgm:spPr/>
      <dgm:t>
        <a:bodyPr/>
        <a:lstStyle/>
        <a:p>
          <a:endParaRPr lang="en-US"/>
        </a:p>
      </dgm:t>
    </dgm:pt>
    <dgm:pt modelId="{9EBD2248-4584-403B-AC17-62C5A1E3699F}">
      <dgm:prSet/>
      <dgm:spPr/>
      <dgm:t>
        <a:bodyPr/>
        <a:lstStyle/>
        <a:p>
          <a:pPr>
            <a:lnSpc>
              <a:spcPct val="100000"/>
            </a:lnSpc>
          </a:pPr>
          <a:r>
            <a:rPr lang="en-US">
              <a:latin typeface="Open Sans SemiBold"/>
            </a:rPr>
            <a:t>Questions</a:t>
          </a:r>
          <a:r>
            <a:rPr lang="en-US"/>
            <a:t>:  </a:t>
          </a:r>
          <a:r>
            <a:rPr lang="en-US">
              <a:solidFill>
                <a:schemeClr val="tx1"/>
              </a:solidFill>
              <a:latin typeface="Open Sans SemiBold"/>
            </a:rPr>
            <a:t>Angela Jackson       </a:t>
          </a:r>
        </a:p>
        <a:p>
          <a:pPr>
            <a:lnSpc>
              <a:spcPct val="100000"/>
            </a:lnSpc>
          </a:pPr>
          <a:r>
            <a:rPr lang="en-US">
              <a:solidFill>
                <a:schemeClr val="tx1"/>
              </a:solidFill>
              <a:latin typeface="Open Sans SemiBold"/>
            </a:rPr>
            <a:t>adjackson3</a:t>
          </a:r>
          <a:r>
            <a:rPr lang="en-US">
              <a:solidFill>
                <a:schemeClr val="tx1"/>
              </a:solidFill>
            </a:rPr>
            <a:t>@fsu.edu</a:t>
          </a:r>
          <a:endParaRPr lang="en-US">
            <a:solidFill>
              <a:schemeClr val="tx1"/>
            </a:solidFill>
            <a:latin typeface="Open Sans SemiBold"/>
          </a:endParaRPr>
        </a:p>
      </dgm:t>
    </dgm:pt>
    <dgm:pt modelId="{3ED04D9C-268F-4AAF-B461-96E50561A0C3}" type="parTrans" cxnId="{3DF5294E-8365-4F2A-A165-8A5402CEE3DD}">
      <dgm:prSet/>
      <dgm:spPr/>
      <dgm:t>
        <a:bodyPr/>
        <a:lstStyle/>
        <a:p>
          <a:endParaRPr lang="en-US"/>
        </a:p>
      </dgm:t>
    </dgm:pt>
    <dgm:pt modelId="{27DDC676-7157-4784-A85B-ECFA58A5CF92}" type="sibTrans" cxnId="{3DF5294E-8365-4F2A-A165-8A5402CEE3DD}">
      <dgm:prSet/>
      <dgm:spPr/>
      <dgm:t>
        <a:bodyPr/>
        <a:lstStyle/>
        <a:p>
          <a:endParaRPr lang="en-US"/>
        </a:p>
      </dgm:t>
    </dgm:pt>
    <dgm:pt modelId="{D2C04998-B8F8-4F4A-8934-B395487C500B}" type="pres">
      <dgm:prSet presAssocID="{CF752B6F-9112-4971-BC1A-D806E9A85CCF}" presName="root" presStyleCnt="0">
        <dgm:presLayoutVars>
          <dgm:dir/>
          <dgm:resizeHandles val="exact"/>
        </dgm:presLayoutVars>
      </dgm:prSet>
      <dgm:spPr/>
    </dgm:pt>
    <dgm:pt modelId="{12E60587-E723-4B91-AFD9-EAA0D2641DC1}" type="pres">
      <dgm:prSet presAssocID="{459D4D3D-418C-48C2-BE91-B50CE6283026}" presName="compNode" presStyleCnt="0"/>
      <dgm:spPr/>
    </dgm:pt>
    <dgm:pt modelId="{0C4AF3EC-240B-4555-908A-4333392FB0CD}" type="pres">
      <dgm:prSet presAssocID="{459D4D3D-418C-48C2-BE91-B50CE6283026}" presName="bgRect" presStyleLbl="bgShp" presStyleIdx="0" presStyleCnt="2"/>
      <dgm:spPr>
        <a:solidFill>
          <a:schemeClr val="accent2"/>
        </a:solidFill>
      </dgm:spPr>
    </dgm:pt>
    <dgm:pt modelId="{4F1971FA-4F84-4E7F-9121-A16532A79989}" type="pres">
      <dgm:prSet presAssocID="{459D4D3D-418C-48C2-BE91-B50CE6283026}" presName="iconRect" presStyleLbl="node1" presStyleIdx="0" presStyleCnt="2" custLinFactNeighborX="21004" custLinFactNeighborY="95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A734D439-2CAB-40DD-A819-D2821B643978}" type="pres">
      <dgm:prSet presAssocID="{459D4D3D-418C-48C2-BE91-B50CE6283026}" presName="spaceRect" presStyleCnt="0"/>
      <dgm:spPr/>
    </dgm:pt>
    <dgm:pt modelId="{765C0772-7FEA-4A7B-B7BB-512136589294}" type="pres">
      <dgm:prSet presAssocID="{459D4D3D-418C-48C2-BE91-B50CE6283026}" presName="parTx" presStyleLbl="revTx" presStyleIdx="0" presStyleCnt="2">
        <dgm:presLayoutVars>
          <dgm:chMax val="0"/>
          <dgm:chPref val="0"/>
        </dgm:presLayoutVars>
      </dgm:prSet>
      <dgm:spPr/>
    </dgm:pt>
    <dgm:pt modelId="{A5255965-ABB4-4DAD-ACA4-1C346E89E7C2}" type="pres">
      <dgm:prSet presAssocID="{538FB0B0-902F-444B-9B82-59F53FE969BA}" presName="sibTrans" presStyleCnt="0"/>
      <dgm:spPr/>
    </dgm:pt>
    <dgm:pt modelId="{3863B7C5-EF47-4897-96C7-2B54EFCF00D9}" type="pres">
      <dgm:prSet presAssocID="{9EBD2248-4584-403B-AC17-62C5A1E3699F}" presName="compNode" presStyleCnt="0"/>
      <dgm:spPr/>
    </dgm:pt>
    <dgm:pt modelId="{E95B512A-5EEC-4C82-8554-15CF6C467DD5}" type="pres">
      <dgm:prSet presAssocID="{9EBD2248-4584-403B-AC17-62C5A1E3699F}" presName="bgRect" presStyleLbl="bgShp" presStyleIdx="1" presStyleCnt="2"/>
      <dgm:spPr>
        <a:solidFill>
          <a:schemeClr val="accent2"/>
        </a:solidFill>
      </dgm:spPr>
    </dgm:pt>
    <dgm:pt modelId="{E763AFD8-6FDF-465E-8D78-3D9C44EA8BB1}" type="pres">
      <dgm:prSet presAssocID="{9EBD2248-4584-403B-AC17-62C5A1E3699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nd"/>
        </a:ext>
      </dgm:extLst>
    </dgm:pt>
    <dgm:pt modelId="{ADC34493-3845-485B-94D3-68D05C595894}" type="pres">
      <dgm:prSet presAssocID="{9EBD2248-4584-403B-AC17-62C5A1E3699F}" presName="spaceRect" presStyleCnt="0"/>
      <dgm:spPr/>
    </dgm:pt>
    <dgm:pt modelId="{0F6B7AC7-E473-4BD1-A7F2-9509133981B0}" type="pres">
      <dgm:prSet presAssocID="{9EBD2248-4584-403B-AC17-62C5A1E3699F}" presName="parTx" presStyleLbl="revTx" presStyleIdx="1" presStyleCnt="2">
        <dgm:presLayoutVars>
          <dgm:chMax val="0"/>
          <dgm:chPref val="0"/>
        </dgm:presLayoutVars>
      </dgm:prSet>
      <dgm:spPr/>
    </dgm:pt>
  </dgm:ptLst>
  <dgm:cxnLst>
    <dgm:cxn modelId="{4C1A9567-F411-4480-B972-7901EE5204D7}" srcId="{CF752B6F-9112-4971-BC1A-D806E9A85CCF}" destId="{459D4D3D-418C-48C2-BE91-B50CE6283026}" srcOrd="0" destOrd="0" parTransId="{08F79509-8234-4EE7-84CA-CC317B453081}" sibTransId="{538FB0B0-902F-444B-9B82-59F53FE969BA}"/>
    <dgm:cxn modelId="{3DF5294E-8365-4F2A-A165-8A5402CEE3DD}" srcId="{CF752B6F-9112-4971-BC1A-D806E9A85CCF}" destId="{9EBD2248-4584-403B-AC17-62C5A1E3699F}" srcOrd="1" destOrd="0" parTransId="{3ED04D9C-268F-4AAF-B461-96E50561A0C3}" sibTransId="{27DDC676-7157-4784-A85B-ECFA58A5CF92}"/>
    <dgm:cxn modelId="{D945019B-CCA3-4B0A-B164-ADCFDF2AD95A}" type="presOf" srcId="{CF752B6F-9112-4971-BC1A-D806E9A85CCF}" destId="{D2C04998-B8F8-4F4A-8934-B395487C500B}" srcOrd="0" destOrd="0" presId="urn:microsoft.com/office/officeart/2018/2/layout/IconVerticalSolidList"/>
    <dgm:cxn modelId="{F820ABA3-6B3D-40B8-9BEC-159EC770A16C}" type="presOf" srcId="{9EBD2248-4584-403B-AC17-62C5A1E3699F}" destId="{0F6B7AC7-E473-4BD1-A7F2-9509133981B0}" srcOrd="0" destOrd="0" presId="urn:microsoft.com/office/officeart/2018/2/layout/IconVerticalSolidList"/>
    <dgm:cxn modelId="{8B5031CE-7671-483B-BE89-46244F876AD2}" type="presOf" srcId="{459D4D3D-418C-48C2-BE91-B50CE6283026}" destId="{765C0772-7FEA-4A7B-B7BB-512136589294}" srcOrd="0" destOrd="0" presId="urn:microsoft.com/office/officeart/2018/2/layout/IconVerticalSolidList"/>
    <dgm:cxn modelId="{456000F3-1002-441A-8016-AEC2B91EA1CB}" type="presParOf" srcId="{D2C04998-B8F8-4F4A-8934-B395487C500B}" destId="{12E60587-E723-4B91-AFD9-EAA0D2641DC1}" srcOrd="0" destOrd="0" presId="urn:microsoft.com/office/officeart/2018/2/layout/IconVerticalSolidList"/>
    <dgm:cxn modelId="{B3B96252-5905-4F56-A9D2-8FF488B39E22}" type="presParOf" srcId="{12E60587-E723-4B91-AFD9-EAA0D2641DC1}" destId="{0C4AF3EC-240B-4555-908A-4333392FB0CD}" srcOrd="0" destOrd="0" presId="urn:microsoft.com/office/officeart/2018/2/layout/IconVerticalSolidList"/>
    <dgm:cxn modelId="{2FEDAB9D-69C7-4AD9-B57B-7BBAF03C3683}" type="presParOf" srcId="{12E60587-E723-4B91-AFD9-EAA0D2641DC1}" destId="{4F1971FA-4F84-4E7F-9121-A16532A79989}" srcOrd="1" destOrd="0" presId="urn:microsoft.com/office/officeart/2018/2/layout/IconVerticalSolidList"/>
    <dgm:cxn modelId="{F738E877-122E-4445-BEE6-FC907E51867E}" type="presParOf" srcId="{12E60587-E723-4B91-AFD9-EAA0D2641DC1}" destId="{A734D439-2CAB-40DD-A819-D2821B643978}" srcOrd="2" destOrd="0" presId="urn:microsoft.com/office/officeart/2018/2/layout/IconVerticalSolidList"/>
    <dgm:cxn modelId="{0FDE6D18-886D-4CEF-AF43-EEA49447EA67}" type="presParOf" srcId="{12E60587-E723-4B91-AFD9-EAA0D2641DC1}" destId="{765C0772-7FEA-4A7B-B7BB-512136589294}" srcOrd="3" destOrd="0" presId="urn:microsoft.com/office/officeart/2018/2/layout/IconVerticalSolidList"/>
    <dgm:cxn modelId="{3C644A80-6F2B-4617-89B2-E94A69AEF503}" type="presParOf" srcId="{D2C04998-B8F8-4F4A-8934-B395487C500B}" destId="{A5255965-ABB4-4DAD-ACA4-1C346E89E7C2}" srcOrd="1" destOrd="0" presId="urn:microsoft.com/office/officeart/2018/2/layout/IconVerticalSolidList"/>
    <dgm:cxn modelId="{701F985B-A4E6-4DD8-8CDD-9DB22396E225}" type="presParOf" srcId="{D2C04998-B8F8-4F4A-8934-B395487C500B}" destId="{3863B7C5-EF47-4897-96C7-2B54EFCF00D9}" srcOrd="2" destOrd="0" presId="urn:microsoft.com/office/officeart/2018/2/layout/IconVerticalSolidList"/>
    <dgm:cxn modelId="{405913FC-46F8-4253-AC05-75F8D7AAAA0D}" type="presParOf" srcId="{3863B7C5-EF47-4897-96C7-2B54EFCF00D9}" destId="{E95B512A-5EEC-4C82-8554-15CF6C467DD5}" srcOrd="0" destOrd="0" presId="urn:microsoft.com/office/officeart/2018/2/layout/IconVerticalSolidList"/>
    <dgm:cxn modelId="{BDA7C5D5-35A6-4079-8F92-2B5C8D7655FA}" type="presParOf" srcId="{3863B7C5-EF47-4897-96C7-2B54EFCF00D9}" destId="{E763AFD8-6FDF-465E-8D78-3D9C44EA8BB1}" srcOrd="1" destOrd="0" presId="urn:microsoft.com/office/officeart/2018/2/layout/IconVerticalSolidList"/>
    <dgm:cxn modelId="{86190DCC-663E-4E64-9E21-1B8583382C00}" type="presParOf" srcId="{3863B7C5-EF47-4897-96C7-2B54EFCF00D9}" destId="{ADC34493-3845-485B-94D3-68D05C595894}" srcOrd="2" destOrd="0" presId="urn:microsoft.com/office/officeart/2018/2/layout/IconVerticalSolidList"/>
    <dgm:cxn modelId="{B7131F65-1678-464D-A0E3-A20BDD63C88C}" type="presParOf" srcId="{3863B7C5-EF47-4897-96C7-2B54EFCF00D9}" destId="{0F6B7AC7-E473-4BD1-A7F2-9509133981B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752B6F-9112-4971-BC1A-D806E9A85C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909D82-3510-4F7C-B4B5-C165AA96F5B9}">
      <dgm:prSet/>
      <dgm:spPr/>
      <dgm:t>
        <a:bodyPr/>
        <a:lstStyle/>
        <a:p>
          <a:pPr>
            <a:lnSpc>
              <a:spcPct val="100000"/>
            </a:lnSpc>
          </a:pPr>
          <a:r>
            <a:rPr lang="en-US"/>
            <a:t>Address:  </a:t>
          </a:r>
          <a:r>
            <a:rPr lang="fr-FR"/>
            <a:t>2010 Levy Avenue Suite 276 (SW Campus)</a:t>
          </a:r>
          <a:endParaRPr lang="en-US"/>
        </a:p>
      </dgm:t>
    </dgm:pt>
    <dgm:pt modelId="{80CAC446-A2CF-4E32-A053-28FF907DA9A6}" type="parTrans" cxnId="{CDF3524F-21D0-4F08-8BB8-3834CCFA052F}">
      <dgm:prSet/>
      <dgm:spPr/>
      <dgm:t>
        <a:bodyPr/>
        <a:lstStyle/>
        <a:p>
          <a:endParaRPr lang="en-US"/>
        </a:p>
      </dgm:t>
    </dgm:pt>
    <dgm:pt modelId="{1CD8EC4E-2AA9-41CF-B49F-5383D711D016}" type="sibTrans" cxnId="{CDF3524F-21D0-4F08-8BB8-3834CCFA052F}">
      <dgm:prSet/>
      <dgm:spPr/>
      <dgm:t>
        <a:bodyPr/>
        <a:lstStyle/>
        <a:p>
          <a:endParaRPr lang="en-US"/>
        </a:p>
      </dgm:t>
    </dgm:pt>
    <dgm:pt modelId="{459D4D3D-418C-48C2-BE91-B50CE6283026}">
      <dgm:prSet/>
      <dgm:spPr/>
      <dgm:t>
        <a:bodyPr/>
        <a:lstStyle/>
        <a:p>
          <a:pPr>
            <a:lnSpc>
              <a:spcPct val="100000"/>
            </a:lnSpc>
          </a:pPr>
          <a:r>
            <a:rPr lang="en-US" dirty="0"/>
            <a:t>Phone:  	850.644.7900</a:t>
          </a:r>
        </a:p>
      </dgm:t>
    </dgm:pt>
    <dgm:pt modelId="{08F79509-8234-4EE7-84CA-CC317B453081}" type="parTrans" cxnId="{4C1A9567-F411-4480-B972-7901EE5204D7}">
      <dgm:prSet/>
      <dgm:spPr/>
      <dgm:t>
        <a:bodyPr/>
        <a:lstStyle/>
        <a:p>
          <a:endParaRPr lang="en-US"/>
        </a:p>
      </dgm:t>
    </dgm:pt>
    <dgm:pt modelId="{538FB0B0-902F-444B-9B82-59F53FE969BA}" type="sibTrans" cxnId="{4C1A9567-F411-4480-B972-7901EE5204D7}">
      <dgm:prSet/>
      <dgm:spPr/>
      <dgm:t>
        <a:bodyPr/>
        <a:lstStyle/>
        <a:p>
          <a:endParaRPr lang="en-US"/>
        </a:p>
      </dgm:t>
    </dgm:pt>
    <dgm:pt modelId="{9EBD2248-4584-403B-AC17-62C5A1E3699F}">
      <dgm:prSet/>
      <dgm:spPr/>
      <dgm:t>
        <a:bodyPr/>
        <a:lstStyle/>
        <a:p>
          <a:pPr>
            <a:lnSpc>
              <a:spcPct val="100000"/>
            </a:lnSpc>
          </a:pPr>
          <a:r>
            <a:rPr lang="en-US"/>
            <a:t>Email:  	humansubjects@fsu.edu</a:t>
          </a:r>
        </a:p>
      </dgm:t>
    </dgm:pt>
    <dgm:pt modelId="{3ED04D9C-268F-4AAF-B461-96E50561A0C3}" type="parTrans" cxnId="{3DF5294E-8365-4F2A-A165-8A5402CEE3DD}">
      <dgm:prSet/>
      <dgm:spPr/>
      <dgm:t>
        <a:bodyPr/>
        <a:lstStyle/>
        <a:p>
          <a:endParaRPr lang="en-US"/>
        </a:p>
      </dgm:t>
    </dgm:pt>
    <dgm:pt modelId="{27DDC676-7157-4784-A85B-ECFA58A5CF92}" type="sibTrans" cxnId="{3DF5294E-8365-4F2A-A165-8A5402CEE3DD}">
      <dgm:prSet/>
      <dgm:spPr/>
      <dgm:t>
        <a:bodyPr/>
        <a:lstStyle/>
        <a:p>
          <a:endParaRPr lang="en-US"/>
        </a:p>
      </dgm:t>
    </dgm:pt>
    <dgm:pt modelId="{4E3948EC-590F-418D-BAFA-15B67DF0FA59}">
      <dgm:prSet/>
      <dgm:spPr/>
      <dgm:t>
        <a:bodyPr/>
        <a:lstStyle/>
        <a:p>
          <a:pPr>
            <a:lnSpc>
              <a:spcPct val="100000"/>
            </a:lnSpc>
          </a:pPr>
          <a:r>
            <a:rPr lang="en-US"/>
            <a:t>Website: https://www.research.fsu.edu/research-offices/ohsp/</a:t>
          </a:r>
        </a:p>
      </dgm:t>
    </dgm:pt>
    <dgm:pt modelId="{5F6CAE39-335D-4A6E-AD20-1B54E7A91808}" type="parTrans" cxnId="{766FC14D-41EF-4629-8143-FDF941BCC65D}">
      <dgm:prSet/>
      <dgm:spPr/>
      <dgm:t>
        <a:bodyPr/>
        <a:lstStyle/>
        <a:p>
          <a:endParaRPr lang="en-US"/>
        </a:p>
      </dgm:t>
    </dgm:pt>
    <dgm:pt modelId="{18F980E9-4907-4194-ACA7-DA44D373BA3E}" type="sibTrans" cxnId="{766FC14D-41EF-4629-8143-FDF941BCC65D}">
      <dgm:prSet/>
      <dgm:spPr/>
      <dgm:t>
        <a:bodyPr/>
        <a:lstStyle/>
        <a:p>
          <a:endParaRPr lang="en-US"/>
        </a:p>
      </dgm:t>
    </dgm:pt>
    <dgm:pt modelId="{D2C04998-B8F8-4F4A-8934-B395487C500B}" type="pres">
      <dgm:prSet presAssocID="{CF752B6F-9112-4971-BC1A-D806E9A85CCF}" presName="root" presStyleCnt="0">
        <dgm:presLayoutVars>
          <dgm:dir/>
          <dgm:resizeHandles val="exact"/>
        </dgm:presLayoutVars>
      </dgm:prSet>
      <dgm:spPr/>
    </dgm:pt>
    <dgm:pt modelId="{B1EBB5B4-B8C1-4417-9047-B7DC1DCA6F75}" type="pres">
      <dgm:prSet presAssocID="{51909D82-3510-4F7C-B4B5-C165AA96F5B9}" presName="compNode" presStyleCnt="0"/>
      <dgm:spPr/>
    </dgm:pt>
    <dgm:pt modelId="{7A7BA8DF-7307-427C-B667-6C2D7DE24989}" type="pres">
      <dgm:prSet presAssocID="{51909D82-3510-4F7C-B4B5-C165AA96F5B9}" presName="bgRect" presStyleLbl="bgShp" presStyleIdx="0" presStyleCnt="4"/>
      <dgm:spPr>
        <a:solidFill>
          <a:schemeClr val="accent2"/>
        </a:solidFill>
      </dgm:spPr>
    </dgm:pt>
    <dgm:pt modelId="{8A3B6B29-4B0F-4FB2-8D8A-05E47787A9F4}" type="pres">
      <dgm:prSet presAssocID="{51909D82-3510-4F7C-B4B5-C165AA96F5B9}"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5370D98E-75E5-4542-9779-0D6957D21E9B}" type="pres">
      <dgm:prSet presAssocID="{51909D82-3510-4F7C-B4B5-C165AA96F5B9}" presName="spaceRect" presStyleCnt="0"/>
      <dgm:spPr/>
    </dgm:pt>
    <dgm:pt modelId="{AED87424-2AF2-4EDF-BB47-ABB290216DF9}" type="pres">
      <dgm:prSet presAssocID="{51909D82-3510-4F7C-B4B5-C165AA96F5B9}" presName="parTx" presStyleLbl="revTx" presStyleIdx="0" presStyleCnt="4" custLinFactNeighborY="-32350">
        <dgm:presLayoutVars>
          <dgm:chMax val="0"/>
          <dgm:chPref val="0"/>
        </dgm:presLayoutVars>
      </dgm:prSet>
      <dgm:spPr/>
    </dgm:pt>
    <dgm:pt modelId="{76A784EC-1F7A-476A-8566-178401DA2569}" type="pres">
      <dgm:prSet presAssocID="{1CD8EC4E-2AA9-41CF-B49F-5383D711D016}" presName="sibTrans" presStyleCnt="0"/>
      <dgm:spPr/>
    </dgm:pt>
    <dgm:pt modelId="{12E60587-E723-4B91-AFD9-EAA0D2641DC1}" type="pres">
      <dgm:prSet presAssocID="{459D4D3D-418C-48C2-BE91-B50CE6283026}" presName="compNode" presStyleCnt="0"/>
      <dgm:spPr/>
    </dgm:pt>
    <dgm:pt modelId="{0C4AF3EC-240B-4555-908A-4333392FB0CD}" type="pres">
      <dgm:prSet presAssocID="{459D4D3D-418C-48C2-BE91-B50CE6283026}" presName="bgRect" presStyleLbl="bgShp" presStyleIdx="1" presStyleCnt="4"/>
      <dgm:spPr>
        <a:solidFill>
          <a:schemeClr val="accent2"/>
        </a:solidFill>
      </dgm:spPr>
    </dgm:pt>
    <dgm:pt modelId="{4F1971FA-4F84-4E7F-9121-A16532A79989}" type="pres">
      <dgm:prSet presAssocID="{459D4D3D-418C-48C2-BE91-B50CE628302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A734D439-2CAB-40DD-A819-D2821B643978}" type="pres">
      <dgm:prSet presAssocID="{459D4D3D-418C-48C2-BE91-B50CE6283026}" presName="spaceRect" presStyleCnt="0"/>
      <dgm:spPr/>
    </dgm:pt>
    <dgm:pt modelId="{765C0772-7FEA-4A7B-B7BB-512136589294}" type="pres">
      <dgm:prSet presAssocID="{459D4D3D-418C-48C2-BE91-B50CE6283026}" presName="parTx" presStyleLbl="revTx" presStyleIdx="1" presStyleCnt="4">
        <dgm:presLayoutVars>
          <dgm:chMax val="0"/>
          <dgm:chPref val="0"/>
        </dgm:presLayoutVars>
      </dgm:prSet>
      <dgm:spPr/>
    </dgm:pt>
    <dgm:pt modelId="{A5255965-ABB4-4DAD-ACA4-1C346E89E7C2}" type="pres">
      <dgm:prSet presAssocID="{538FB0B0-902F-444B-9B82-59F53FE969BA}" presName="sibTrans" presStyleCnt="0"/>
      <dgm:spPr/>
    </dgm:pt>
    <dgm:pt modelId="{3863B7C5-EF47-4897-96C7-2B54EFCF00D9}" type="pres">
      <dgm:prSet presAssocID="{9EBD2248-4584-403B-AC17-62C5A1E3699F}" presName="compNode" presStyleCnt="0"/>
      <dgm:spPr/>
    </dgm:pt>
    <dgm:pt modelId="{E95B512A-5EEC-4C82-8554-15CF6C467DD5}" type="pres">
      <dgm:prSet presAssocID="{9EBD2248-4584-403B-AC17-62C5A1E3699F}" presName="bgRect" presStyleLbl="bgShp" presStyleIdx="2" presStyleCnt="4"/>
      <dgm:spPr>
        <a:solidFill>
          <a:schemeClr val="accent2"/>
        </a:solidFill>
      </dgm:spPr>
    </dgm:pt>
    <dgm:pt modelId="{E763AFD8-6FDF-465E-8D78-3D9C44EA8BB1}" type="pres">
      <dgm:prSet presAssocID="{9EBD2248-4584-403B-AC17-62C5A1E3699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nd"/>
        </a:ext>
      </dgm:extLst>
    </dgm:pt>
    <dgm:pt modelId="{ADC34493-3845-485B-94D3-68D05C595894}" type="pres">
      <dgm:prSet presAssocID="{9EBD2248-4584-403B-AC17-62C5A1E3699F}" presName="spaceRect" presStyleCnt="0"/>
      <dgm:spPr/>
    </dgm:pt>
    <dgm:pt modelId="{0F6B7AC7-E473-4BD1-A7F2-9509133981B0}" type="pres">
      <dgm:prSet presAssocID="{9EBD2248-4584-403B-AC17-62C5A1E3699F}" presName="parTx" presStyleLbl="revTx" presStyleIdx="2" presStyleCnt="4">
        <dgm:presLayoutVars>
          <dgm:chMax val="0"/>
          <dgm:chPref val="0"/>
        </dgm:presLayoutVars>
      </dgm:prSet>
      <dgm:spPr/>
    </dgm:pt>
    <dgm:pt modelId="{8975213D-9A75-40FC-8BFC-95EAC96C0F51}" type="pres">
      <dgm:prSet presAssocID="{27DDC676-7157-4784-A85B-ECFA58A5CF92}" presName="sibTrans" presStyleCnt="0"/>
      <dgm:spPr/>
    </dgm:pt>
    <dgm:pt modelId="{C969DCE2-D8F9-4C8F-B0D5-4AD0D7EDFFE0}" type="pres">
      <dgm:prSet presAssocID="{4E3948EC-590F-418D-BAFA-15B67DF0FA59}" presName="compNode" presStyleCnt="0"/>
      <dgm:spPr/>
    </dgm:pt>
    <dgm:pt modelId="{E6664586-1104-4568-AEAF-D0DE4BECE71E}" type="pres">
      <dgm:prSet presAssocID="{4E3948EC-590F-418D-BAFA-15B67DF0FA59}" presName="bgRect" presStyleLbl="bgShp" presStyleIdx="3" presStyleCnt="4"/>
      <dgm:spPr>
        <a:solidFill>
          <a:schemeClr val="accent2"/>
        </a:solidFill>
      </dgm:spPr>
    </dgm:pt>
    <dgm:pt modelId="{9E0AA124-6608-4FD7-A50E-3EACC81368CD}" type="pres">
      <dgm:prSet presAssocID="{4E3948EC-590F-418D-BAFA-15B67DF0FA59}"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E4A60586-AC04-412B-A5B4-AF6EFA7D209A}" type="pres">
      <dgm:prSet presAssocID="{4E3948EC-590F-418D-BAFA-15B67DF0FA59}" presName="spaceRect" presStyleCnt="0"/>
      <dgm:spPr/>
    </dgm:pt>
    <dgm:pt modelId="{1D566DE9-CFE9-414E-94C3-ADA6489D529D}" type="pres">
      <dgm:prSet presAssocID="{4E3948EC-590F-418D-BAFA-15B67DF0FA59}" presName="parTx" presStyleLbl="revTx" presStyleIdx="3" presStyleCnt="4">
        <dgm:presLayoutVars>
          <dgm:chMax val="0"/>
          <dgm:chPref val="0"/>
        </dgm:presLayoutVars>
      </dgm:prSet>
      <dgm:spPr/>
    </dgm:pt>
  </dgm:ptLst>
  <dgm:cxnLst>
    <dgm:cxn modelId="{D063911E-A409-4492-B4B4-EB504E390CB0}" type="presOf" srcId="{51909D82-3510-4F7C-B4B5-C165AA96F5B9}" destId="{AED87424-2AF2-4EDF-BB47-ABB290216DF9}" srcOrd="0" destOrd="0" presId="urn:microsoft.com/office/officeart/2018/2/layout/IconVerticalSolidList"/>
    <dgm:cxn modelId="{D89ED539-D861-48A2-8F2E-1815AE6A8616}" type="presOf" srcId="{9EBD2248-4584-403B-AC17-62C5A1E3699F}" destId="{0F6B7AC7-E473-4BD1-A7F2-9509133981B0}" srcOrd="0" destOrd="0" presId="urn:microsoft.com/office/officeart/2018/2/layout/IconVerticalSolidList"/>
    <dgm:cxn modelId="{4C1A9567-F411-4480-B972-7901EE5204D7}" srcId="{CF752B6F-9112-4971-BC1A-D806E9A85CCF}" destId="{459D4D3D-418C-48C2-BE91-B50CE6283026}" srcOrd="1" destOrd="0" parTransId="{08F79509-8234-4EE7-84CA-CC317B453081}" sibTransId="{538FB0B0-902F-444B-9B82-59F53FE969BA}"/>
    <dgm:cxn modelId="{766FC14D-41EF-4629-8143-FDF941BCC65D}" srcId="{CF752B6F-9112-4971-BC1A-D806E9A85CCF}" destId="{4E3948EC-590F-418D-BAFA-15B67DF0FA59}" srcOrd="3" destOrd="0" parTransId="{5F6CAE39-335D-4A6E-AD20-1B54E7A91808}" sibTransId="{18F980E9-4907-4194-ACA7-DA44D373BA3E}"/>
    <dgm:cxn modelId="{3DF5294E-8365-4F2A-A165-8A5402CEE3DD}" srcId="{CF752B6F-9112-4971-BC1A-D806E9A85CCF}" destId="{9EBD2248-4584-403B-AC17-62C5A1E3699F}" srcOrd="2" destOrd="0" parTransId="{3ED04D9C-268F-4AAF-B461-96E50561A0C3}" sibTransId="{27DDC676-7157-4784-A85B-ECFA58A5CF92}"/>
    <dgm:cxn modelId="{CDF3524F-21D0-4F08-8BB8-3834CCFA052F}" srcId="{CF752B6F-9112-4971-BC1A-D806E9A85CCF}" destId="{51909D82-3510-4F7C-B4B5-C165AA96F5B9}" srcOrd="0" destOrd="0" parTransId="{80CAC446-A2CF-4E32-A053-28FF907DA9A6}" sibTransId="{1CD8EC4E-2AA9-41CF-B49F-5383D711D016}"/>
    <dgm:cxn modelId="{0DC5D475-9137-4F33-9854-AFC29F2CDBAD}" type="presOf" srcId="{4E3948EC-590F-418D-BAFA-15B67DF0FA59}" destId="{1D566DE9-CFE9-414E-94C3-ADA6489D529D}" srcOrd="0" destOrd="0" presId="urn:microsoft.com/office/officeart/2018/2/layout/IconVerticalSolidList"/>
    <dgm:cxn modelId="{6F3C0C7B-0B02-4E5C-AFFE-D4352B514251}" type="presOf" srcId="{459D4D3D-418C-48C2-BE91-B50CE6283026}" destId="{765C0772-7FEA-4A7B-B7BB-512136589294}" srcOrd="0" destOrd="0" presId="urn:microsoft.com/office/officeart/2018/2/layout/IconVerticalSolidList"/>
    <dgm:cxn modelId="{D945019B-CCA3-4B0A-B164-ADCFDF2AD95A}" type="presOf" srcId="{CF752B6F-9112-4971-BC1A-D806E9A85CCF}" destId="{D2C04998-B8F8-4F4A-8934-B395487C500B}" srcOrd="0" destOrd="0" presId="urn:microsoft.com/office/officeart/2018/2/layout/IconVerticalSolidList"/>
    <dgm:cxn modelId="{FAC59F38-9C33-4E0D-97F3-8AAB2A5791B9}" type="presParOf" srcId="{D2C04998-B8F8-4F4A-8934-B395487C500B}" destId="{B1EBB5B4-B8C1-4417-9047-B7DC1DCA6F75}" srcOrd="0" destOrd="0" presId="urn:microsoft.com/office/officeart/2018/2/layout/IconVerticalSolidList"/>
    <dgm:cxn modelId="{01132973-35A5-4288-BCD4-722A36991487}" type="presParOf" srcId="{B1EBB5B4-B8C1-4417-9047-B7DC1DCA6F75}" destId="{7A7BA8DF-7307-427C-B667-6C2D7DE24989}" srcOrd="0" destOrd="0" presId="urn:microsoft.com/office/officeart/2018/2/layout/IconVerticalSolidList"/>
    <dgm:cxn modelId="{B8002EAF-78C6-4A8F-8E84-5A33A1317D7A}" type="presParOf" srcId="{B1EBB5B4-B8C1-4417-9047-B7DC1DCA6F75}" destId="{8A3B6B29-4B0F-4FB2-8D8A-05E47787A9F4}" srcOrd="1" destOrd="0" presId="urn:microsoft.com/office/officeart/2018/2/layout/IconVerticalSolidList"/>
    <dgm:cxn modelId="{BAAFFECC-9C82-458B-A148-35B1257B26FA}" type="presParOf" srcId="{B1EBB5B4-B8C1-4417-9047-B7DC1DCA6F75}" destId="{5370D98E-75E5-4542-9779-0D6957D21E9B}" srcOrd="2" destOrd="0" presId="urn:microsoft.com/office/officeart/2018/2/layout/IconVerticalSolidList"/>
    <dgm:cxn modelId="{888B8006-F7E9-4BB1-A89F-18011A71AFC2}" type="presParOf" srcId="{B1EBB5B4-B8C1-4417-9047-B7DC1DCA6F75}" destId="{AED87424-2AF2-4EDF-BB47-ABB290216DF9}" srcOrd="3" destOrd="0" presId="urn:microsoft.com/office/officeart/2018/2/layout/IconVerticalSolidList"/>
    <dgm:cxn modelId="{25262B06-0703-4520-BBF1-509693E8FCE9}" type="presParOf" srcId="{D2C04998-B8F8-4F4A-8934-B395487C500B}" destId="{76A784EC-1F7A-476A-8566-178401DA2569}" srcOrd="1" destOrd="0" presId="urn:microsoft.com/office/officeart/2018/2/layout/IconVerticalSolidList"/>
    <dgm:cxn modelId="{3AD6A0D8-C327-47E6-B8E2-9E791626A046}" type="presParOf" srcId="{D2C04998-B8F8-4F4A-8934-B395487C500B}" destId="{12E60587-E723-4B91-AFD9-EAA0D2641DC1}" srcOrd="2" destOrd="0" presId="urn:microsoft.com/office/officeart/2018/2/layout/IconVerticalSolidList"/>
    <dgm:cxn modelId="{D800B8A9-FCB5-4C52-A07D-63B274A693A7}" type="presParOf" srcId="{12E60587-E723-4B91-AFD9-EAA0D2641DC1}" destId="{0C4AF3EC-240B-4555-908A-4333392FB0CD}" srcOrd="0" destOrd="0" presId="urn:microsoft.com/office/officeart/2018/2/layout/IconVerticalSolidList"/>
    <dgm:cxn modelId="{D538A657-E464-4EA5-AEDF-7A9685E2FBF2}" type="presParOf" srcId="{12E60587-E723-4B91-AFD9-EAA0D2641DC1}" destId="{4F1971FA-4F84-4E7F-9121-A16532A79989}" srcOrd="1" destOrd="0" presId="urn:microsoft.com/office/officeart/2018/2/layout/IconVerticalSolidList"/>
    <dgm:cxn modelId="{733BA94E-6960-41B0-9183-9C4BBC94E864}" type="presParOf" srcId="{12E60587-E723-4B91-AFD9-EAA0D2641DC1}" destId="{A734D439-2CAB-40DD-A819-D2821B643978}" srcOrd="2" destOrd="0" presId="urn:microsoft.com/office/officeart/2018/2/layout/IconVerticalSolidList"/>
    <dgm:cxn modelId="{CD1A701E-0747-4101-A80B-59D08B6AE159}" type="presParOf" srcId="{12E60587-E723-4B91-AFD9-EAA0D2641DC1}" destId="{765C0772-7FEA-4A7B-B7BB-512136589294}" srcOrd="3" destOrd="0" presId="urn:microsoft.com/office/officeart/2018/2/layout/IconVerticalSolidList"/>
    <dgm:cxn modelId="{DBC0ABF9-1376-465D-AA72-FFE7B020975A}" type="presParOf" srcId="{D2C04998-B8F8-4F4A-8934-B395487C500B}" destId="{A5255965-ABB4-4DAD-ACA4-1C346E89E7C2}" srcOrd="3" destOrd="0" presId="urn:microsoft.com/office/officeart/2018/2/layout/IconVerticalSolidList"/>
    <dgm:cxn modelId="{E572DA25-AA6D-4E2D-A408-7D8E8D16FE67}" type="presParOf" srcId="{D2C04998-B8F8-4F4A-8934-B395487C500B}" destId="{3863B7C5-EF47-4897-96C7-2B54EFCF00D9}" srcOrd="4" destOrd="0" presId="urn:microsoft.com/office/officeart/2018/2/layout/IconVerticalSolidList"/>
    <dgm:cxn modelId="{330B5C58-2C5B-4CC4-9529-F62827E9AB14}" type="presParOf" srcId="{3863B7C5-EF47-4897-96C7-2B54EFCF00D9}" destId="{E95B512A-5EEC-4C82-8554-15CF6C467DD5}" srcOrd="0" destOrd="0" presId="urn:microsoft.com/office/officeart/2018/2/layout/IconVerticalSolidList"/>
    <dgm:cxn modelId="{22E107BD-5CD9-491A-B7E9-FAB8BC9D0393}" type="presParOf" srcId="{3863B7C5-EF47-4897-96C7-2B54EFCF00D9}" destId="{E763AFD8-6FDF-465E-8D78-3D9C44EA8BB1}" srcOrd="1" destOrd="0" presId="urn:microsoft.com/office/officeart/2018/2/layout/IconVerticalSolidList"/>
    <dgm:cxn modelId="{32A2376B-2EC9-4FB1-8FE8-EEAD8861847D}" type="presParOf" srcId="{3863B7C5-EF47-4897-96C7-2B54EFCF00D9}" destId="{ADC34493-3845-485B-94D3-68D05C595894}" srcOrd="2" destOrd="0" presId="urn:microsoft.com/office/officeart/2018/2/layout/IconVerticalSolidList"/>
    <dgm:cxn modelId="{4A55E72D-50FD-437C-AFE4-272BDE94988A}" type="presParOf" srcId="{3863B7C5-EF47-4897-96C7-2B54EFCF00D9}" destId="{0F6B7AC7-E473-4BD1-A7F2-9509133981B0}" srcOrd="3" destOrd="0" presId="urn:microsoft.com/office/officeart/2018/2/layout/IconVerticalSolidList"/>
    <dgm:cxn modelId="{3022CD7A-6EB1-48F5-BB33-ECA6DAC0CE33}" type="presParOf" srcId="{D2C04998-B8F8-4F4A-8934-B395487C500B}" destId="{8975213D-9A75-40FC-8BFC-95EAC96C0F51}" srcOrd="5" destOrd="0" presId="urn:microsoft.com/office/officeart/2018/2/layout/IconVerticalSolidList"/>
    <dgm:cxn modelId="{975C814C-059B-45BC-BB9A-38E4C1F5FE32}" type="presParOf" srcId="{D2C04998-B8F8-4F4A-8934-B395487C500B}" destId="{C969DCE2-D8F9-4C8F-B0D5-4AD0D7EDFFE0}" srcOrd="6" destOrd="0" presId="urn:microsoft.com/office/officeart/2018/2/layout/IconVerticalSolidList"/>
    <dgm:cxn modelId="{5687BD36-68BA-4630-975F-CE588BDCF802}" type="presParOf" srcId="{C969DCE2-D8F9-4C8F-B0D5-4AD0D7EDFFE0}" destId="{E6664586-1104-4568-AEAF-D0DE4BECE71E}" srcOrd="0" destOrd="0" presId="urn:microsoft.com/office/officeart/2018/2/layout/IconVerticalSolidList"/>
    <dgm:cxn modelId="{1A4A7DEC-30D9-4E41-B76D-6812B5701CFC}" type="presParOf" srcId="{C969DCE2-D8F9-4C8F-B0D5-4AD0D7EDFFE0}" destId="{9E0AA124-6608-4FD7-A50E-3EACC81368CD}" srcOrd="1" destOrd="0" presId="urn:microsoft.com/office/officeart/2018/2/layout/IconVerticalSolidList"/>
    <dgm:cxn modelId="{02C5A4B3-66AF-4C1E-8869-9CB09CD8351A}" type="presParOf" srcId="{C969DCE2-D8F9-4C8F-B0D5-4AD0D7EDFFE0}" destId="{E4A60586-AC04-412B-A5B4-AF6EFA7D209A}" srcOrd="2" destOrd="0" presId="urn:microsoft.com/office/officeart/2018/2/layout/IconVerticalSolidList"/>
    <dgm:cxn modelId="{6D397D86-D1E0-455F-AEE6-1ACE2BBE9E42}" type="presParOf" srcId="{C969DCE2-D8F9-4C8F-B0D5-4AD0D7EDFFE0}" destId="{1D566DE9-CFE9-414E-94C3-ADA6489D529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CFACCA-C5AE-4973-9C40-8A1A73738B0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3F8BF1E-2740-47CA-8415-5F8BDF815C23}">
      <dgm:prSet/>
      <dgm:spPr/>
      <dgm:t>
        <a:bodyPr/>
        <a:lstStyle/>
        <a:p>
          <a:pPr>
            <a:lnSpc>
              <a:spcPct val="100000"/>
            </a:lnSpc>
          </a:pPr>
          <a:r>
            <a:rPr lang="en-US"/>
            <a:t>Address:  107 </a:t>
          </a:r>
          <a:r>
            <a:rPr lang="en-US" err="1"/>
            <a:t>Chieftan</a:t>
          </a:r>
          <a:r>
            <a:rPr lang="en-US"/>
            <a:t> Way, 101 Biomedical Research Facility</a:t>
          </a:r>
        </a:p>
      </dgm:t>
    </dgm:pt>
    <dgm:pt modelId="{6A495C8E-A607-48C9-A45F-6A5997896C90}" type="parTrans" cxnId="{2FBB0E1F-17C9-4B6C-9045-E091EDE59896}">
      <dgm:prSet/>
      <dgm:spPr/>
      <dgm:t>
        <a:bodyPr/>
        <a:lstStyle/>
        <a:p>
          <a:endParaRPr lang="en-US"/>
        </a:p>
      </dgm:t>
    </dgm:pt>
    <dgm:pt modelId="{9E973B3E-4693-4D53-9CDD-FFB81E29BA6E}" type="sibTrans" cxnId="{2FBB0E1F-17C9-4B6C-9045-E091EDE59896}">
      <dgm:prSet/>
      <dgm:spPr/>
      <dgm:t>
        <a:bodyPr/>
        <a:lstStyle/>
        <a:p>
          <a:endParaRPr lang="en-US"/>
        </a:p>
      </dgm:t>
    </dgm:pt>
    <dgm:pt modelId="{9EC632A3-D122-45E9-8687-BAE1B8C4F900}">
      <dgm:prSet/>
      <dgm:spPr/>
      <dgm:t>
        <a:bodyPr/>
        <a:lstStyle/>
        <a:p>
          <a:pPr>
            <a:lnSpc>
              <a:spcPct val="100000"/>
            </a:lnSpc>
          </a:pPr>
          <a:r>
            <a:rPr lang="en-US"/>
            <a:t>Phone:  	644-4262</a:t>
          </a:r>
        </a:p>
      </dgm:t>
    </dgm:pt>
    <dgm:pt modelId="{369FBF7F-75BC-4F4A-BC4A-FAFC872ED1C1}" type="parTrans" cxnId="{95CBE04F-9718-4F50-8959-986E09F13A21}">
      <dgm:prSet/>
      <dgm:spPr/>
      <dgm:t>
        <a:bodyPr/>
        <a:lstStyle/>
        <a:p>
          <a:endParaRPr lang="en-US"/>
        </a:p>
      </dgm:t>
    </dgm:pt>
    <dgm:pt modelId="{DA5BAA22-38D5-40F8-B64F-DF6FD44156BD}" type="sibTrans" cxnId="{95CBE04F-9718-4F50-8959-986E09F13A21}">
      <dgm:prSet/>
      <dgm:spPr/>
      <dgm:t>
        <a:bodyPr/>
        <a:lstStyle/>
        <a:p>
          <a:endParaRPr lang="en-US"/>
        </a:p>
      </dgm:t>
    </dgm:pt>
    <dgm:pt modelId="{AAD34296-96BD-4FDB-A4B7-4AE9A063051F}">
      <dgm:prSet/>
      <dgm:spPr/>
      <dgm:t>
        <a:bodyPr/>
        <a:lstStyle/>
        <a:p>
          <a:pPr>
            <a:lnSpc>
              <a:spcPct val="100000"/>
            </a:lnSpc>
          </a:pPr>
          <a:r>
            <a:rPr lang="en-US"/>
            <a:t>Email:  	</a:t>
          </a:r>
          <a:r>
            <a:rPr lang="en-US">
              <a:hlinkClick xmlns:r="http://schemas.openxmlformats.org/officeDocument/2006/relationships" r:id="rId1"/>
            </a:rPr>
            <a:t>wahill@fsu.edu</a:t>
          </a:r>
          <a:r>
            <a:rPr lang="en-US"/>
            <a:t> </a:t>
          </a:r>
        </a:p>
        <a:p>
          <a:pPr>
            <a:lnSpc>
              <a:spcPct val="100000"/>
            </a:lnSpc>
          </a:pPr>
          <a:r>
            <a:rPr lang="en-US"/>
            <a:t> William Hill, Director</a:t>
          </a:r>
        </a:p>
      </dgm:t>
    </dgm:pt>
    <dgm:pt modelId="{A218C3D3-5490-41F8-A79E-D2C0C07B9060}" type="parTrans" cxnId="{37E0C9C4-989B-4F50-A184-668A994B8EB4}">
      <dgm:prSet/>
      <dgm:spPr/>
      <dgm:t>
        <a:bodyPr/>
        <a:lstStyle/>
        <a:p>
          <a:endParaRPr lang="en-US"/>
        </a:p>
      </dgm:t>
    </dgm:pt>
    <dgm:pt modelId="{024D038C-7E75-4E1E-ADDF-C3327A5AC751}" type="sibTrans" cxnId="{37E0C9C4-989B-4F50-A184-668A994B8EB4}">
      <dgm:prSet/>
      <dgm:spPr/>
      <dgm:t>
        <a:bodyPr/>
        <a:lstStyle/>
        <a:p>
          <a:endParaRPr lang="en-US"/>
        </a:p>
      </dgm:t>
    </dgm:pt>
    <dgm:pt modelId="{4B8BEAB8-37F7-41B8-B6CC-A3C2E658107F}">
      <dgm:prSet/>
      <dgm:spPr/>
      <dgm:t>
        <a:bodyPr/>
        <a:lstStyle/>
        <a:p>
          <a:pPr>
            <a:lnSpc>
              <a:spcPct val="100000"/>
            </a:lnSpc>
          </a:pPr>
          <a:r>
            <a:rPr lang="en-US"/>
            <a:t>Website:  lar.fsu.edu </a:t>
          </a:r>
        </a:p>
      </dgm:t>
    </dgm:pt>
    <dgm:pt modelId="{6ADD31D4-FCF0-49FA-8DE6-3C5AC5288C48}" type="parTrans" cxnId="{772CA48F-DF87-4468-92E8-F35CF2B00D38}">
      <dgm:prSet/>
      <dgm:spPr/>
      <dgm:t>
        <a:bodyPr/>
        <a:lstStyle/>
        <a:p>
          <a:endParaRPr lang="en-US"/>
        </a:p>
      </dgm:t>
    </dgm:pt>
    <dgm:pt modelId="{78733445-2A2F-4856-A6AB-393EBCC31D5A}" type="sibTrans" cxnId="{772CA48F-DF87-4468-92E8-F35CF2B00D38}">
      <dgm:prSet/>
      <dgm:spPr/>
      <dgm:t>
        <a:bodyPr/>
        <a:lstStyle/>
        <a:p>
          <a:endParaRPr lang="en-US"/>
        </a:p>
      </dgm:t>
    </dgm:pt>
    <dgm:pt modelId="{6F4557E8-C226-4A09-8F35-78821078247B}" type="pres">
      <dgm:prSet presAssocID="{05CFACCA-C5AE-4973-9C40-8A1A73738B03}" presName="root" presStyleCnt="0">
        <dgm:presLayoutVars>
          <dgm:dir/>
          <dgm:resizeHandles val="exact"/>
        </dgm:presLayoutVars>
      </dgm:prSet>
      <dgm:spPr/>
    </dgm:pt>
    <dgm:pt modelId="{F2DEF769-6B03-4DF1-AA4C-E9AAD1C02556}" type="pres">
      <dgm:prSet presAssocID="{93F8BF1E-2740-47CA-8415-5F8BDF815C23}" presName="compNode" presStyleCnt="0"/>
      <dgm:spPr/>
    </dgm:pt>
    <dgm:pt modelId="{B367586D-A497-4CC2-ACD3-039AA4F0BFE8}" type="pres">
      <dgm:prSet presAssocID="{93F8BF1E-2740-47CA-8415-5F8BDF815C23}" presName="bgRect" presStyleLbl="bgShp" presStyleIdx="0" presStyleCnt="4"/>
      <dgm:spPr>
        <a:solidFill>
          <a:schemeClr val="accent2"/>
        </a:solidFill>
      </dgm:spPr>
    </dgm:pt>
    <dgm:pt modelId="{A9353880-DA27-4A55-9B83-B33A3646BC2D}" type="pres">
      <dgm:prSet presAssocID="{93F8BF1E-2740-47CA-8415-5F8BDF815C23}"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ospital"/>
        </a:ext>
      </dgm:extLst>
    </dgm:pt>
    <dgm:pt modelId="{E34A8CD0-CEB8-494F-A28F-2A33BAFBBEFA}" type="pres">
      <dgm:prSet presAssocID="{93F8BF1E-2740-47CA-8415-5F8BDF815C23}" presName="spaceRect" presStyleCnt="0"/>
      <dgm:spPr/>
    </dgm:pt>
    <dgm:pt modelId="{7E05DC9A-ECA2-4A28-A02B-09CA13315ADB}" type="pres">
      <dgm:prSet presAssocID="{93F8BF1E-2740-47CA-8415-5F8BDF815C23}" presName="parTx" presStyleLbl="revTx" presStyleIdx="0" presStyleCnt="4">
        <dgm:presLayoutVars>
          <dgm:chMax val="0"/>
          <dgm:chPref val="0"/>
        </dgm:presLayoutVars>
      </dgm:prSet>
      <dgm:spPr/>
    </dgm:pt>
    <dgm:pt modelId="{E2A86EB5-06BB-4AEA-8CB5-33D7EAA3B9C3}" type="pres">
      <dgm:prSet presAssocID="{9E973B3E-4693-4D53-9CDD-FFB81E29BA6E}" presName="sibTrans" presStyleCnt="0"/>
      <dgm:spPr/>
    </dgm:pt>
    <dgm:pt modelId="{AFBDB712-91BD-4D4E-917B-8F98A4D1AF04}" type="pres">
      <dgm:prSet presAssocID="{9EC632A3-D122-45E9-8687-BAE1B8C4F900}" presName="compNode" presStyleCnt="0"/>
      <dgm:spPr/>
    </dgm:pt>
    <dgm:pt modelId="{F5FF9A5D-7684-4D2E-A6EE-43E2BCE22E47}" type="pres">
      <dgm:prSet presAssocID="{9EC632A3-D122-45E9-8687-BAE1B8C4F900}" presName="bgRect" presStyleLbl="bgShp" presStyleIdx="1" presStyleCnt="4"/>
      <dgm:spPr>
        <a:solidFill>
          <a:schemeClr val="accent2"/>
        </a:solidFill>
      </dgm:spPr>
    </dgm:pt>
    <dgm:pt modelId="{B8825C92-144E-4390-A921-80A27706E53E}" type="pres">
      <dgm:prSet presAssocID="{9EC632A3-D122-45E9-8687-BAE1B8C4F900}"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eceiver"/>
        </a:ext>
      </dgm:extLst>
    </dgm:pt>
    <dgm:pt modelId="{9101411C-7221-4029-BB0C-6ED9E7ED1338}" type="pres">
      <dgm:prSet presAssocID="{9EC632A3-D122-45E9-8687-BAE1B8C4F900}" presName="spaceRect" presStyleCnt="0"/>
      <dgm:spPr/>
    </dgm:pt>
    <dgm:pt modelId="{09978DF9-33FF-4F55-84AF-DC2284CBF19C}" type="pres">
      <dgm:prSet presAssocID="{9EC632A3-D122-45E9-8687-BAE1B8C4F900}" presName="parTx" presStyleLbl="revTx" presStyleIdx="1" presStyleCnt="4">
        <dgm:presLayoutVars>
          <dgm:chMax val="0"/>
          <dgm:chPref val="0"/>
        </dgm:presLayoutVars>
      </dgm:prSet>
      <dgm:spPr/>
    </dgm:pt>
    <dgm:pt modelId="{5EBB5895-22CD-4CC6-BEA4-988B5FEC783D}" type="pres">
      <dgm:prSet presAssocID="{DA5BAA22-38D5-40F8-B64F-DF6FD44156BD}" presName="sibTrans" presStyleCnt="0"/>
      <dgm:spPr/>
    </dgm:pt>
    <dgm:pt modelId="{2F5BFEE5-9CAC-4159-ACB3-2D486BF0AD25}" type="pres">
      <dgm:prSet presAssocID="{AAD34296-96BD-4FDB-A4B7-4AE9A063051F}" presName="compNode" presStyleCnt="0"/>
      <dgm:spPr/>
    </dgm:pt>
    <dgm:pt modelId="{FE457592-B75B-4561-9438-47C227ECC7E3}" type="pres">
      <dgm:prSet presAssocID="{AAD34296-96BD-4FDB-A4B7-4AE9A063051F}" presName="bgRect" presStyleLbl="bgShp" presStyleIdx="2" presStyleCnt="4"/>
      <dgm:spPr>
        <a:solidFill>
          <a:schemeClr val="accent2"/>
        </a:solidFill>
      </dgm:spPr>
    </dgm:pt>
    <dgm:pt modelId="{28462CC7-FC4F-403E-A16D-AA7407BD7E4E}" type="pres">
      <dgm:prSet presAssocID="{AAD34296-96BD-4FDB-A4B7-4AE9A063051F}"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nvelope"/>
        </a:ext>
      </dgm:extLst>
    </dgm:pt>
    <dgm:pt modelId="{DC8E3B69-F99F-4AEA-87F8-1CFDADF03691}" type="pres">
      <dgm:prSet presAssocID="{AAD34296-96BD-4FDB-A4B7-4AE9A063051F}" presName="spaceRect" presStyleCnt="0"/>
      <dgm:spPr/>
    </dgm:pt>
    <dgm:pt modelId="{993D70A1-566C-42A7-9418-14F3E93DD094}" type="pres">
      <dgm:prSet presAssocID="{AAD34296-96BD-4FDB-A4B7-4AE9A063051F}" presName="parTx" presStyleLbl="revTx" presStyleIdx="2" presStyleCnt="4">
        <dgm:presLayoutVars>
          <dgm:chMax val="0"/>
          <dgm:chPref val="0"/>
        </dgm:presLayoutVars>
      </dgm:prSet>
      <dgm:spPr/>
    </dgm:pt>
    <dgm:pt modelId="{44494952-C07D-46F3-B481-6C78C7C1EC4E}" type="pres">
      <dgm:prSet presAssocID="{024D038C-7E75-4E1E-ADDF-C3327A5AC751}" presName="sibTrans" presStyleCnt="0"/>
      <dgm:spPr/>
    </dgm:pt>
    <dgm:pt modelId="{87FE073C-DBC1-40C2-80E4-27F8117A1546}" type="pres">
      <dgm:prSet presAssocID="{4B8BEAB8-37F7-41B8-B6CC-A3C2E658107F}" presName="compNode" presStyleCnt="0"/>
      <dgm:spPr/>
    </dgm:pt>
    <dgm:pt modelId="{67120942-5B0C-4B50-94FC-1FD62C794E3D}" type="pres">
      <dgm:prSet presAssocID="{4B8BEAB8-37F7-41B8-B6CC-A3C2E658107F}" presName="bgRect" presStyleLbl="bgShp" presStyleIdx="3" presStyleCnt="4"/>
      <dgm:spPr>
        <a:solidFill>
          <a:schemeClr val="accent2"/>
        </a:solidFill>
      </dgm:spPr>
    </dgm:pt>
    <dgm:pt modelId="{C5A87AE6-CA46-49FF-8946-08B884999FF2}" type="pres">
      <dgm:prSet presAssocID="{4B8BEAB8-37F7-41B8-B6CC-A3C2E658107F}"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onitor"/>
        </a:ext>
      </dgm:extLst>
    </dgm:pt>
    <dgm:pt modelId="{D243557F-25B6-471F-A3A5-0F54EDB15DDB}" type="pres">
      <dgm:prSet presAssocID="{4B8BEAB8-37F7-41B8-B6CC-A3C2E658107F}" presName="spaceRect" presStyleCnt="0"/>
      <dgm:spPr/>
    </dgm:pt>
    <dgm:pt modelId="{17E2DBD7-43A5-41F8-9842-10D9FD986EC1}" type="pres">
      <dgm:prSet presAssocID="{4B8BEAB8-37F7-41B8-B6CC-A3C2E658107F}" presName="parTx" presStyleLbl="revTx" presStyleIdx="3" presStyleCnt="4">
        <dgm:presLayoutVars>
          <dgm:chMax val="0"/>
          <dgm:chPref val="0"/>
        </dgm:presLayoutVars>
      </dgm:prSet>
      <dgm:spPr/>
    </dgm:pt>
  </dgm:ptLst>
  <dgm:cxnLst>
    <dgm:cxn modelId="{2FBB0E1F-17C9-4B6C-9045-E091EDE59896}" srcId="{05CFACCA-C5AE-4973-9C40-8A1A73738B03}" destId="{93F8BF1E-2740-47CA-8415-5F8BDF815C23}" srcOrd="0" destOrd="0" parTransId="{6A495C8E-A607-48C9-A45F-6A5997896C90}" sibTransId="{9E973B3E-4693-4D53-9CDD-FFB81E29BA6E}"/>
    <dgm:cxn modelId="{B0F62525-F793-4880-A833-3289203DDD88}" type="presOf" srcId="{AAD34296-96BD-4FDB-A4B7-4AE9A063051F}" destId="{993D70A1-566C-42A7-9418-14F3E93DD094}" srcOrd="0" destOrd="0" presId="urn:microsoft.com/office/officeart/2018/2/layout/IconVerticalSolidList"/>
    <dgm:cxn modelId="{F0950432-A545-4556-82E3-21E21E7B844E}" type="presOf" srcId="{93F8BF1E-2740-47CA-8415-5F8BDF815C23}" destId="{7E05DC9A-ECA2-4A28-A02B-09CA13315ADB}" srcOrd="0" destOrd="0" presId="urn:microsoft.com/office/officeart/2018/2/layout/IconVerticalSolidList"/>
    <dgm:cxn modelId="{BA8AC447-4F63-4CDB-9F41-50A23F4D9B52}" type="presOf" srcId="{9EC632A3-D122-45E9-8687-BAE1B8C4F900}" destId="{09978DF9-33FF-4F55-84AF-DC2284CBF19C}" srcOrd="0" destOrd="0" presId="urn:microsoft.com/office/officeart/2018/2/layout/IconVerticalSolidList"/>
    <dgm:cxn modelId="{165C5D48-BFC3-4FAC-AC07-53A3636D648D}" type="presOf" srcId="{4B8BEAB8-37F7-41B8-B6CC-A3C2E658107F}" destId="{17E2DBD7-43A5-41F8-9842-10D9FD986EC1}" srcOrd="0" destOrd="0" presId="urn:microsoft.com/office/officeart/2018/2/layout/IconVerticalSolidList"/>
    <dgm:cxn modelId="{95CBE04F-9718-4F50-8959-986E09F13A21}" srcId="{05CFACCA-C5AE-4973-9C40-8A1A73738B03}" destId="{9EC632A3-D122-45E9-8687-BAE1B8C4F900}" srcOrd="1" destOrd="0" parTransId="{369FBF7F-75BC-4F4A-BC4A-FAFC872ED1C1}" sibTransId="{DA5BAA22-38D5-40F8-B64F-DF6FD44156BD}"/>
    <dgm:cxn modelId="{772CA48F-DF87-4468-92E8-F35CF2B00D38}" srcId="{05CFACCA-C5AE-4973-9C40-8A1A73738B03}" destId="{4B8BEAB8-37F7-41B8-B6CC-A3C2E658107F}" srcOrd="3" destOrd="0" parTransId="{6ADD31D4-FCF0-49FA-8DE6-3C5AC5288C48}" sibTransId="{78733445-2A2F-4856-A6AB-393EBCC31D5A}"/>
    <dgm:cxn modelId="{37E0C9C4-989B-4F50-A184-668A994B8EB4}" srcId="{05CFACCA-C5AE-4973-9C40-8A1A73738B03}" destId="{AAD34296-96BD-4FDB-A4B7-4AE9A063051F}" srcOrd="2" destOrd="0" parTransId="{A218C3D3-5490-41F8-A79E-D2C0C07B9060}" sibTransId="{024D038C-7E75-4E1E-ADDF-C3327A5AC751}"/>
    <dgm:cxn modelId="{6E73B0E9-CC58-45FA-84E7-E113595995BD}" type="presOf" srcId="{05CFACCA-C5AE-4973-9C40-8A1A73738B03}" destId="{6F4557E8-C226-4A09-8F35-78821078247B}" srcOrd="0" destOrd="0" presId="urn:microsoft.com/office/officeart/2018/2/layout/IconVerticalSolidList"/>
    <dgm:cxn modelId="{5099F0A3-7F48-4AC7-A471-3A7E7DF1DEAC}" type="presParOf" srcId="{6F4557E8-C226-4A09-8F35-78821078247B}" destId="{F2DEF769-6B03-4DF1-AA4C-E9AAD1C02556}" srcOrd="0" destOrd="0" presId="urn:microsoft.com/office/officeart/2018/2/layout/IconVerticalSolidList"/>
    <dgm:cxn modelId="{0DA3D282-189F-464C-B9B1-154D8B46DC88}" type="presParOf" srcId="{F2DEF769-6B03-4DF1-AA4C-E9AAD1C02556}" destId="{B367586D-A497-4CC2-ACD3-039AA4F0BFE8}" srcOrd="0" destOrd="0" presId="urn:microsoft.com/office/officeart/2018/2/layout/IconVerticalSolidList"/>
    <dgm:cxn modelId="{1887D22E-7D41-4333-A178-1BD289711D6F}" type="presParOf" srcId="{F2DEF769-6B03-4DF1-AA4C-E9AAD1C02556}" destId="{A9353880-DA27-4A55-9B83-B33A3646BC2D}" srcOrd="1" destOrd="0" presId="urn:microsoft.com/office/officeart/2018/2/layout/IconVerticalSolidList"/>
    <dgm:cxn modelId="{66314DE8-D390-49E2-8DC6-9BA8523717C6}" type="presParOf" srcId="{F2DEF769-6B03-4DF1-AA4C-E9AAD1C02556}" destId="{E34A8CD0-CEB8-494F-A28F-2A33BAFBBEFA}" srcOrd="2" destOrd="0" presId="urn:microsoft.com/office/officeart/2018/2/layout/IconVerticalSolidList"/>
    <dgm:cxn modelId="{48E92515-2D60-426B-B479-D81B848396E6}" type="presParOf" srcId="{F2DEF769-6B03-4DF1-AA4C-E9AAD1C02556}" destId="{7E05DC9A-ECA2-4A28-A02B-09CA13315ADB}" srcOrd="3" destOrd="0" presId="urn:microsoft.com/office/officeart/2018/2/layout/IconVerticalSolidList"/>
    <dgm:cxn modelId="{7A841D84-19A0-4A76-9134-117718B3EBEB}" type="presParOf" srcId="{6F4557E8-C226-4A09-8F35-78821078247B}" destId="{E2A86EB5-06BB-4AEA-8CB5-33D7EAA3B9C3}" srcOrd="1" destOrd="0" presId="urn:microsoft.com/office/officeart/2018/2/layout/IconVerticalSolidList"/>
    <dgm:cxn modelId="{0FF89056-5B0F-497A-AA6A-504660AE507B}" type="presParOf" srcId="{6F4557E8-C226-4A09-8F35-78821078247B}" destId="{AFBDB712-91BD-4D4E-917B-8F98A4D1AF04}" srcOrd="2" destOrd="0" presId="urn:microsoft.com/office/officeart/2018/2/layout/IconVerticalSolidList"/>
    <dgm:cxn modelId="{09F6ADC4-C83A-4597-AB35-4FC4DC747788}" type="presParOf" srcId="{AFBDB712-91BD-4D4E-917B-8F98A4D1AF04}" destId="{F5FF9A5D-7684-4D2E-A6EE-43E2BCE22E47}" srcOrd="0" destOrd="0" presId="urn:microsoft.com/office/officeart/2018/2/layout/IconVerticalSolidList"/>
    <dgm:cxn modelId="{2DA5D238-CBCB-4A9A-9D9C-84C83E525701}" type="presParOf" srcId="{AFBDB712-91BD-4D4E-917B-8F98A4D1AF04}" destId="{B8825C92-144E-4390-A921-80A27706E53E}" srcOrd="1" destOrd="0" presId="urn:microsoft.com/office/officeart/2018/2/layout/IconVerticalSolidList"/>
    <dgm:cxn modelId="{0906D3B0-09F3-40C1-A64E-F74F73CBD380}" type="presParOf" srcId="{AFBDB712-91BD-4D4E-917B-8F98A4D1AF04}" destId="{9101411C-7221-4029-BB0C-6ED9E7ED1338}" srcOrd="2" destOrd="0" presId="urn:microsoft.com/office/officeart/2018/2/layout/IconVerticalSolidList"/>
    <dgm:cxn modelId="{4978A4E9-02A6-4F1A-A3A5-1E47F2CD689D}" type="presParOf" srcId="{AFBDB712-91BD-4D4E-917B-8F98A4D1AF04}" destId="{09978DF9-33FF-4F55-84AF-DC2284CBF19C}" srcOrd="3" destOrd="0" presId="urn:microsoft.com/office/officeart/2018/2/layout/IconVerticalSolidList"/>
    <dgm:cxn modelId="{5801F7C0-812F-435D-914B-42EEFF00CC6F}" type="presParOf" srcId="{6F4557E8-C226-4A09-8F35-78821078247B}" destId="{5EBB5895-22CD-4CC6-BEA4-988B5FEC783D}" srcOrd="3" destOrd="0" presId="urn:microsoft.com/office/officeart/2018/2/layout/IconVerticalSolidList"/>
    <dgm:cxn modelId="{50D1ED48-DE7B-403B-AFF6-974E5559180B}" type="presParOf" srcId="{6F4557E8-C226-4A09-8F35-78821078247B}" destId="{2F5BFEE5-9CAC-4159-ACB3-2D486BF0AD25}" srcOrd="4" destOrd="0" presId="urn:microsoft.com/office/officeart/2018/2/layout/IconVerticalSolidList"/>
    <dgm:cxn modelId="{6A564331-7E79-4BC7-956A-F63243D6398B}" type="presParOf" srcId="{2F5BFEE5-9CAC-4159-ACB3-2D486BF0AD25}" destId="{FE457592-B75B-4561-9438-47C227ECC7E3}" srcOrd="0" destOrd="0" presId="urn:microsoft.com/office/officeart/2018/2/layout/IconVerticalSolidList"/>
    <dgm:cxn modelId="{733AB105-BA05-4C71-A56C-04E2EDDA1738}" type="presParOf" srcId="{2F5BFEE5-9CAC-4159-ACB3-2D486BF0AD25}" destId="{28462CC7-FC4F-403E-A16D-AA7407BD7E4E}" srcOrd="1" destOrd="0" presId="urn:microsoft.com/office/officeart/2018/2/layout/IconVerticalSolidList"/>
    <dgm:cxn modelId="{EE6A233A-6E9F-4478-900E-5F15B43B9BAA}" type="presParOf" srcId="{2F5BFEE5-9CAC-4159-ACB3-2D486BF0AD25}" destId="{DC8E3B69-F99F-4AEA-87F8-1CFDADF03691}" srcOrd="2" destOrd="0" presId="urn:microsoft.com/office/officeart/2018/2/layout/IconVerticalSolidList"/>
    <dgm:cxn modelId="{286C0BA9-9923-451B-8792-253A8D9E1799}" type="presParOf" srcId="{2F5BFEE5-9CAC-4159-ACB3-2D486BF0AD25}" destId="{993D70A1-566C-42A7-9418-14F3E93DD094}" srcOrd="3" destOrd="0" presId="urn:microsoft.com/office/officeart/2018/2/layout/IconVerticalSolidList"/>
    <dgm:cxn modelId="{B2569463-71CB-4C99-BB39-F45BAA820A23}" type="presParOf" srcId="{6F4557E8-C226-4A09-8F35-78821078247B}" destId="{44494952-C07D-46F3-B481-6C78C7C1EC4E}" srcOrd="5" destOrd="0" presId="urn:microsoft.com/office/officeart/2018/2/layout/IconVerticalSolidList"/>
    <dgm:cxn modelId="{6028D75C-A380-468A-A74F-6DF4F6EAB21F}" type="presParOf" srcId="{6F4557E8-C226-4A09-8F35-78821078247B}" destId="{87FE073C-DBC1-40C2-80E4-27F8117A1546}" srcOrd="6" destOrd="0" presId="urn:microsoft.com/office/officeart/2018/2/layout/IconVerticalSolidList"/>
    <dgm:cxn modelId="{7D4599B7-67D0-4671-B921-1EDACAB6B4C8}" type="presParOf" srcId="{87FE073C-DBC1-40C2-80E4-27F8117A1546}" destId="{67120942-5B0C-4B50-94FC-1FD62C794E3D}" srcOrd="0" destOrd="0" presId="urn:microsoft.com/office/officeart/2018/2/layout/IconVerticalSolidList"/>
    <dgm:cxn modelId="{4F2D090D-E498-40F9-BE3E-C4219E85A586}" type="presParOf" srcId="{87FE073C-DBC1-40C2-80E4-27F8117A1546}" destId="{C5A87AE6-CA46-49FF-8946-08B884999FF2}" srcOrd="1" destOrd="0" presId="urn:microsoft.com/office/officeart/2018/2/layout/IconVerticalSolidList"/>
    <dgm:cxn modelId="{6AC97DF1-DDCC-4FC1-8CB1-58A9118675CD}" type="presParOf" srcId="{87FE073C-DBC1-40C2-80E4-27F8117A1546}" destId="{D243557F-25B6-471F-A3A5-0F54EDB15DDB}" srcOrd="2" destOrd="0" presId="urn:microsoft.com/office/officeart/2018/2/layout/IconVerticalSolidList"/>
    <dgm:cxn modelId="{DC022DB7-2419-425A-923C-477A40E2F3DE}" type="presParOf" srcId="{87FE073C-DBC1-40C2-80E4-27F8117A1546}" destId="{17E2DBD7-43A5-41F8-9842-10D9FD986EC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9ABF16-98FC-4597-9879-BFB7C81ABA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E4BFF8C-7F06-4DCE-A46D-4F79D37306C5}">
      <dgm:prSet/>
      <dgm:spPr/>
      <dgm:t>
        <a:bodyPr/>
        <a:lstStyle/>
        <a:p>
          <a:pPr rtl="0">
            <a:lnSpc>
              <a:spcPct val="100000"/>
            </a:lnSpc>
          </a:pPr>
          <a:r>
            <a:rPr lang="en-US"/>
            <a:t>Phone: </a:t>
          </a:r>
          <a:r>
            <a:rPr lang="en-US">
              <a:latin typeface="Open Sans SemiBold"/>
            </a:rPr>
            <a:t>850.644-9947</a:t>
          </a:r>
          <a:r>
            <a:rPr lang="en-US"/>
            <a:t> (</a:t>
          </a:r>
          <a:r>
            <a:rPr lang="en-US">
              <a:latin typeface="Open Sans SemiBold"/>
            </a:rPr>
            <a:t>Mary Sechrist, PhD,</a:t>
          </a:r>
          <a:r>
            <a:rPr lang="en-US"/>
            <a:t> Director)</a:t>
          </a:r>
        </a:p>
      </dgm:t>
    </dgm:pt>
    <dgm:pt modelId="{45C88659-0ADC-4A20-91A1-B0904F8DC7F3}" type="parTrans" cxnId="{5BD3390F-635D-42AA-A063-58FD2179A888}">
      <dgm:prSet/>
      <dgm:spPr/>
      <dgm:t>
        <a:bodyPr/>
        <a:lstStyle/>
        <a:p>
          <a:endParaRPr lang="en-US"/>
        </a:p>
      </dgm:t>
    </dgm:pt>
    <dgm:pt modelId="{0A67CB31-478E-4FDB-95C9-91A53FB877EA}" type="sibTrans" cxnId="{5BD3390F-635D-42AA-A063-58FD2179A888}">
      <dgm:prSet/>
      <dgm:spPr/>
      <dgm:t>
        <a:bodyPr/>
        <a:lstStyle/>
        <a:p>
          <a:endParaRPr lang="en-US"/>
        </a:p>
      </dgm:t>
    </dgm:pt>
    <dgm:pt modelId="{3B6675D6-B9F4-409C-B09E-5AECF6CA6AB5}">
      <dgm:prSet/>
      <dgm:spPr/>
      <dgm:t>
        <a:bodyPr/>
        <a:lstStyle/>
        <a:p>
          <a:pPr>
            <a:lnSpc>
              <a:spcPct val="100000"/>
            </a:lnSpc>
          </a:pPr>
          <a:r>
            <a:rPr lang="en-US"/>
            <a:t>Hotline:  855-231-7511 (24 hours a day, 365 days a year)</a:t>
          </a:r>
        </a:p>
      </dgm:t>
    </dgm:pt>
    <dgm:pt modelId="{79B78C81-8C33-4ED3-A9BA-520E20056A06}" type="parTrans" cxnId="{CE520A03-911D-42E4-B492-457236A66887}">
      <dgm:prSet/>
      <dgm:spPr/>
      <dgm:t>
        <a:bodyPr/>
        <a:lstStyle/>
        <a:p>
          <a:endParaRPr lang="en-US"/>
        </a:p>
      </dgm:t>
    </dgm:pt>
    <dgm:pt modelId="{068906A8-22FF-4200-A9AC-00D0B3DE73F0}" type="sibTrans" cxnId="{CE520A03-911D-42E4-B492-457236A66887}">
      <dgm:prSet/>
      <dgm:spPr/>
      <dgm:t>
        <a:bodyPr/>
        <a:lstStyle/>
        <a:p>
          <a:endParaRPr lang="en-US"/>
        </a:p>
      </dgm:t>
    </dgm:pt>
    <dgm:pt modelId="{5AA9158E-FC9D-4F1E-9B8F-9A0FE0678EBD}">
      <dgm:prSet/>
      <dgm:spPr/>
      <dgm:t>
        <a:bodyPr/>
        <a:lstStyle/>
        <a:p>
          <a:pPr>
            <a:lnSpc>
              <a:spcPct val="100000"/>
            </a:lnSpc>
          </a:pPr>
          <a:r>
            <a:rPr lang="en-US"/>
            <a:t>Email: </a:t>
          </a:r>
          <a:r>
            <a:rPr lang="en-US">
              <a:latin typeface="Open Sans SemiBold"/>
            </a:rPr>
            <a:t>m.sechrist@</a:t>
          </a:r>
          <a:r>
            <a:rPr lang="en-US"/>
            <a:t>fsu.edu</a:t>
          </a:r>
        </a:p>
      </dgm:t>
    </dgm:pt>
    <dgm:pt modelId="{50813B9E-F2E6-4E32-8F05-B4D99E6BC15D}" type="parTrans" cxnId="{97B508B3-57A4-44C7-9F02-F66D2DFA67A7}">
      <dgm:prSet/>
      <dgm:spPr/>
      <dgm:t>
        <a:bodyPr/>
        <a:lstStyle/>
        <a:p>
          <a:endParaRPr lang="en-US"/>
        </a:p>
      </dgm:t>
    </dgm:pt>
    <dgm:pt modelId="{22774A19-2B54-4507-A197-527792F8A29B}" type="sibTrans" cxnId="{97B508B3-57A4-44C7-9F02-F66D2DFA67A7}">
      <dgm:prSet/>
      <dgm:spPr/>
      <dgm:t>
        <a:bodyPr/>
        <a:lstStyle/>
        <a:p>
          <a:endParaRPr lang="en-US"/>
        </a:p>
      </dgm:t>
    </dgm:pt>
    <dgm:pt modelId="{5192C415-2C54-47AD-9DCB-CC29238D15A4}">
      <dgm:prSet/>
      <dgm:spPr/>
      <dgm:t>
        <a:bodyPr/>
        <a:lstStyle/>
        <a:p>
          <a:pPr>
            <a:lnSpc>
              <a:spcPct val="100000"/>
            </a:lnSpc>
          </a:pPr>
          <a:r>
            <a:rPr lang="en-US"/>
            <a:t>Website:  </a:t>
          </a:r>
          <a:r>
            <a:rPr lang="en-US">
              <a:hlinkClick xmlns:r="http://schemas.openxmlformats.org/officeDocument/2006/relationships" r:id="rId1"/>
            </a:rPr>
            <a:t>https://www.research.fsu.edu/research-compliance/</a:t>
          </a:r>
          <a:r>
            <a:rPr lang="en-US"/>
            <a:t> </a:t>
          </a:r>
        </a:p>
      </dgm:t>
    </dgm:pt>
    <dgm:pt modelId="{AC8F3733-7BD5-46DC-9C69-1B6E153E2D9C}" type="parTrans" cxnId="{4D9FD603-762E-4AE2-B230-F4D3C2DE5DAC}">
      <dgm:prSet/>
      <dgm:spPr/>
      <dgm:t>
        <a:bodyPr/>
        <a:lstStyle/>
        <a:p>
          <a:endParaRPr lang="en-US"/>
        </a:p>
      </dgm:t>
    </dgm:pt>
    <dgm:pt modelId="{892B2AB3-FC37-4B55-AE79-0364CFB0DCEA}" type="sibTrans" cxnId="{4D9FD603-762E-4AE2-B230-F4D3C2DE5DAC}">
      <dgm:prSet/>
      <dgm:spPr/>
      <dgm:t>
        <a:bodyPr/>
        <a:lstStyle/>
        <a:p>
          <a:endParaRPr lang="en-US"/>
        </a:p>
      </dgm:t>
    </dgm:pt>
    <dgm:pt modelId="{8BAC4181-1850-46B4-9488-EB4DF8D5D321}" type="pres">
      <dgm:prSet presAssocID="{6B9ABF16-98FC-4597-9879-BFB7C81ABA76}" presName="root" presStyleCnt="0">
        <dgm:presLayoutVars>
          <dgm:dir/>
          <dgm:resizeHandles val="exact"/>
        </dgm:presLayoutVars>
      </dgm:prSet>
      <dgm:spPr/>
    </dgm:pt>
    <dgm:pt modelId="{79E21136-B3E4-4D91-A66A-11CE1C878AB3}" type="pres">
      <dgm:prSet presAssocID="{0E4BFF8C-7F06-4DCE-A46D-4F79D37306C5}" presName="compNode" presStyleCnt="0"/>
      <dgm:spPr/>
    </dgm:pt>
    <dgm:pt modelId="{A373C101-39C2-4674-B0E2-96552B532B6B}" type="pres">
      <dgm:prSet presAssocID="{0E4BFF8C-7F06-4DCE-A46D-4F79D37306C5}" presName="bgRect" presStyleLbl="bgShp" presStyleIdx="0" presStyleCnt="4"/>
      <dgm:spPr>
        <a:solidFill>
          <a:schemeClr val="accent2"/>
        </a:solidFill>
      </dgm:spPr>
    </dgm:pt>
    <dgm:pt modelId="{DB8E6812-1B77-49AA-9B39-75F3619DD0AE}" type="pres">
      <dgm:prSet presAssocID="{0E4BFF8C-7F06-4DCE-A46D-4F79D37306C5}"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00584302-F00D-46D6-B2C2-AEED4E12BE30}" type="pres">
      <dgm:prSet presAssocID="{0E4BFF8C-7F06-4DCE-A46D-4F79D37306C5}" presName="spaceRect" presStyleCnt="0"/>
      <dgm:spPr/>
    </dgm:pt>
    <dgm:pt modelId="{5F538210-BC08-4193-AAFA-4C5290F338BA}" type="pres">
      <dgm:prSet presAssocID="{0E4BFF8C-7F06-4DCE-A46D-4F79D37306C5}" presName="parTx" presStyleLbl="revTx" presStyleIdx="0" presStyleCnt="4">
        <dgm:presLayoutVars>
          <dgm:chMax val="0"/>
          <dgm:chPref val="0"/>
        </dgm:presLayoutVars>
      </dgm:prSet>
      <dgm:spPr/>
    </dgm:pt>
    <dgm:pt modelId="{4C7F0DA0-847E-475E-9CA4-5B368F2DF3AD}" type="pres">
      <dgm:prSet presAssocID="{0A67CB31-478E-4FDB-95C9-91A53FB877EA}" presName="sibTrans" presStyleCnt="0"/>
      <dgm:spPr/>
    </dgm:pt>
    <dgm:pt modelId="{FF3E8931-8340-47C1-9F34-BFCE9EA37609}" type="pres">
      <dgm:prSet presAssocID="{3B6675D6-B9F4-409C-B09E-5AECF6CA6AB5}" presName="compNode" presStyleCnt="0"/>
      <dgm:spPr/>
    </dgm:pt>
    <dgm:pt modelId="{F2D610C9-ADDA-46A5-8087-DC06C535CC00}" type="pres">
      <dgm:prSet presAssocID="{3B6675D6-B9F4-409C-B09E-5AECF6CA6AB5}" presName="bgRect" presStyleLbl="bgShp" presStyleIdx="1" presStyleCnt="4"/>
      <dgm:spPr/>
    </dgm:pt>
    <dgm:pt modelId="{DF0756A2-6C31-4BE0-A8B9-C3B1CE85FC9F}" type="pres">
      <dgm:prSet presAssocID="{3B6675D6-B9F4-409C-B09E-5AECF6CA6AB5}" presName="iconRect" presStyleLbl="node1" presStyleIdx="1"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Siren"/>
        </a:ext>
      </dgm:extLst>
    </dgm:pt>
    <dgm:pt modelId="{D9D73CB7-A447-4339-B9D9-65A37917AAC0}" type="pres">
      <dgm:prSet presAssocID="{3B6675D6-B9F4-409C-B09E-5AECF6CA6AB5}" presName="spaceRect" presStyleCnt="0"/>
      <dgm:spPr/>
    </dgm:pt>
    <dgm:pt modelId="{C2D5D8E5-649B-4FCE-9557-B064545AAF95}" type="pres">
      <dgm:prSet presAssocID="{3B6675D6-B9F4-409C-B09E-5AECF6CA6AB5}" presName="parTx" presStyleLbl="revTx" presStyleIdx="1" presStyleCnt="4">
        <dgm:presLayoutVars>
          <dgm:chMax val="0"/>
          <dgm:chPref val="0"/>
        </dgm:presLayoutVars>
      </dgm:prSet>
      <dgm:spPr/>
    </dgm:pt>
    <dgm:pt modelId="{6E015784-F88A-44E5-A290-BD8FF71F04C7}" type="pres">
      <dgm:prSet presAssocID="{068906A8-22FF-4200-A9AC-00D0B3DE73F0}" presName="sibTrans" presStyleCnt="0"/>
      <dgm:spPr/>
    </dgm:pt>
    <dgm:pt modelId="{1CB72A7B-4E75-4640-83DD-8B835CEE9334}" type="pres">
      <dgm:prSet presAssocID="{5AA9158E-FC9D-4F1E-9B8F-9A0FE0678EBD}" presName="compNode" presStyleCnt="0"/>
      <dgm:spPr/>
    </dgm:pt>
    <dgm:pt modelId="{1728D0B7-225A-4C80-9D58-B8112C3B5685}" type="pres">
      <dgm:prSet presAssocID="{5AA9158E-FC9D-4F1E-9B8F-9A0FE0678EBD}" presName="bgRect" presStyleLbl="bgShp" presStyleIdx="2" presStyleCnt="4"/>
      <dgm:spPr>
        <a:solidFill>
          <a:schemeClr val="accent2"/>
        </a:solidFill>
      </dgm:spPr>
    </dgm:pt>
    <dgm:pt modelId="{07A1BE05-1C44-455F-A506-F8B74DEBADA3}" type="pres">
      <dgm:prSet presAssocID="{5AA9158E-FC9D-4F1E-9B8F-9A0FE0678EBD}"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end"/>
        </a:ext>
      </dgm:extLst>
    </dgm:pt>
    <dgm:pt modelId="{7E34A08A-6D0D-427C-9167-BB9FD6B9128F}" type="pres">
      <dgm:prSet presAssocID="{5AA9158E-FC9D-4F1E-9B8F-9A0FE0678EBD}" presName="spaceRect" presStyleCnt="0"/>
      <dgm:spPr/>
    </dgm:pt>
    <dgm:pt modelId="{DB3BF9CC-6AF8-42C7-9102-7AEE155F302B}" type="pres">
      <dgm:prSet presAssocID="{5AA9158E-FC9D-4F1E-9B8F-9A0FE0678EBD}" presName="parTx" presStyleLbl="revTx" presStyleIdx="2" presStyleCnt="4">
        <dgm:presLayoutVars>
          <dgm:chMax val="0"/>
          <dgm:chPref val="0"/>
        </dgm:presLayoutVars>
      </dgm:prSet>
      <dgm:spPr/>
    </dgm:pt>
    <dgm:pt modelId="{98231DC3-372D-46A1-92BD-E933ADEF821D}" type="pres">
      <dgm:prSet presAssocID="{22774A19-2B54-4507-A197-527792F8A29B}" presName="sibTrans" presStyleCnt="0"/>
      <dgm:spPr/>
    </dgm:pt>
    <dgm:pt modelId="{4A92A9F0-AD39-40C9-ACCF-3B5DF7ADAA27}" type="pres">
      <dgm:prSet presAssocID="{5192C415-2C54-47AD-9DCB-CC29238D15A4}" presName="compNode" presStyleCnt="0"/>
      <dgm:spPr/>
    </dgm:pt>
    <dgm:pt modelId="{7146ABE4-FA41-4C7E-9C5B-DC4DB2A2F026}" type="pres">
      <dgm:prSet presAssocID="{5192C415-2C54-47AD-9DCB-CC29238D15A4}" presName="bgRect" presStyleLbl="bgShp" presStyleIdx="3" presStyleCnt="4"/>
      <dgm:spPr>
        <a:solidFill>
          <a:schemeClr val="accent2"/>
        </a:solidFill>
      </dgm:spPr>
    </dgm:pt>
    <dgm:pt modelId="{AFF0248E-02AA-474D-963D-B98104271CAD}" type="pres">
      <dgm:prSet presAssocID="{5192C415-2C54-47AD-9DCB-CC29238D15A4}"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onitor"/>
        </a:ext>
      </dgm:extLst>
    </dgm:pt>
    <dgm:pt modelId="{2FEF9AC6-0ADD-4126-A3B2-EBF7C39DFA22}" type="pres">
      <dgm:prSet presAssocID="{5192C415-2C54-47AD-9DCB-CC29238D15A4}" presName="spaceRect" presStyleCnt="0"/>
      <dgm:spPr/>
    </dgm:pt>
    <dgm:pt modelId="{B374DDCA-B9A1-4C6B-8121-27BAE4B2E669}" type="pres">
      <dgm:prSet presAssocID="{5192C415-2C54-47AD-9DCB-CC29238D15A4}" presName="parTx" presStyleLbl="revTx" presStyleIdx="3" presStyleCnt="4">
        <dgm:presLayoutVars>
          <dgm:chMax val="0"/>
          <dgm:chPref val="0"/>
        </dgm:presLayoutVars>
      </dgm:prSet>
      <dgm:spPr/>
    </dgm:pt>
  </dgm:ptLst>
  <dgm:cxnLst>
    <dgm:cxn modelId="{CE520A03-911D-42E4-B492-457236A66887}" srcId="{6B9ABF16-98FC-4597-9879-BFB7C81ABA76}" destId="{3B6675D6-B9F4-409C-B09E-5AECF6CA6AB5}" srcOrd="1" destOrd="0" parTransId="{79B78C81-8C33-4ED3-A9BA-520E20056A06}" sibTransId="{068906A8-22FF-4200-A9AC-00D0B3DE73F0}"/>
    <dgm:cxn modelId="{4D9FD603-762E-4AE2-B230-F4D3C2DE5DAC}" srcId="{6B9ABF16-98FC-4597-9879-BFB7C81ABA76}" destId="{5192C415-2C54-47AD-9DCB-CC29238D15A4}" srcOrd="3" destOrd="0" parTransId="{AC8F3733-7BD5-46DC-9C69-1B6E153E2D9C}" sibTransId="{892B2AB3-FC37-4B55-AE79-0364CFB0DCEA}"/>
    <dgm:cxn modelId="{5BD3390F-635D-42AA-A063-58FD2179A888}" srcId="{6B9ABF16-98FC-4597-9879-BFB7C81ABA76}" destId="{0E4BFF8C-7F06-4DCE-A46D-4F79D37306C5}" srcOrd="0" destOrd="0" parTransId="{45C88659-0ADC-4A20-91A1-B0904F8DC7F3}" sibTransId="{0A67CB31-478E-4FDB-95C9-91A53FB877EA}"/>
    <dgm:cxn modelId="{C61EDF34-62B5-4847-A71F-9E269AC1E219}" type="presOf" srcId="{3B6675D6-B9F4-409C-B09E-5AECF6CA6AB5}" destId="{C2D5D8E5-649B-4FCE-9557-B064545AAF95}" srcOrd="0" destOrd="0" presId="urn:microsoft.com/office/officeart/2018/2/layout/IconVerticalSolidList"/>
    <dgm:cxn modelId="{7C90954B-E00C-4AB5-80BC-FC649FE28A30}" type="presOf" srcId="{6B9ABF16-98FC-4597-9879-BFB7C81ABA76}" destId="{8BAC4181-1850-46B4-9488-EB4DF8D5D321}" srcOrd="0" destOrd="0" presId="urn:microsoft.com/office/officeart/2018/2/layout/IconVerticalSolidList"/>
    <dgm:cxn modelId="{CD72B382-9E01-4014-96F3-A2AAE9A55FAD}" type="presOf" srcId="{5192C415-2C54-47AD-9DCB-CC29238D15A4}" destId="{B374DDCA-B9A1-4C6B-8121-27BAE4B2E669}" srcOrd="0" destOrd="0" presId="urn:microsoft.com/office/officeart/2018/2/layout/IconVerticalSolidList"/>
    <dgm:cxn modelId="{97B508B3-57A4-44C7-9F02-F66D2DFA67A7}" srcId="{6B9ABF16-98FC-4597-9879-BFB7C81ABA76}" destId="{5AA9158E-FC9D-4F1E-9B8F-9A0FE0678EBD}" srcOrd="2" destOrd="0" parTransId="{50813B9E-F2E6-4E32-8F05-B4D99E6BC15D}" sibTransId="{22774A19-2B54-4507-A197-527792F8A29B}"/>
    <dgm:cxn modelId="{1AE414B4-C448-4134-B5F0-CBC7C5C171B2}" type="presOf" srcId="{0E4BFF8C-7F06-4DCE-A46D-4F79D37306C5}" destId="{5F538210-BC08-4193-AAFA-4C5290F338BA}" srcOrd="0" destOrd="0" presId="urn:microsoft.com/office/officeart/2018/2/layout/IconVerticalSolidList"/>
    <dgm:cxn modelId="{DB2A84C4-A1CF-45F3-8598-0B999FB042F4}" type="presOf" srcId="{5AA9158E-FC9D-4F1E-9B8F-9A0FE0678EBD}" destId="{DB3BF9CC-6AF8-42C7-9102-7AEE155F302B}" srcOrd="0" destOrd="0" presId="urn:microsoft.com/office/officeart/2018/2/layout/IconVerticalSolidList"/>
    <dgm:cxn modelId="{0E81408B-093B-4B0E-99B8-6EA53B64991A}" type="presParOf" srcId="{8BAC4181-1850-46B4-9488-EB4DF8D5D321}" destId="{79E21136-B3E4-4D91-A66A-11CE1C878AB3}" srcOrd="0" destOrd="0" presId="urn:microsoft.com/office/officeart/2018/2/layout/IconVerticalSolidList"/>
    <dgm:cxn modelId="{DB61BF79-8411-4D4B-9ECA-7B2F1CF1D7E7}" type="presParOf" srcId="{79E21136-B3E4-4D91-A66A-11CE1C878AB3}" destId="{A373C101-39C2-4674-B0E2-96552B532B6B}" srcOrd="0" destOrd="0" presId="urn:microsoft.com/office/officeart/2018/2/layout/IconVerticalSolidList"/>
    <dgm:cxn modelId="{3F4EFE60-8958-4029-BDD8-E828C2ABC082}" type="presParOf" srcId="{79E21136-B3E4-4D91-A66A-11CE1C878AB3}" destId="{DB8E6812-1B77-49AA-9B39-75F3619DD0AE}" srcOrd="1" destOrd="0" presId="urn:microsoft.com/office/officeart/2018/2/layout/IconVerticalSolidList"/>
    <dgm:cxn modelId="{7D027841-27C8-4AAD-ABBD-81416092BD51}" type="presParOf" srcId="{79E21136-B3E4-4D91-A66A-11CE1C878AB3}" destId="{00584302-F00D-46D6-B2C2-AEED4E12BE30}" srcOrd="2" destOrd="0" presId="urn:microsoft.com/office/officeart/2018/2/layout/IconVerticalSolidList"/>
    <dgm:cxn modelId="{332BD5B8-1909-4322-8040-4D5E3FEDE07C}" type="presParOf" srcId="{79E21136-B3E4-4D91-A66A-11CE1C878AB3}" destId="{5F538210-BC08-4193-AAFA-4C5290F338BA}" srcOrd="3" destOrd="0" presId="urn:microsoft.com/office/officeart/2018/2/layout/IconVerticalSolidList"/>
    <dgm:cxn modelId="{2A1FD8A0-7A36-40DC-96FA-41C1643E9F5E}" type="presParOf" srcId="{8BAC4181-1850-46B4-9488-EB4DF8D5D321}" destId="{4C7F0DA0-847E-475E-9CA4-5B368F2DF3AD}" srcOrd="1" destOrd="0" presId="urn:microsoft.com/office/officeart/2018/2/layout/IconVerticalSolidList"/>
    <dgm:cxn modelId="{01CC70A3-EB97-4F9A-8F26-BC3F6BE5BC1D}" type="presParOf" srcId="{8BAC4181-1850-46B4-9488-EB4DF8D5D321}" destId="{FF3E8931-8340-47C1-9F34-BFCE9EA37609}" srcOrd="2" destOrd="0" presId="urn:microsoft.com/office/officeart/2018/2/layout/IconVerticalSolidList"/>
    <dgm:cxn modelId="{8552B6BE-437E-40D6-BD56-F29922A955A9}" type="presParOf" srcId="{FF3E8931-8340-47C1-9F34-BFCE9EA37609}" destId="{F2D610C9-ADDA-46A5-8087-DC06C535CC00}" srcOrd="0" destOrd="0" presId="urn:microsoft.com/office/officeart/2018/2/layout/IconVerticalSolidList"/>
    <dgm:cxn modelId="{4F2757AC-58F0-4E6A-82BB-C00A012A2282}" type="presParOf" srcId="{FF3E8931-8340-47C1-9F34-BFCE9EA37609}" destId="{DF0756A2-6C31-4BE0-A8B9-C3B1CE85FC9F}" srcOrd="1" destOrd="0" presId="urn:microsoft.com/office/officeart/2018/2/layout/IconVerticalSolidList"/>
    <dgm:cxn modelId="{C0ED6F91-E837-4426-9C06-6F7ED2E45B32}" type="presParOf" srcId="{FF3E8931-8340-47C1-9F34-BFCE9EA37609}" destId="{D9D73CB7-A447-4339-B9D9-65A37917AAC0}" srcOrd="2" destOrd="0" presId="urn:microsoft.com/office/officeart/2018/2/layout/IconVerticalSolidList"/>
    <dgm:cxn modelId="{70C80B35-1FD8-410C-AF07-1068AADB87FD}" type="presParOf" srcId="{FF3E8931-8340-47C1-9F34-BFCE9EA37609}" destId="{C2D5D8E5-649B-4FCE-9557-B064545AAF95}" srcOrd="3" destOrd="0" presId="urn:microsoft.com/office/officeart/2018/2/layout/IconVerticalSolidList"/>
    <dgm:cxn modelId="{C3144016-C368-40C8-860A-ED99D86C4910}" type="presParOf" srcId="{8BAC4181-1850-46B4-9488-EB4DF8D5D321}" destId="{6E015784-F88A-44E5-A290-BD8FF71F04C7}" srcOrd="3" destOrd="0" presId="urn:microsoft.com/office/officeart/2018/2/layout/IconVerticalSolidList"/>
    <dgm:cxn modelId="{2FAC3E75-FD12-4B82-BA69-6C36FB21C0AB}" type="presParOf" srcId="{8BAC4181-1850-46B4-9488-EB4DF8D5D321}" destId="{1CB72A7B-4E75-4640-83DD-8B835CEE9334}" srcOrd="4" destOrd="0" presId="urn:microsoft.com/office/officeart/2018/2/layout/IconVerticalSolidList"/>
    <dgm:cxn modelId="{5DCCB428-956D-4C74-803D-1B5F21FA5DE2}" type="presParOf" srcId="{1CB72A7B-4E75-4640-83DD-8B835CEE9334}" destId="{1728D0B7-225A-4C80-9D58-B8112C3B5685}" srcOrd="0" destOrd="0" presId="urn:microsoft.com/office/officeart/2018/2/layout/IconVerticalSolidList"/>
    <dgm:cxn modelId="{B3EC3F32-106E-4C61-A448-783FC32E0521}" type="presParOf" srcId="{1CB72A7B-4E75-4640-83DD-8B835CEE9334}" destId="{07A1BE05-1C44-455F-A506-F8B74DEBADA3}" srcOrd="1" destOrd="0" presId="urn:microsoft.com/office/officeart/2018/2/layout/IconVerticalSolidList"/>
    <dgm:cxn modelId="{F832346C-5BEC-4514-81AC-C0C9D8D3B75D}" type="presParOf" srcId="{1CB72A7B-4E75-4640-83DD-8B835CEE9334}" destId="{7E34A08A-6D0D-427C-9167-BB9FD6B9128F}" srcOrd="2" destOrd="0" presId="urn:microsoft.com/office/officeart/2018/2/layout/IconVerticalSolidList"/>
    <dgm:cxn modelId="{97A73D73-BF29-445F-8327-C5EB71F628E9}" type="presParOf" srcId="{1CB72A7B-4E75-4640-83DD-8B835CEE9334}" destId="{DB3BF9CC-6AF8-42C7-9102-7AEE155F302B}" srcOrd="3" destOrd="0" presId="urn:microsoft.com/office/officeart/2018/2/layout/IconVerticalSolidList"/>
    <dgm:cxn modelId="{5B9F2E9C-A948-423A-8533-18134EE01C27}" type="presParOf" srcId="{8BAC4181-1850-46B4-9488-EB4DF8D5D321}" destId="{98231DC3-372D-46A1-92BD-E933ADEF821D}" srcOrd="5" destOrd="0" presId="urn:microsoft.com/office/officeart/2018/2/layout/IconVerticalSolidList"/>
    <dgm:cxn modelId="{658803FD-ACAC-4BA3-A18B-942BF97DB6C9}" type="presParOf" srcId="{8BAC4181-1850-46B4-9488-EB4DF8D5D321}" destId="{4A92A9F0-AD39-40C9-ACCF-3B5DF7ADAA27}" srcOrd="6" destOrd="0" presId="urn:microsoft.com/office/officeart/2018/2/layout/IconVerticalSolidList"/>
    <dgm:cxn modelId="{16364E10-F787-4312-952A-FD69848AE190}" type="presParOf" srcId="{4A92A9F0-AD39-40C9-ACCF-3B5DF7ADAA27}" destId="{7146ABE4-FA41-4C7E-9C5B-DC4DB2A2F026}" srcOrd="0" destOrd="0" presId="urn:microsoft.com/office/officeart/2018/2/layout/IconVerticalSolidList"/>
    <dgm:cxn modelId="{493FB437-2E13-46D5-A617-CBC0E2DAC2FE}" type="presParOf" srcId="{4A92A9F0-AD39-40C9-ACCF-3B5DF7ADAA27}" destId="{AFF0248E-02AA-474D-963D-B98104271CAD}" srcOrd="1" destOrd="0" presId="urn:microsoft.com/office/officeart/2018/2/layout/IconVerticalSolidList"/>
    <dgm:cxn modelId="{8E4EDC8D-E16A-4013-B537-D62DE56070CA}" type="presParOf" srcId="{4A92A9F0-AD39-40C9-ACCF-3B5DF7ADAA27}" destId="{2FEF9AC6-0ADD-4126-A3B2-EBF7C39DFA22}" srcOrd="2" destOrd="0" presId="urn:microsoft.com/office/officeart/2018/2/layout/IconVerticalSolidList"/>
    <dgm:cxn modelId="{2E730512-0726-47D6-B925-393AB6A055C9}" type="presParOf" srcId="{4A92A9F0-AD39-40C9-ACCF-3B5DF7ADAA27}" destId="{B374DDCA-B9A1-4C6B-8121-27BAE4B2E66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AAF3E-6F79-48F9-98E0-BCEB77D9C158}">
      <dsp:nvSpPr>
        <dsp:cNvPr id="0" name=""/>
        <dsp:cNvSpPr/>
      </dsp:nvSpPr>
      <dsp:spPr>
        <a:xfrm>
          <a:off x="830520" y="598855"/>
          <a:ext cx="1341562" cy="134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3D25FD-F0AB-44A1-AED0-AFA8562409E2}">
      <dsp:nvSpPr>
        <dsp:cNvPr id="0" name=""/>
        <dsp:cNvSpPr/>
      </dsp:nvSpPr>
      <dsp:spPr>
        <a:xfrm>
          <a:off x="10677" y="230428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en-US" sz="3300" kern="1200">
              <a:solidFill>
                <a:srgbClr val="782F40"/>
              </a:solidFill>
            </a:rPr>
            <a:t>ORD.FSU.EDU</a:t>
          </a:r>
        </a:p>
      </dsp:txBody>
      <dsp:txXfrm>
        <a:off x="10677" y="2304288"/>
        <a:ext cx="2981250" cy="720000"/>
      </dsp:txXfrm>
    </dsp:sp>
    <dsp:sp modelId="{19B326F3-ECEC-4757-8C5C-BF14D573D3B7}">
      <dsp:nvSpPr>
        <dsp:cNvPr id="0" name=""/>
        <dsp:cNvSpPr/>
      </dsp:nvSpPr>
      <dsp:spPr>
        <a:xfrm>
          <a:off x="4333489" y="598855"/>
          <a:ext cx="1341562" cy="134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6EFC6-5C88-436B-8FAF-FE459E106DEB}">
      <dsp:nvSpPr>
        <dsp:cNvPr id="0" name=""/>
        <dsp:cNvSpPr/>
      </dsp:nvSpPr>
      <dsp:spPr>
        <a:xfrm>
          <a:off x="3513645" y="230428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en-US" sz="3300" kern="1200">
              <a:solidFill>
                <a:srgbClr val="782F40"/>
              </a:solidFill>
            </a:rPr>
            <a:t>ORD@FSU.EDU</a:t>
          </a:r>
        </a:p>
      </dsp:txBody>
      <dsp:txXfrm>
        <a:off x="3513645" y="2304288"/>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01993-19F6-4404-8612-50596CC838EF}">
      <dsp:nvSpPr>
        <dsp:cNvPr id="0" name=""/>
        <dsp:cNvSpPr/>
      </dsp:nvSpPr>
      <dsp:spPr>
        <a:xfrm>
          <a:off x="0" y="2207"/>
          <a:ext cx="6441144" cy="111886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B85D93E5-209B-41E7-818C-B0BFBCC4B781}">
      <dsp:nvSpPr>
        <dsp:cNvPr id="0" name=""/>
        <dsp:cNvSpPr/>
      </dsp:nvSpPr>
      <dsp:spPr>
        <a:xfrm>
          <a:off x="338457" y="253952"/>
          <a:ext cx="615377" cy="6153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78642F-062E-4DD0-93B4-A61E189560B0}">
      <dsp:nvSpPr>
        <dsp:cNvPr id="0" name=""/>
        <dsp:cNvSpPr/>
      </dsp:nvSpPr>
      <dsp:spPr>
        <a:xfrm>
          <a:off x="1292292" y="2207"/>
          <a:ext cx="5148851" cy="1118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4" tIns="118414" rIns="118414" bIns="118414" numCol="1" spcCol="1270" anchor="ctr" anchorCtr="0">
          <a:noAutofit/>
        </a:bodyPr>
        <a:lstStyle/>
        <a:p>
          <a:pPr marL="0" lvl="0" indent="0" algn="l" defTabSz="755650">
            <a:lnSpc>
              <a:spcPct val="100000"/>
            </a:lnSpc>
            <a:spcBef>
              <a:spcPct val="0"/>
            </a:spcBef>
            <a:spcAft>
              <a:spcPct val="35000"/>
            </a:spcAft>
            <a:buNone/>
          </a:pPr>
          <a:r>
            <a:rPr lang="en-US" sz="1700" kern="1200"/>
            <a:t>Address:  874 Traditions Way (Student Services Building)</a:t>
          </a:r>
        </a:p>
      </dsp:txBody>
      <dsp:txXfrm>
        <a:off x="1292292" y="2207"/>
        <a:ext cx="5148851" cy="1118867"/>
      </dsp:txXfrm>
    </dsp:sp>
    <dsp:sp modelId="{4EA01C80-ABC5-4783-AECD-9948CDECBF6A}">
      <dsp:nvSpPr>
        <dsp:cNvPr id="0" name=""/>
        <dsp:cNvSpPr/>
      </dsp:nvSpPr>
      <dsp:spPr>
        <a:xfrm>
          <a:off x="0" y="1400792"/>
          <a:ext cx="6441144" cy="111886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1A1A4FF7-D469-4123-AB7F-D1A0D32FB9EE}">
      <dsp:nvSpPr>
        <dsp:cNvPr id="0" name=""/>
        <dsp:cNvSpPr/>
      </dsp:nvSpPr>
      <dsp:spPr>
        <a:xfrm>
          <a:off x="338457" y="1652537"/>
          <a:ext cx="615377" cy="6153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02EC1B-7636-4A42-B489-7622D49A7BA2}">
      <dsp:nvSpPr>
        <dsp:cNvPr id="0" name=""/>
        <dsp:cNvSpPr/>
      </dsp:nvSpPr>
      <dsp:spPr>
        <a:xfrm>
          <a:off x="1292292" y="1400792"/>
          <a:ext cx="5148851" cy="1118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4" tIns="118414" rIns="118414" bIns="118414" numCol="1" spcCol="1270" anchor="ctr" anchorCtr="0">
          <a:noAutofit/>
        </a:bodyPr>
        <a:lstStyle/>
        <a:p>
          <a:pPr marL="0" lvl="0" indent="0" algn="l" defTabSz="755650">
            <a:lnSpc>
              <a:spcPct val="100000"/>
            </a:lnSpc>
            <a:spcBef>
              <a:spcPct val="0"/>
            </a:spcBef>
            <a:spcAft>
              <a:spcPct val="35000"/>
            </a:spcAft>
            <a:buNone/>
          </a:pPr>
          <a:r>
            <a:rPr lang="en-US" sz="1700" kern="1200"/>
            <a:t>Phone:  850.644.5260</a:t>
          </a:r>
        </a:p>
      </dsp:txBody>
      <dsp:txXfrm>
        <a:off x="1292292" y="1400792"/>
        <a:ext cx="5148851" cy="1118867"/>
      </dsp:txXfrm>
    </dsp:sp>
    <dsp:sp modelId="{7C0407C0-157B-4E86-BB24-7F7082E32C3B}">
      <dsp:nvSpPr>
        <dsp:cNvPr id="0" name=""/>
        <dsp:cNvSpPr/>
      </dsp:nvSpPr>
      <dsp:spPr>
        <a:xfrm>
          <a:off x="0" y="2799377"/>
          <a:ext cx="6441144" cy="111886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05DCC9D-8712-46ED-A852-0FDFC37223C2}">
      <dsp:nvSpPr>
        <dsp:cNvPr id="0" name=""/>
        <dsp:cNvSpPr/>
      </dsp:nvSpPr>
      <dsp:spPr>
        <a:xfrm>
          <a:off x="338457" y="3051122"/>
          <a:ext cx="615377" cy="6153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49AE92-ACAE-40F8-951B-986379CCC945}">
      <dsp:nvSpPr>
        <dsp:cNvPr id="0" name=""/>
        <dsp:cNvSpPr/>
      </dsp:nvSpPr>
      <dsp:spPr>
        <a:xfrm>
          <a:off x="1292292" y="2799377"/>
          <a:ext cx="5148851" cy="1118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4" tIns="118414" rIns="118414" bIns="118414" numCol="1" spcCol="1270" anchor="ctr" anchorCtr="0">
          <a:noAutofit/>
        </a:bodyPr>
        <a:lstStyle/>
        <a:p>
          <a:pPr marL="0" lvl="0" indent="0" algn="l" defTabSz="755650">
            <a:lnSpc>
              <a:spcPct val="100000"/>
            </a:lnSpc>
            <a:spcBef>
              <a:spcPct val="0"/>
            </a:spcBef>
            <a:spcAft>
              <a:spcPct val="35000"/>
            </a:spcAft>
            <a:buNone/>
          </a:pPr>
          <a:r>
            <a:rPr lang="en-US" sz="1700" kern="1200"/>
            <a:t>Email:  </a:t>
          </a:r>
          <a:r>
            <a:rPr lang="en-US" sz="1700" kern="1200">
              <a:hlinkClick xmlns:r="http://schemas.openxmlformats.org/officeDocument/2006/relationships" r:id="rId7"/>
            </a:rPr>
            <a:t>SRA-Pre@fsu.edu</a:t>
          </a:r>
          <a:r>
            <a:rPr lang="en-US" sz="1700" kern="1200"/>
            <a:t> (Pre-Award)  </a:t>
          </a:r>
        </a:p>
      </dsp:txBody>
      <dsp:txXfrm>
        <a:off x="1292292" y="2799377"/>
        <a:ext cx="5148851" cy="1118867"/>
      </dsp:txXfrm>
    </dsp:sp>
    <dsp:sp modelId="{AC6BAAFD-33AF-450B-B2EE-6025B1CA79E1}">
      <dsp:nvSpPr>
        <dsp:cNvPr id="0" name=""/>
        <dsp:cNvSpPr/>
      </dsp:nvSpPr>
      <dsp:spPr>
        <a:xfrm>
          <a:off x="0" y="4197962"/>
          <a:ext cx="6441144" cy="111886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236C8A88-1BA3-425E-92A2-B069762DB6FA}">
      <dsp:nvSpPr>
        <dsp:cNvPr id="0" name=""/>
        <dsp:cNvSpPr/>
      </dsp:nvSpPr>
      <dsp:spPr>
        <a:xfrm>
          <a:off x="338457" y="4449707"/>
          <a:ext cx="615377" cy="61537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A8DBDE-5395-4259-837F-CEDE748887DA}">
      <dsp:nvSpPr>
        <dsp:cNvPr id="0" name=""/>
        <dsp:cNvSpPr/>
      </dsp:nvSpPr>
      <dsp:spPr>
        <a:xfrm>
          <a:off x="1292292" y="4197962"/>
          <a:ext cx="5148851" cy="1118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414" tIns="118414" rIns="118414" bIns="118414" numCol="1" spcCol="1270" anchor="ctr" anchorCtr="0">
          <a:noAutofit/>
        </a:bodyPr>
        <a:lstStyle/>
        <a:p>
          <a:pPr marL="0" lvl="0" indent="0" algn="l" defTabSz="755650">
            <a:lnSpc>
              <a:spcPct val="100000"/>
            </a:lnSpc>
            <a:spcBef>
              <a:spcPct val="0"/>
            </a:spcBef>
            <a:spcAft>
              <a:spcPct val="35000"/>
            </a:spcAft>
            <a:buNone/>
          </a:pPr>
          <a:r>
            <a:rPr lang="en-US" sz="1700" kern="1200"/>
            <a:t>Website:  </a:t>
          </a:r>
          <a:r>
            <a:rPr lang="en-US" sz="1700" kern="1200">
              <a:hlinkClick xmlns:r="http://schemas.openxmlformats.org/officeDocument/2006/relationships" r:id="rId10"/>
            </a:rPr>
            <a:t>https://www.research.fsu.edu/research-offices/sra/</a:t>
          </a:r>
          <a:r>
            <a:rPr lang="en-US" sz="1700" kern="1200"/>
            <a:t> </a:t>
          </a:r>
        </a:p>
      </dsp:txBody>
      <dsp:txXfrm>
        <a:off x="1292292" y="4197962"/>
        <a:ext cx="5148851" cy="1118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603AF-1890-41BB-8430-C4F11BB0486E}">
      <dsp:nvSpPr>
        <dsp:cNvPr id="0" name=""/>
        <dsp:cNvSpPr/>
      </dsp:nvSpPr>
      <dsp:spPr>
        <a:xfrm>
          <a:off x="0" y="195962"/>
          <a:ext cx="6466420" cy="118190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59F99019-265F-4623-B30C-CEED53D7AC65}">
      <dsp:nvSpPr>
        <dsp:cNvPr id="0" name=""/>
        <dsp:cNvSpPr/>
      </dsp:nvSpPr>
      <dsp:spPr>
        <a:xfrm>
          <a:off x="367717" y="472081"/>
          <a:ext cx="650045" cy="650045"/>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CFF7A-DAC0-4AD2-A30D-F539DC0F28A9}">
      <dsp:nvSpPr>
        <dsp:cNvPr id="0" name=""/>
        <dsp:cNvSpPr/>
      </dsp:nvSpPr>
      <dsp:spPr>
        <a:xfrm>
          <a:off x="1365096" y="175575"/>
          <a:ext cx="5101324" cy="1181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5" tIns="125085" rIns="125085" bIns="125085" numCol="1" spcCol="1270" anchor="ctr" anchorCtr="0">
          <a:noAutofit/>
        </a:bodyPr>
        <a:lstStyle/>
        <a:p>
          <a:pPr marL="0" lvl="0" indent="0" algn="l" defTabSz="755650">
            <a:lnSpc>
              <a:spcPct val="100000"/>
            </a:lnSpc>
            <a:spcBef>
              <a:spcPct val="0"/>
            </a:spcBef>
            <a:spcAft>
              <a:spcPct val="35000"/>
            </a:spcAft>
            <a:buNone/>
          </a:pPr>
          <a:r>
            <a:rPr lang="en-US" sz="1700" kern="1200"/>
            <a:t>Address: 2000 Levy Avenue (Southwest Campus), Building A., Suite 351</a:t>
          </a:r>
        </a:p>
      </dsp:txBody>
      <dsp:txXfrm>
        <a:off x="1365096" y="175575"/>
        <a:ext cx="5101324" cy="1181901"/>
      </dsp:txXfrm>
    </dsp:sp>
    <dsp:sp modelId="{AFF22E1C-6F7E-40B0-A795-C9E244443C8C}">
      <dsp:nvSpPr>
        <dsp:cNvPr id="0" name=""/>
        <dsp:cNvSpPr/>
      </dsp:nvSpPr>
      <dsp:spPr>
        <a:xfrm>
          <a:off x="0" y="1483940"/>
          <a:ext cx="6466420" cy="118190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F7821ABE-35E7-4AF5-BC76-ED25902915EC}">
      <dsp:nvSpPr>
        <dsp:cNvPr id="0" name=""/>
        <dsp:cNvSpPr/>
      </dsp:nvSpPr>
      <dsp:spPr>
        <a:xfrm>
          <a:off x="357525" y="1745636"/>
          <a:ext cx="650045" cy="6500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FC54AF-8BA5-4B3D-A0E7-A6F11BD4AE77}">
      <dsp:nvSpPr>
        <dsp:cNvPr id="0" name=""/>
        <dsp:cNvSpPr/>
      </dsp:nvSpPr>
      <dsp:spPr>
        <a:xfrm>
          <a:off x="1365096" y="1479708"/>
          <a:ext cx="5101324" cy="1181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5" tIns="125085" rIns="125085" bIns="125085" numCol="1" spcCol="1270" anchor="ctr" anchorCtr="0">
          <a:noAutofit/>
        </a:bodyPr>
        <a:lstStyle/>
        <a:p>
          <a:pPr marL="0" lvl="0" indent="0" algn="l" defTabSz="755650">
            <a:lnSpc>
              <a:spcPct val="100000"/>
            </a:lnSpc>
            <a:spcBef>
              <a:spcPct val="0"/>
            </a:spcBef>
            <a:spcAft>
              <a:spcPct val="35000"/>
            </a:spcAft>
            <a:buNone/>
          </a:pPr>
          <a:r>
            <a:rPr lang="en-US" sz="1700" kern="1200"/>
            <a:t>Phone: 850.644.8650</a:t>
          </a:r>
        </a:p>
      </dsp:txBody>
      <dsp:txXfrm>
        <a:off x="1365096" y="1479708"/>
        <a:ext cx="5101324" cy="1181901"/>
      </dsp:txXfrm>
    </dsp:sp>
    <dsp:sp modelId="{D0641CD0-B04F-4489-AFAE-311CFDE79730}">
      <dsp:nvSpPr>
        <dsp:cNvPr id="0" name=""/>
        <dsp:cNvSpPr/>
      </dsp:nvSpPr>
      <dsp:spPr>
        <a:xfrm>
          <a:off x="0" y="2809348"/>
          <a:ext cx="6466420" cy="118190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07E4BAE7-440E-411E-8E5E-A90372636F6A}">
      <dsp:nvSpPr>
        <dsp:cNvPr id="0" name=""/>
        <dsp:cNvSpPr/>
      </dsp:nvSpPr>
      <dsp:spPr>
        <a:xfrm>
          <a:off x="366008" y="3131292"/>
          <a:ext cx="650045" cy="6500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518D9C-8CBA-438A-874B-26A4C5FB9E1D}">
      <dsp:nvSpPr>
        <dsp:cNvPr id="0" name=""/>
        <dsp:cNvSpPr/>
      </dsp:nvSpPr>
      <dsp:spPr>
        <a:xfrm>
          <a:off x="1365096" y="2809348"/>
          <a:ext cx="5101324" cy="1181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5" tIns="125085" rIns="125085" bIns="125085" numCol="1" spcCol="1270" anchor="ctr" anchorCtr="0">
          <a:noAutofit/>
        </a:bodyPr>
        <a:lstStyle/>
        <a:p>
          <a:pPr marL="0" lvl="0" indent="0" algn="l" defTabSz="755650">
            <a:lnSpc>
              <a:spcPct val="100000"/>
            </a:lnSpc>
            <a:spcBef>
              <a:spcPct val="0"/>
            </a:spcBef>
            <a:spcAft>
              <a:spcPct val="35000"/>
            </a:spcAft>
            <a:buNone/>
          </a:pPr>
          <a:r>
            <a:rPr lang="en-US" sz="1700" kern="1200"/>
            <a:t>Email: </a:t>
          </a:r>
          <a:r>
            <a:rPr lang="en-US" sz="1700" kern="1200">
              <a:hlinkClick xmlns:r="http://schemas.openxmlformats.org/officeDocument/2006/relationships" r:id="rId7"/>
            </a:rPr>
            <a:t>hcave@fsu.edu</a:t>
          </a:r>
          <a:r>
            <a:rPr lang="en-US" sz="1700" kern="1200"/>
            <a:t> (Heather Cave, Director)</a:t>
          </a:r>
        </a:p>
      </dsp:txBody>
      <dsp:txXfrm>
        <a:off x="1365096" y="2809348"/>
        <a:ext cx="5101324" cy="1181901"/>
      </dsp:txXfrm>
    </dsp:sp>
    <dsp:sp modelId="{1E093E4F-0441-4374-98F3-24A9A9588567}">
      <dsp:nvSpPr>
        <dsp:cNvPr id="0" name=""/>
        <dsp:cNvSpPr/>
      </dsp:nvSpPr>
      <dsp:spPr>
        <a:xfrm>
          <a:off x="0" y="4179691"/>
          <a:ext cx="6466420" cy="118190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BABF7D40-33EB-4AFD-896B-2BBE6658235F}">
      <dsp:nvSpPr>
        <dsp:cNvPr id="0" name=""/>
        <dsp:cNvSpPr/>
      </dsp:nvSpPr>
      <dsp:spPr>
        <a:xfrm>
          <a:off x="366008" y="4547525"/>
          <a:ext cx="650045" cy="650045"/>
        </a:xfrm>
        <a:prstGeom prst="rect">
          <a:avLst/>
        </a:prstGeom>
        <a:blipFill>
          <a:blip xmlns:r="http://schemas.openxmlformats.org/officeDocument/2006/relationships"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8A9461-6639-467E-8D8C-6D2B4D4EA6AA}">
      <dsp:nvSpPr>
        <dsp:cNvPr id="0" name=""/>
        <dsp:cNvSpPr/>
      </dsp:nvSpPr>
      <dsp:spPr>
        <a:xfrm>
          <a:off x="1365096" y="4230643"/>
          <a:ext cx="5101324" cy="1181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5" tIns="125085" rIns="125085" bIns="125085" numCol="1" spcCol="1270" anchor="ctr" anchorCtr="0">
          <a:noAutofit/>
        </a:bodyPr>
        <a:lstStyle/>
        <a:p>
          <a:pPr marL="0" lvl="0" indent="0" algn="l" defTabSz="755650">
            <a:lnSpc>
              <a:spcPct val="100000"/>
            </a:lnSpc>
            <a:spcBef>
              <a:spcPct val="0"/>
            </a:spcBef>
            <a:spcAft>
              <a:spcPct val="35000"/>
            </a:spcAft>
            <a:buNone/>
          </a:pPr>
          <a:r>
            <a:rPr lang="en-US" sz="1700" kern="1200"/>
            <a:t>Website:  </a:t>
          </a:r>
          <a:r>
            <a:rPr lang="en-US" sz="1700" kern="1200">
              <a:hlinkClick xmlns:r="http://schemas.openxmlformats.org/officeDocument/2006/relationships" r:id="rId10"/>
            </a:rPr>
            <a:t>https://www.research.fsu.edu/research-offices/fsu-research-foundation/</a:t>
          </a:r>
          <a:r>
            <a:rPr lang="en-US" sz="1700" kern="1200"/>
            <a:t> </a:t>
          </a:r>
        </a:p>
      </dsp:txBody>
      <dsp:txXfrm>
        <a:off x="1365096" y="4230643"/>
        <a:ext cx="5101324" cy="11819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AF3EC-240B-4555-908A-4333392FB0CD}">
      <dsp:nvSpPr>
        <dsp:cNvPr id="0" name=""/>
        <dsp:cNvSpPr/>
      </dsp:nvSpPr>
      <dsp:spPr>
        <a:xfrm>
          <a:off x="0" y="583"/>
          <a:ext cx="6227448" cy="1365306"/>
        </a:xfrm>
        <a:prstGeom prst="roundRect">
          <a:avLst>
            <a:gd name="adj" fmla="val 1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dsp:style>
    </dsp:sp>
    <dsp:sp modelId="{4F1971FA-4F84-4E7F-9121-A16532A79989}">
      <dsp:nvSpPr>
        <dsp:cNvPr id="0" name=""/>
        <dsp:cNvSpPr/>
      </dsp:nvSpPr>
      <dsp:spPr>
        <a:xfrm>
          <a:off x="570728" y="314971"/>
          <a:ext cx="750918" cy="7509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5C0772-7FEA-4A7B-B7BB-512136589294}">
      <dsp:nvSpPr>
        <dsp:cNvPr id="0" name=""/>
        <dsp:cNvSpPr/>
      </dsp:nvSpPr>
      <dsp:spPr>
        <a:xfrm>
          <a:off x="1576928" y="583"/>
          <a:ext cx="4650519" cy="136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95" tIns="144495" rIns="144495" bIns="144495" numCol="1" spcCol="1270" anchor="ctr" anchorCtr="0">
          <a:noAutofit/>
        </a:bodyPr>
        <a:lstStyle/>
        <a:p>
          <a:pPr marL="0" lvl="0" indent="0" algn="l" defTabSz="800100">
            <a:lnSpc>
              <a:spcPct val="100000"/>
            </a:lnSpc>
            <a:spcBef>
              <a:spcPct val="0"/>
            </a:spcBef>
            <a:spcAft>
              <a:spcPct val="35000"/>
            </a:spcAft>
            <a:buNone/>
          </a:pPr>
          <a:r>
            <a:rPr lang="en-US" sz="1800" kern="1200" dirty="0"/>
            <a:t>Phone:  	</a:t>
          </a:r>
          <a:r>
            <a:rPr lang="en-US" sz="1800" kern="1200" dirty="0">
              <a:solidFill>
                <a:schemeClr val="tx1"/>
              </a:solidFill>
            </a:rPr>
            <a:t>850.645.2143</a:t>
          </a:r>
        </a:p>
      </dsp:txBody>
      <dsp:txXfrm>
        <a:off x="1576928" y="583"/>
        <a:ext cx="4650519" cy="1365306"/>
      </dsp:txXfrm>
    </dsp:sp>
    <dsp:sp modelId="{E95B512A-5EEC-4C82-8554-15CF6C467DD5}">
      <dsp:nvSpPr>
        <dsp:cNvPr id="0" name=""/>
        <dsp:cNvSpPr/>
      </dsp:nvSpPr>
      <dsp:spPr>
        <a:xfrm>
          <a:off x="0" y="1707216"/>
          <a:ext cx="6227448" cy="136530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763AFD8-6FDF-465E-8D78-3D9C44EA8BB1}">
      <dsp:nvSpPr>
        <dsp:cNvPr id="0" name=""/>
        <dsp:cNvSpPr/>
      </dsp:nvSpPr>
      <dsp:spPr>
        <a:xfrm>
          <a:off x="413005" y="2014410"/>
          <a:ext cx="750918" cy="7509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6B7AC7-E473-4BD1-A7F2-9509133981B0}">
      <dsp:nvSpPr>
        <dsp:cNvPr id="0" name=""/>
        <dsp:cNvSpPr/>
      </dsp:nvSpPr>
      <dsp:spPr>
        <a:xfrm>
          <a:off x="1576928" y="1707216"/>
          <a:ext cx="4650519" cy="136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95" tIns="144495" rIns="144495" bIns="144495" numCol="1" spcCol="1270" anchor="ctr" anchorCtr="0">
          <a:noAutofit/>
        </a:bodyPr>
        <a:lstStyle/>
        <a:p>
          <a:pPr marL="0" lvl="0" indent="0" algn="l" defTabSz="800100">
            <a:lnSpc>
              <a:spcPct val="100000"/>
            </a:lnSpc>
            <a:spcBef>
              <a:spcPct val="0"/>
            </a:spcBef>
            <a:spcAft>
              <a:spcPct val="35000"/>
            </a:spcAft>
            <a:buNone/>
          </a:pPr>
          <a:r>
            <a:rPr lang="en-US" sz="1800" kern="1200">
              <a:solidFill>
                <a:schemeClr val="tx1"/>
              </a:solidFill>
            </a:rPr>
            <a:t>Email: vmcdevitt@FSU.edu</a:t>
          </a:r>
        </a:p>
      </dsp:txBody>
      <dsp:txXfrm>
        <a:off x="1576928" y="1707216"/>
        <a:ext cx="4650519" cy="1365306"/>
      </dsp:txXfrm>
    </dsp:sp>
    <dsp:sp modelId="{F566214F-69A5-4A1F-8AC4-D6010B333E51}">
      <dsp:nvSpPr>
        <dsp:cNvPr id="0" name=""/>
        <dsp:cNvSpPr/>
      </dsp:nvSpPr>
      <dsp:spPr>
        <a:xfrm>
          <a:off x="0" y="3406763"/>
          <a:ext cx="6227448" cy="136530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5D2095BF-C90E-4FC8-A637-CC69707AB590}">
      <dsp:nvSpPr>
        <dsp:cNvPr id="0" name=""/>
        <dsp:cNvSpPr/>
      </dsp:nvSpPr>
      <dsp:spPr>
        <a:xfrm>
          <a:off x="413005" y="3721043"/>
          <a:ext cx="750918" cy="750918"/>
        </a:xfrm>
        <a:prstGeom prst="rect">
          <a:avLst/>
        </a:prstGeom>
        <a:solidFill>
          <a:schemeClr val="accent4">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71E128-C328-4205-83ED-F734B98412C7}">
      <dsp:nvSpPr>
        <dsp:cNvPr id="0" name=""/>
        <dsp:cNvSpPr/>
      </dsp:nvSpPr>
      <dsp:spPr>
        <a:xfrm>
          <a:off x="1576928" y="3413849"/>
          <a:ext cx="4650519" cy="136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95" tIns="144495" rIns="144495" bIns="144495" numCol="1" spcCol="1270" anchor="ctr" anchorCtr="0">
          <a:noAutofit/>
        </a:bodyPr>
        <a:lstStyle/>
        <a:p>
          <a:pPr marL="0" lvl="0" indent="0" algn="l" defTabSz="800100">
            <a:lnSpc>
              <a:spcPct val="100000"/>
            </a:lnSpc>
            <a:spcBef>
              <a:spcPct val="0"/>
            </a:spcBef>
            <a:spcAft>
              <a:spcPct val="35000"/>
            </a:spcAft>
            <a:buNone/>
          </a:pPr>
          <a:r>
            <a:rPr lang="en-US" sz="1800" kern="1200"/>
            <a:t>Website: https://www.research.fsu.edu/research-offices/oc</a:t>
          </a:r>
          <a:endParaRPr lang="en-US" sz="1800" kern="1200">
            <a:solidFill>
              <a:schemeClr val="tx1"/>
            </a:solidFill>
          </a:endParaRPr>
        </a:p>
      </dsp:txBody>
      <dsp:txXfrm>
        <a:off x="1576928" y="3413849"/>
        <a:ext cx="4650519" cy="13653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AF3EC-240B-4555-908A-4333392FB0CD}">
      <dsp:nvSpPr>
        <dsp:cNvPr id="0" name=""/>
        <dsp:cNvSpPr/>
      </dsp:nvSpPr>
      <dsp:spPr>
        <a:xfrm>
          <a:off x="0" y="583"/>
          <a:ext cx="6227448" cy="1365306"/>
        </a:xfrm>
        <a:prstGeom prst="roundRect">
          <a:avLst>
            <a:gd name="adj" fmla="val 10000"/>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dsp:style>
    </dsp:sp>
    <dsp:sp modelId="{4F1971FA-4F84-4E7F-9121-A16532A79989}">
      <dsp:nvSpPr>
        <dsp:cNvPr id="0" name=""/>
        <dsp:cNvSpPr/>
      </dsp:nvSpPr>
      <dsp:spPr>
        <a:xfrm>
          <a:off x="570728" y="314971"/>
          <a:ext cx="750918" cy="7509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5C0772-7FEA-4A7B-B7BB-512136589294}">
      <dsp:nvSpPr>
        <dsp:cNvPr id="0" name=""/>
        <dsp:cNvSpPr/>
      </dsp:nvSpPr>
      <dsp:spPr>
        <a:xfrm>
          <a:off x="1576928" y="583"/>
          <a:ext cx="4650519" cy="136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95" tIns="144495" rIns="144495" bIns="144495" numCol="1" spcCol="1270" anchor="ctr" anchorCtr="0">
          <a:noAutofit/>
        </a:bodyPr>
        <a:lstStyle/>
        <a:p>
          <a:pPr marL="0" lvl="0" indent="0" algn="l" defTabSz="844550">
            <a:lnSpc>
              <a:spcPct val="100000"/>
            </a:lnSpc>
            <a:spcBef>
              <a:spcPct val="0"/>
            </a:spcBef>
            <a:spcAft>
              <a:spcPct val="35000"/>
            </a:spcAft>
            <a:buNone/>
          </a:pPr>
          <a:r>
            <a:rPr lang="en-US" sz="1900" kern="1200"/>
            <a:t>Phone: </a:t>
          </a:r>
          <a:r>
            <a:rPr lang="en-US" sz="1900" kern="1200">
              <a:solidFill>
                <a:schemeClr val="tx1"/>
              </a:solidFill>
              <a:latin typeface="Open Sans SemiBold"/>
            </a:rPr>
            <a:t>(850) 644-1528</a:t>
          </a:r>
          <a:endParaRPr lang="en-US" sz="1900" kern="1200">
            <a:solidFill>
              <a:schemeClr val="tx1"/>
            </a:solidFill>
            <a:highlight>
              <a:srgbClr val="FFFF00"/>
            </a:highlight>
          </a:endParaRPr>
        </a:p>
      </dsp:txBody>
      <dsp:txXfrm>
        <a:off x="1576928" y="583"/>
        <a:ext cx="4650519" cy="1365306"/>
      </dsp:txXfrm>
    </dsp:sp>
    <dsp:sp modelId="{E95B512A-5EEC-4C82-8554-15CF6C467DD5}">
      <dsp:nvSpPr>
        <dsp:cNvPr id="0" name=""/>
        <dsp:cNvSpPr/>
      </dsp:nvSpPr>
      <dsp:spPr>
        <a:xfrm>
          <a:off x="0" y="1707216"/>
          <a:ext cx="6227448" cy="136530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763AFD8-6FDF-465E-8D78-3D9C44EA8BB1}">
      <dsp:nvSpPr>
        <dsp:cNvPr id="0" name=""/>
        <dsp:cNvSpPr/>
      </dsp:nvSpPr>
      <dsp:spPr>
        <a:xfrm>
          <a:off x="413005" y="2014410"/>
          <a:ext cx="750918" cy="7509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6B7AC7-E473-4BD1-A7F2-9509133981B0}">
      <dsp:nvSpPr>
        <dsp:cNvPr id="0" name=""/>
        <dsp:cNvSpPr/>
      </dsp:nvSpPr>
      <dsp:spPr>
        <a:xfrm>
          <a:off x="1576928" y="1707216"/>
          <a:ext cx="4650519" cy="136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95" tIns="144495" rIns="144495" bIns="144495" numCol="1" spcCol="1270" anchor="ctr" anchorCtr="0">
          <a:noAutofit/>
        </a:bodyPr>
        <a:lstStyle/>
        <a:p>
          <a:pPr marL="0" lvl="0" indent="0" algn="l" defTabSz="844550" rtl="0">
            <a:lnSpc>
              <a:spcPct val="100000"/>
            </a:lnSpc>
            <a:spcBef>
              <a:spcPct val="0"/>
            </a:spcBef>
            <a:spcAft>
              <a:spcPct val="35000"/>
            </a:spcAft>
            <a:buNone/>
          </a:pPr>
          <a:r>
            <a:rPr lang="en-US" sz="1900" kern="1200">
              <a:solidFill>
                <a:schemeClr val="tx1"/>
              </a:solidFill>
            </a:rPr>
            <a:t>Email:</a:t>
          </a:r>
          <a:r>
            <a:rPr lang="en-US" sz="1900" kern="1200">
              <a:solidFill>
                <a:schemeClr val="tx1"/>
              </a:solidFill>
              <a:latin typeface="Open Sans SemiBold"/>
            </a:rPr>
            <a:t> acostabile@fsu.edu, </a:t>
          </a:r>
          <a:br>
            <a:rPr lang="en-US" sz="1900" kern="1200">
              <a:solidFill>
                <a:schemeClr val="tx1"/>
              </a:solidFill>
              <a:latin typeface="Open Sans SemiBold"/>
            </a:rPr>
          </a:br>
          <a:r>
            <a:rPr lang="en-US" sz="1900" kern="1200">
              <a:solidFill>
                <a:schemeClr val="tx1"/>
              </a:solidFill>
              <a:latin typeface="Open Sans SemiBold"/>
            </a:rPr>
            <a:t>ignite-tallahassee@fsu.edu</a:t>
          </a:r>
          <a:endParaRPr lang="en-US" sz="1900" kern="1200">
            <a:solidFill>
              <a:schemeClr val="tx1"/>
            </a:solidFill>
          </a:endParaRPr>
        </a:p>
      </dsp:txBody>
      <dsp:txXfrm>
        <a:off x="1576928" y="1707216"/>
        <a:ext cx="4650519" cy="1365306"/>
      </dsp:txXfrm>
    </dsp:sp>
    <dsp:sp modelId="{F566214F-69A5-4A1F-8AC4-D6010B333E51}">
      <dsp:nvSpPr>
        <dsp:cNvPr id="0" name=""/>
        <dsp:cNvSpPr/>
      </dsp:nvSpPr>
      <dsp:spPr>
        <a:xfrm>
          <a:off x="0" y="3406763"/>
          <a:ext cx="6227448" cy="1365306"/>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5D2095BF-C90E-4FC8-A637-CC69707AB590}">
      <dsp:nvSpPr>
        <dsp:cNvPr id="0" name=""/>
        <dsp:cNvSpPr/>
      </dsp:nvSpPr>
      <dsp:spPr>
        <a:xfrm>
          <a:off x="413005" y="3721043"/>
          <a:ext cx="750918" cy="750918"/>
        </a:xfrm>
        <a:prstGeom prst="rect">
          <a:avLst/>
        </a:prstGeom>
        <a:solidFill>
          <a:schemeClr val="accent4">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71E128-C328-4205-83ED-F734B98412C7}">
      <dsp:nvSpPr>
        <dsp:cNvPr id="0" name=""/>
        <dsp:cNvSpPr/>
      </dsp:nvSpPr>
      <dsp:spPr>
        <a:xfrm>
          <a:off x="1576928" y="3413849"/>
          <a:ext cx="4650519" cy="136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495" tIns="144495" rIns="144495" bIns="144495" numCol="1" spcCol="1270" anchor="ctr" anchorCtr="0">
          <a:noAutofit/>
        </a:bodyPr>
        <a:lstStyle/>
        <a:p>
          <a:pPr marL="0" lvl="0" indent="0" algn="l" defTabSz="844550">
            <a:lnSpc>
              <a:spcPct val="100000"/>
            </a:lnSpc>
            <a:spcBef>
              <a:spcPct val="0"/>
            </a:spcBef>
            <a:spcAft>
              <a:spcPct val="35000"/>
            </a:spcAft>
            <a:buNone/>
          </a:pPr>
          <a:r>
            <a:rPr lang="en-US" sz="1900" kern="1200"/>
            <a:t>Website:</a:t>
          </a:r>
          <a:r>
            <a:rPr lang="en-US" sz="1900" kern="1200">
              <a:latin typeface="Open Sans SemiBold"/>
            </a:rPr>
            <a:t> https</a:t>
          </a:r>
          <a:r>
            <a:rPr lang="en-US" sz="1900" kern="1200"/>
            <a:t>://www.research.fsu.edu/ignite</a:t>
          </a:r>
        </a:p>
      </dsp:txBody>
      <dsp:txXfrm>
        <a:off x="1576928" y="3413849"/>
        <a:ext cx="4650519" cy="13653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AF3EC-240B-4555-908A-4333392FB0CD}">
      <dsp:nvSpPr>
        <dsp:cNvPr id="0" name=""/>
        <dsp:cNvSpPr/>
      </dsp:nvSpPr>
      <dsp:spPr>
        <a:xfrm>
          <a:off x="0" y="760052"/>
          <a:ext cx="6133443" cy="1403173"/>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4F1971FA-4F84-4E7F-9121-A16532A79989}">
      <dsp:nvSpPr>
        <dsp:cNvPr id="0" name=""/>
        <dsp:cNvSpPr/>
      </dsp:nvSpPr>
      <dsp:spPr>
        <a:xfrm>
          <a:off x="586557" y="1083159"/>
          <a:ext cx="771745" cy="771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5C0772-7FEA-4A7B-B7BB-512136589294}">
      <dsp:nvSpPr>
        <dsp:cNvPr id="0" name=""/>
        <dsp:cNvSpPr/>
      </dsp:nvSpPr>
      <dsp:spPr>
        <a:xfrm>
          <a:off x="1620665" y="760052"/>
          <a:ext cx="4512778" cy="1403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03" tIns="148503" rIns="148503" bIns="148503" numCol="1" spcCol="1270" anchor="ctr" anchorCtr="0">
          <a:noAutofit/>
        </a:bodyPr>
        <a:lstStyle/>
        <a:p>
          <a:pPr marL="0" lvl="0" indent="0" algn="l" defTabSz="977900">
            <a:lnSpc>
              <a:spcPct val="100000"/>
            </a:lnSpc>
            <a:spcBef>
              <a:spcPct val="0"/>
            </a:spcBef>
            <a:spcAft>
              <a:spcPct val="35000"/>
            </a:spcAft>
            <a:buNone/>
          </a:pPr>
          <a:r>
            <a:rPr lang="en-US" sz="2200" kern="1200"/>
            <a:t>Phone:  </a:t>
          </a:r>
          <a:r>
            <a:rPr lang="en-US" sz="2200" kern="1200">
              <a:solidFill>
                <a:schemeClr val="tx1"/>
              </a:solidFill>
              <a:latin typeface="Open Sans SemiBold"/>
            </a:rPr>
            <a:t>850.644.8648</a:t>
          </a:r>
          <a:endParaRPr lang="en-US" sz="2200" kern="1200">
            <a:solidFill>
              <a:schemeClr val="tx1"/>
            </a:solidFill>
          </a:endParaRPr>
        </a:p>
      </dsp:txBody>
      <dsp:txXfrm>
        <a:off x="1620665" y="760052"/>
        <a:ext cx="4512778" cy="1403173"/>
      </dsp:txXfrm>
    </dsp:sp>
    <dsp:sp modelId="{E95B512A-5EEC-4C82-8554-15CF6C467DD5}">
      <dsp:nvSpPr>
        <dsp:cNvPr id="0" name=""/>
        <dsp:cNvSpPr/>
      </dsp:nvSpPr>
      <dsp:spPr>
        <a:xfrm>
          <a:off x="0" y="2514019"/>
          <a:ext cx="6133443" cy="1403173"/>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763AFD8-6FDF-465E-8D78-3D9C44EA8BB1}">
      <dsp:nvSpPr>
        <dsp:cNvPr id="0" name=""/>
        <dsp:cNvSpPr/>
      </dsp:nvSpPr>
      <dsp:spPr>
        <a:xfrm>
          <a:off x="424460" y="2829733"/>
          <a:ext cx="771745" cy="771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6B7AC7-E473-4BD1-A7F2-9509133981B0}">
      <dsp:nvSpPr>
        <dsp:cNvPr id="0" name=""/>
        <dsp:cNvSpPr/>
      </dsp:nvSpPr>
      <dsp:spPr>
        <a:xfrm>
          <a:off x="1620665" y="2514019"/>
          <a:ext cx="4512778" cy="1403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03" tIns="148503" rIns="148503" bIns="148503" numCol="1" spcCol="1270" anchor="ctr" anchorCtr="0">
          <a:noAutofit/>
        </a:bodyPr>
        <a:lstStyle/>
        <a:p>
          <a:pPr marL="0" lvl="0" indent="0" algn="l" defTabSz="977900">
            <a:lnSpc>
              <a:spcPct val="100000"/>
            </a:lnSpc>
            <a:spcBef>
              <a:spcPct val="0"/>
            </a:spcBef>
            <a:spcAft>
              <a:spcPct val="35000"/>
            </a:spcAft>
            <a:buNone/>
          </a:pPr>
          <a:r>
            <a:rPr lang="en-US" sz="2200" kern="1200">
              <a:latin typeface="Open Sans SemiBold"/>
            </a:rPr>
            <a:t>Questions</a:t>
          </a:r>
          <a:r>
            <a:rPr lang="en-US" sz="2200" kern="1200"/>
            <a:t>:  </a:t>
          </a:r>
          <a:r>
            <a:rPr lang="en-US" sz="2200" kern="1200">
              <a:solidFill>
                <a:schemeClr val="tx1"/>
              </a:solidFill>
              <a:latin typeface="Open Sans SemiBold"/>
            </a:rPr>
            <a:t>Angela Jackson       </a:t>
          </a:r>
        </a:p>
        <a:p>
          <a:pPr marL="0" lvl="0" indent="0" algn="l" defTabSz="977900">
            <a:lnSpc>
              <a:spcPct val="100000"/>
            </a:lnSpc>
            <a:spcBef>
              <a:spcPct val="0"/>
            </a:spcBef>
            <a:spcAft>
              <a:spcPct val="35000"/>
            </a:spcAft>
            <a:buNone/>
          </a:pPr>
          <a:r>
            <a:rPr lang="en-US" sz="2200" kern="1200">
              <a:solidFill>
                <a:schemeClr val="tx1"/>
              </a:solidFill>
              <a:latin typeface="Open Sans SemiBold"/>
            </a:rPr>
            <a:t>adjackson3</a:t>
          </a:r>
          <a:r>
            <a:rPr lang="en-US" sz="2200" kern="1200">
              <a:solidFill>
                <a:schemeClr val="tx1"/>
              </a:solidFill>
            </a:rPr>
            <a:t>@fsu.edu</a:t>
          </a:r>
          <a:endParaRPr lang="en-US" sz="2200" kern="1200">
            <a:solidFill>
              <a:schemeClr val="tx1"/>
            </a:solidFill>
            <a:latin typeface="Open Sans SemiBold"/>
          </a:endParaRPr>
        </a:p>
      </dsp:txBody>
      <dsp:txXfrm>
        <a:off x="1620665" y="2514019"/>
        <a:ext cx="4512778" cy="14031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BA8DF-7307-427C-B667-6C2D7DE24989}">
      <dsp:nvSpPr>
        <dsp:cNvPr id="0" name=""/>
        <dsp:cNvSpPr/>
      </dsp:nvSpPr>
      <dsp:spPr>
        <a:xfrm>
          <a:off x="0" y="2129"/>
          <a:ext cx="6594916" cy="107908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8A3B6B29-4B0F-4FB2-8D8A-05E47787A9F4}">
      <dsp:nvSpPr>
        <dsp:cNvPr id="0" name=""/>
        <dsp:cNvSpPr/>
      </dsp:nvSpPr>
      <dsp:spPr>
        <a:xfrm>
          <a:off x="326423" y="244923"/>
          <a:ext cx="593498" cy="59349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D87424-2AF2-4EDF-BB47-ABB290216DF9}">
      <dsp:nvSpPr>
        <dsp:cNvPr id="0" name=""/>
        <dsp:cNvSpPr/>
      </dsp:nvSpPr>
      <dsp:spPr>
        <a:xfrm>
          <a:off x="1246345" y="0"/>
          <a:ext cx="5348570" cy="1079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03" tIns="114203" rIns="114203" bIns="114203" numCol="1" spcCol="1270" anchor="ctr" anchorCtr="0">
          <a:noAutofit/>
        </a:bodyPr>
        <a:lstStyle/>
        <a:p>
          <a:pPr marL="0" lvl="0" indent="0" algn="l" defTabSz="755650">
            <a:lnSpc>
              <a:spcPct val="100000"/>
            </a:lnSpc>
            <a:spcBef>
              <a:spcPct val="0"/>
            </a:spcBef>
            <a:spcAft>
              <a:spcPct val="35000"/>
            </a:spcAft>
            <a:buNone/>
          </a:pPr>
          <a:r>
            <a:rPr lang="en-US" sz="1700" kern="1200"/>
            <a:t>Address:  </a:t>
          </a:r>
          <a:r>
            <a:rPr lang="fr-FR" sz="1700" kern="1200"/>
            <a:t>2010 Levy Avenue Suite 276 (SW Campus)</a:t>
          </a:r>
          <a:endParaRPr lang="en-US" sz="1700" kern="1200"/>
        </a:p>
      </dsp:txBody>
      <dsp:txXfrm>
        <a:off x="1246345" y="0"/>
        <a:ext cx="5348570" cy="1079087"/>
      </dsp:txXfrm>
    </dsp:sp>
    <dsp:sp modelId="{0C4AF3EC-240B-4555-908A-4333392FB0CD}">
      <dsp:nvSpPr>
        <dsp:cNvPr id="0" name=""/>
        <dsp:cNvSpPr/>
      </dsp:nvSpPr>
      <dsp:spPr>
        <a:xfrm>
          <a:off x="0" y="1350988"/>
          <a:ext cx="6594916" cy="107908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4F1971FA-4F84-4E7F-9121-A16532A79989}">
      <dsp:nvSpPr>
        <dsp:cNvPr id="0" name=""/>
        <dsp:cNvSpPr/>
      </dsp:nvSpPr>
      <dsp:spPr>
        <a:xfrm>
          <a:off x="326423" y="1593782"/>
          <a:ext cx="593498" cy="5934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5C0772-7FEA-4A7B-B7BB-512136589294}">
      <dsp:nvSpPr>
        <dsp:cNvPr id="0" name=""/>
        <dsp:cNvSpPr/>
      </dsp:nvSpPr>
      <dsp:spPr>
        <a:xfrm>
          <a:off x="1246345" y="1350988"/>
          <a:ext cx="5348570" cy="1079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03" tIns="114203" rIns="114203" bIns="114203" numCol="1" spcCol="1270" anchor="ctr" anchorCtr="0">
          <a:noAutofit/>
        </a:bodyPr>
        <a:lstStyle/>
        <a:p>
          <a:pPr marL="0" lvl="0" indent="0" algn="l" defTabSz="755650">
            <a:lnSpc>
              <a:spcPct val="100000"/>
            </a:lnSpc>
            <a:spcBef>
              <a:spcPct val="0"/>
            </a:spcBef>
            <a:spcAft>
              <a:spcPct val="35000"/>
            </a:spcAft>
            <a:buNone/>
          </a:pPr>
          <a:r>
            <a:rPr lang="en-US" sz="1700" kern="1200" dirty="0"/>
            <a:t>Phone:  	850.644.7900</a:t>
          </a:r>
        </a:p>
      </dsp:txBody>
      <dsp:txXfrm>
        <a:off x="1246345" y="1350988"/>
        <a:ext cx="5348570" cy="1079087"/>
      </dsp:txXfrm>
    </dsp:sp>
    <dsp:sp modelId="{E95B512A-5EEC-4C82-8554-15CF6C467DD5}">
      <dsp:nvSpPr>
        <dsp:cNvPr id="0" name=""/>
        <dsp:cNvSpPr/>
      </dsp:nvSpPr>
      <dsp:spPr>
        <a:xfrm>
          <a:off x="0" y="2699847"/>
          <a:ext cx="6594916" cy="107908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E763AFD8-6FDF-465E-8D78-3D9C44EA8BB1}">
      <dsp:nvSpPr>
        <dsp:cNvPr id="0" name=""/>
        <dsp:cNvSpPr/>
      </dsp:nvSpPr>
      <dsp:spPr>
        <a:xfrm>
          <a:off x="326423" y="2942642"/>
          <a:ext cx="593498" cy="5934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6B7AC7-E473-4BD1-A7F2-9509133981B0}">
      <dsp:nvSpPr>
        <dsp:cNvPr id="0" name=""/>
        <dsp:cNvSpPr/>
      </dsp:nvSpPr>
      <dsp:spPr>
        <a:xfrm>
          <a:off x="1246345" y="2699847"/>
          <a:ext cx="5348570" cy="1079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03" tIns="114203" rIns="114203" bIns="114203" numCol="1" spcCol="1270" anchor="ctr" anchorCtr="0">
          <a:noAutofit/>
        </a:bodyPr>
        <a:lstStyle/>
        <a:p>
          <a:pPr marL="0" lvl="0" indent="0" algn="l" defTabSz="755650">
            <a:lnSpc>
              <a:spcPct val="100000"/>
            </a:lnSpc>
            <a:spcBef>
              <a:spcPct val="0"/>
            </a:spcBef>
            <a:spcAft>
              <a:spcPct val="35000"/>
            </a:spcAft>
            <a:buNone/>
          </a:pPr>
          <a:r>
            <a:rPr lang="en-US" sz="1700" kern="1200"/>
            <a:t>Email:  	humansubjects@fsu.edu</a:t>
          </a:r>
        </a:p>
      </dsp:txBody>
      <dsp:txXfrm>
        <a:off x="1246345" y="2699847"/>
        <a:ext cx="5348570" cy="1079087"/>
      </dsp:txXfrm>
    </dsp:sp>
    <dsp:sp modelId="{E6664586-1104-4568-AEAF-D0DE4BECE71E}">
      <dsp:nvSpPr>
        <dsp:cNvPr id="0" name=""/>
        <dsp:cNvSpPr/>
      </dsp:nvSpPr>
      <dsp:spPr>
        <a:xfrm>
          <a:off x="0" y="4048706"/>
          <a:ext cx="6594916" cy="107908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9E0AA124-6608-4FD7-A50E-3EACC81368CD}">
      <dsp:nvSpPr>
        <dsp:cNvPr id="0" name=""/>
        <dsp:cNvSpPr/>
      </dsp:nvSpPr>
      <dsp:spPr>
        <a:xfrm>
          <a:off x="326423" y="4291501"/>
          <a:ext cx="593498" cy="593498"/>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566DE9-CFE9-414E-94C3-ADA6489D529D}">
      <dsp:nvSpPr>
        <dsp:cNvPr id="0" name=""/>
        <dsp:cNvSpPr/>
      </dsp:nvSpPr>
      <dsp:spPr>
        <a:xfrm>
          <a:off x="1246345" y="4048706"/>
          <a:ext cx="5348570" cy="1079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03" tIns="114203" rIns="114203" bIns="114203" numCol="1" spcCol="1270" anchor="ctr" anchorCtr="0">
          <a:noAutofit/>
        </a:bodyPr>
        <a:lstStyle/>
        <a:p>
          <a:pPr marL="0" lvl="0" indent="0" algn="l" defTabSz="755650">
            <a:lnSpc>
              <a:spcPct val="100000"/>
            </a:lnSpc>
            <a:spcBef>
              <a:spcPct val="0"/>
            </a:spcBef>
            <a:spcAft>
              <a:spcPct val="35000"/>
            </a:spcAft>
            <a:buNone/>
          </a:pPr>
          <a:r>
            <a:rPr lang="en-US" sz="1700" kern="1200"/>
            <a:t>Website: https://www.research.fsu.edu/research-offices/ohsp/</a:t>
          </a:r>
        </a:p>
      </dsp:txBody>
      <dsp:txXfrm>
        <a:off x="1246345" y="4048706"/>
        <a:ext cx="5348570" cy="1079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7586D-A497-4CC2-ACD3-039AA4F0BFE8}">
      <dsp:nvSpPr>
        <dsp:cNvPr id="0" name=""/>
        <dsp:cNvSpPr/>
      </dsp:nvSpPr>
      <dsp:spPr>
        <a:xfrm>
          <a:off x="0" y="2024"/>
          <a:ext cx="6610688" cy="102584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A9353880-DA27-4A55-9B83-B33A3646BC2D}">
      <dsp:nvSpPr>
        <dsp:cNvPr id="0" name=""/>
        <dsp:cNvSpPr/>
      </dsp:nvSpPr>
      <dsp:spPr>
        <a:xfrm>
          <a:off x="310317" y="232838"/>
          <a:ext cx="564213" cy="564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05DC9A-ECA2-4A28-A02B-09CA13315ADB}">
      <dsp:nvSpPr>
        <dsp:cNvPr id="0" name=""/>
        <dsp:cNvSpPr/>
      </dsp:nvSpPr>
      <dsp:spPr>
        <a:xfrm>
          <a:off x="1184847" y="2024"/>
          <a:ext cx="5425841" cy="10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44550">
            <a:lnSpc>
              <a:spcPct val="100000"/>
            </a:lnSpc>
            <a:spcBef>
              <a:spcPct val="0"/>
            </a:spcBef>
            <a:spcAft>
              <a:spcPct val="35000"/>
            </a:spcAft>
            <a:buNone/>
          </a:pPr>
          <a:r>
            <a:rPr lang="en-US" sz="1900" kern="1200"/>
            <a:t>Address:  107 </a:t>
          </a:r>
          <a:r>
            <a:rPr lang="en-US" sz="1900" kern="1200" err="1"/>
            <a:t>Chieftan</a:t>
          </a:r>
          <a:r>
            <a:rPr lang="en-US" sz="1900" kern="1200"/>
            <a:t> Way, 101 Biomedical Research Facility</a:t>
          </a:r>
        </a:p>
      </dsp:txBody>
      <dsp:txXfrm>
        <a:off x="1184847" y="2024"/>
        <a:ext cx="5425841" cy="1025841"/>
      </dsp:txXfrm>
    </dsp:sp>
    <dsp:sp modelId="{F5FF9A5D-7684-4D2E-A6EE-43E2BCE22E47}">
      <dsp:nvSpPr>
        <dsp:cNvPr id="0" name=""/>
        <dsp:cNvSpPr/>
      </dsp:nvSpPr>
      <dsp:spPr>
        <a:xfrm>
          <a:off x="0" y="1284326"/>
          <a:ext cx="6610688" cy="102584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B8825C92-144E-4390-A921-80A27706E53E}">
      <dsp:nvSpPr>
        <dsp:cNvPr id="0" name=""/>
        <dsp:cNvSpPr/>
      </dsp:nvSpPr>
      <dsp:spPr>
        <a:xfrm>
          <a:off x="310317" y="1515140"/>
          <a:ext cx="564213" cy="564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978DF9-33FF-4F55-84AF-DC2284CBF19C}">
      <dsp:nvSpPr>
        <dsp:cNvPr id="0" name=""/>
        <dsp:cNvSpPr/>
      </dsp:nvSpPr>
      <dsp:spPr>
        <a:xfrm>
          <a:off x="1184847" y="1284326"/>
          <a:ext cx="5425841" cy="10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44550">
            <a:lnSpc>
              <a:spcPct val="100000"/>
            </a:lnSpc>
            <a:spcBef>
              <a:spcPct val="0"/>
            </a:spcBef>
            <a:spcAft>
              <a:spcPct val="35000"/>
            </a:spcAft>
            <a:buNone/>
          </a:pPr>
          <a:r>
            <a:rPr lang="en-US" sz="1900" kern="1200"/>
            <a:t>Phone:  	644-4262</a:t>
          </a:r>
        </a:p>
      </dsp:txBody>
      <dsp:txXfrm>
        <a:off x="1184847" y="1284326"/>
        <a:ext cx="5425841" cy="1025841"/>
      </dsp:txXfrm>
    </dsp:sp>
    <dsp:sp modelId="{FE457592-B75B-4561-9438-47C227ECC7E3}">
      <dsp:nvSpPr>
        <dsp:cNvPr id="0" name=""/>
        <dsp:cNvSpPr/>
      </dsp:nvSpPr>
      <dsp:spPr>
        <a:xfrm>
          <a:off x="0" y="2566628"/>
          <a:ext cx="6610688" cy="102584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28462CC7-FC4F-403E-A16D-AA7407BD7E4E}">
      <dsp:nvSpPr>
        <dsp:cNvPr id="0" name=""/>
        <dsp:cNvSpPr/>
      </dsp:nvSpPr>
      <dsp:spPr>
        <a:xfrm>
          <a:off x="310317" y="2797443"/>
          <a:ext cx="564213" cy="564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D70A1-566C-42A7-9418-14F3E93DD094}">
      <dsp:nvSpPr>
        <dsp:cNvPr id="0" name=""/>
        <dsp:cNvSpPr/>
      </dsp:nvSpPr>
      <dsp:spPr>
        <a:xfrm>
          <a:off x="1184847" y="2566628"/>
          <a:ext cx="5425841" cy="10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44550">
            <a:lnSpc>
              <a:spcPct val="100000"/>
            </a:lnSpc>
            <a:spcBef>
              <a:spcPct val="0"/>
            </a:spcBef>
            <a:spcAft>
              <a:spcPct val="35000"/>
            </a:spcAft>
            <a:buNone/>
          </a:pPr>
          <a:r>
            <a:rPr lang="en-US" sz="1900" kern="1200"/>
            <a:t>Email:  	</a:t>
          </a:r>
          <a:r>
            <a:rPr lang="en-US" sz="1900" kern="1200">
              <a:hlinkClick xmlns:r="http://schemas.openxmlformats.org/officeDocument/2006/relationships" r:id="rId7"/>
            </a:rPr>
            <a:t>wahill@fsu.edu</a:t>
          </a:r>
          <a:r>
            <a:rPr lang="en-US" sz="1900" kern="1200"/>
            <a:t> </a:t>
          </a:r>
        </a:p>
        <a:p>
          <a:pPr marL="0" lvl="0" indent="0" algn="l" defTabSz="844550">
            <a:lnSpc>
              <a:spcPct val="100000"/>
            </a:lnSpc>
            <a:spcBef>
              <a:spcPct val="0"/>
            </a:spcBef>
            <a:spcAft>
              <a:spcPct val="35000"/>
            </a:spcAft>
            <a:buNone/>
          </a:pPr>
          <a:r>
            <a:rPr lang="en-US" sz="1900" kern="1200"/>
            <a:t> William Hill, Director</a:t>
          </a:r>
        </a:p>
      </dsp:txBody>
      <dsp:txXfrm>
        <a:off x="1184847" y="2566628"/>
        <a:ext cx="5425841" cy="1025841"/>
      </dsp:txXfrm>
    </dsp:sp>
    <dsp:sp modelId="{67120942-5B0C-4B50-94FC-1FD62C794E3D}">
      <dsp:nvSpPr>
        <dsp:cNvPr id="0" name=""/>
        <dsp:cNvSpPr/>
      </dsp:nvSpPr>
      <dsp:spPr>
        <a:xfrm>
          <a:off x="0" y="3848931"/>
          <a:ext cx="6610688" cy="102584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C5A87AE6-CA46-49FF-8946-08B884999FF2}">
      <dsp:nvSpPr>
        <dsp:cNvPr id="0" name=""/>
        <dsp:cNvSpPr/>
      </dsp:nvSpPr>
      <dsp:spPr>
        <a:xfrm>
          <a:off x="310317" y="4079745"/>
          <a:ext cx="564213" cy="564213"/>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E2DBD7-43A5-41F8-9842-10D9FD986EC1}">
      <dsp:nvSpPr>
        <dsp:cNvPr id="0" name=""/>
        <dsp:cNvSpPr/>
      </dsp:nvSpPr>
      <dsp:spPr>
        <a:xfrm>
          <a:off x="1184847" y="3848931"/>
          <a:ext cx="5425841" cy="102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44550">
            <a:lnSpc>
              <a:spcPct val="100000"/>
            </a:lnSpc>
            <a:spcBef>
              <a:spcPct val="0"/>
            </a:spcBef>
            <a:spcAft>
              <a:spcPct val="35000"/>
            </a:spcAft>
            <a:buNone/>
          </a:pPr>
          <a:r>
            <a:rPr lang="en-US" sz="1900" kern="1200"/>
            <a:t>Website:  lar.fsu.edu </a:t>
          </a:r>
        </a:p>
      </dsp:txBody>
      <dsp:txXfrm>
        <a:off x="1184847" y="3848931"/>
        <a:ext cx="5425841" cy="10258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3C101-39C2-4674-B0E2-96552B532B6B}">
      <dsp:nvSpPr>
        <dsp:cNvPr id="0" name=""/>
        <dsp:cNvSpPr/>
      </dsp:nvSpPr>
      <dsp:spPr>
        <a:xfrm>
          <a:off x="0" y="1460"/>
          <a:ext cx="6125327" cy="740440"/>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DB8E6812-1B77-49AA-9B39-75F3619DD0AE}">
      <dsp:nvSpPr>
        <dsp:cNvPr id="0" name=""/>
        <dsp:cNvSpPr/>
      </dsp:nvSpPr>
      <dsp:spPr>
        <a:xfrm>
          <a:off x="223983" y="168059"/>
          <a:ext cx="407242" cy="407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38210-BC08-4193-AAFA-4C5290F338BA}">
      <dsp:nvSpPr>
        <dsp:cNvPr id="0" name=""/>
        <dsp:cNvSpPr/>
      </dsp:nvSpPr>
      <dsp:spPr>
        <a:xfrm>
          <a:off x="855208" y="1460"/>
          <a:ext cx="5270118" cy="74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363" tIns="78363" rIns="78363" bIns="78363" numCol="1" spcCol="1270" anchor="ctr" anchorCtr="0">
          <a:noAutofit/>
        </a:bodyPr>
        <a:lstStyle/>
        <a:p>
          <a:pPr marL="0" lvl="0" indent="0" algn="l" defTabSz="711200" rtl="0">
            <a:lnSpc>
              <a:spcPct val="100000"/>
            </a:lnSpc>
            <a:spcBef>
              <a:spcPct val="0"/>
            </a:spcBef>
            <a:spcAft>
              <a:spcPct val="35000"/>
            </a:spcAft>
            <a:buNone/>
          </a:pPr>
          <a:r>
            <a:rPr lang="en-US" sz="1600" kern="1200"/>
            <a:t>Phone: </a:t>
          </a:r>
          <a:r>
            <a:rPr lang="en-US" sz="1600" kern="1200">
              <a:latin typeface="Open Sans SemiBold"/>
            </a:rPr>
            <a:t>850.644-9947</a:t>
          </a:r>
          <a:r>
            <a:rPr lang="en-US" sz="1600" kern="1200"/>
            <a:t> (</a:t>
          </a:r>
          <a:r>
            <a:rPr lang="en-US" sz="1600" kern="1200">
              <a:latin typeface="Open Sans SemiBold"/>
            </a:rPr>
            <a:t>Mary Sechrist, PhD,</a:t>
          </a:r>
          <a:r>
            <a:rPr lang="en-US" sz="1600" kern="1200"/>
            <a:t> Director)</a:t>
          </a:r>
        </a:p>
      </dsp:txBody>
      <dsp:txXfrm>
        <a:off x="855208" y="1460"/>
        <a:ext cx="5270118" cy="740440"/>
      </dsp:txXfrm>
    </dsp:sp>
    <dsp:sp modelId="{F2D610C9-ADDA-46A5-8087-DC06C535CC00}">
      <dsp:nvSpPr>
        <dsp:cNvPr id="0" name=""/>
        <dsp:cNvSpPr/>
      </dsp:nvSpPr>
      <dsp:spPr>
        <a:xfrm>
          <a:off x="0" y="927010"/>
          <a:ext cx="6125327" cy="740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0756A2-6C31-4BE0-A8B9-C3B1CE85FC9F}">
      <dsp:nvSpPr>
        <dsp:cNvPr id="0" name=""/>
        <dsp:cNvSpPr/>
      </dsp:nvSpPr>
      <dsp:spPr>
        <a:xfrm>
          <a:off x="223983" y="1093609"/>
          <a:ext cx="407242" cy="40724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D5D8E5-649B-4FCE-9557-B064545AAF95}">
      <dsp:nvSpPr>
        <dsp:cNvPr id="0" name=""/>
        <dsp:cNvSpPr/>
      </dsp:nvSpPr>
      <dsp:spPr>
        <a:xfrm>
          <a:off x="855208" y="927010"/>
          <a:ext cx="5270118" cy="74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363" tIns="78363" rIns="78363" bIns="78363" numCol="1" spcCol="1270" anchor="ctr" anchorCtr="0">
          <a:noAutofit/>
        </a:bodyPr>
        <a:lstStyle/>
        <a:p>
          <a:pPr marL="0" lvl="0" indent="0" algn="l" defTabSz="711200">
            <a:lnSpc>
              <a:spcPct val="100000"/>
            </a:lnSpc>
            <a:spcBef>
              <a:spcPct val="0"/>
            </a:spcBef>
            <a:spcAft>
              <a:spcPct val="35000"/>
            </a:spcAft>
            <a:buNone/>
          </a:pPr>
          <a:r>
            <a:rPr lang="en-US" sz="1600" kern="1200"/>
            <a:t>Hotline:  855-231-7511 (24 hours a day, 365 days a year)</a:t>
          </a:r>
        </a:p>
      </dsp:txBody>
      <dsp:txXfrm>
        <a:off x="855208" y="927010"/>
        <a:ext cx="5270118" cy="740440"/>
      </dsp:txXfrm>
    </dsp:sp>
    <dsp:sp modelId="{1728D0B7-225A-4C80-9D58-B8112C3B5685}">
      <dsp:nvSpPr>
        <dsp:cNvPr id="0" name=""/>
        <dsp:cNvSpPr/>
      </dsp:nvSpPr>
      <dsp:spPr>
        <a:xfrm>
          <a:off x="0" y="1852561"/>
          <a:ext cx="6125327" cy="740440"/>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07A1BE05-1C44-455F-A506-F8B74DEBADA3}">
      <dsp:nvSpPr>
        <dsp:cNvPr id="0" name=""/>
        <dsp:cNvSpPr/>
      </dsp:nvSpPr>
      <dsp:spPr>
        <a:xfrm>
          <a:off x="223983" y="2019160"/>
          <a:ext cx="407242" cy="407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BF9CC-6AF8-42C7-9102-7AEE155F302B}">
      <dsp:nvSpPr>
        <dsp:cNvPr id="0" name=""/>
        <dsp:cNvSpPr/>
      </dsp:nvSpPr>
      <dsp:spPr>
        <a:xfrm>
          <a:off x="855208" y="1852561"/>
          <a:ext cx="5270118" cy="74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363" tIns="78363" rIns="78363" bIns="78363" numCol="1" spcCol="1270" anchor="ctr" anchorCtr="0">
          <a:noAutofit/>
        </a:bodyPr>
        <a:lstStyle/>
        <a:p>
          <a:pPr marL="0" lvl="0" indent="0" algn="l" defTabSz="711200">
            <a:lnSpc>
              <a:spcPct val="100000"/>
            </a:lnSpc>
            <a:spcBef>
              <a:spcPct val="0"/>
            </a:spcBef>
            <a:spcAft>
              <a:spcPct val="35000"/>
            </a:spcAft>
            <a:buNone/>
          </a:pPr>
          <a:r>
            <a:rPr lang="en-US" sz="1600" kern="1200"/>
            <a:t>Email: </a:t>
          </a:r>
          <a:r>
            <a:rPr lang="en-US" sz="1600" kern="1200">
              <a:latin typeface="Open Sans SemiBold"/>
            </a:rPr>
            <a:t>m.sechrist@</a:t>
          </a:r>
          <a:r>
            <a:rPr lang="en-US" sz="1600" kern="1200"/>
            <a:t>fsu.edu</a:t>
          </a:r>
        </a:p>
      </dsp:txBody>
      <dsp:txXfrm>
        <a:off x="855208" y="1852561"/>
        <a:ext cx="5270118" cy="740440"/>
      </dsp:txXfrm>
    </dsp:sp>
    <dsp:sp modelId="{7146ABE4-FA41-4C7E-9C5B-DC4DB2A2F026}">
      <dsp:nvSpPr>
        <dsp:cNvPr id="0" name=""/>
        <dsp:cNvSpPr/>
      </dsp:nvSpPr>
      <dsp:spPr>
        <a:xfrm>
          <a:off x="0" y="2778111"/>
          <a:ext cx="6125327" cy="740440"/>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AFF0248E-02AA-474D-963D-B98104271CAD}">
      <dsp:nvSpPr>
        <dsp:cNvPr id="0" name=""/>
        <dsp:cNvSpPr/>
      </dsp:nvSpPr>
      <dsp:spPr>
        <a:xfrm>
          <a:off x="223983" y="2944710"/>
          <a:ext cx="407242" cy="407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74DDCA-B9A1-4C6B-8121-27BAE4B2E669}">
      <dsp:nvSpPr>
        <dsp:cNvPr id="0" name=""/>
        <dsp:cNvSpPr/>
      </dsp:nvSpPr>
      <dsp:spPr>
        <a:xfrm>
          <a:off x="855208" y="2778111"/>
          <a:ext cx="5270118" cy="74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363" tIns="78363" rIns="78363" bIns="78363" numCol="1" spcCol="1270" anchor="ctr" anchorCtr="0">
          <a:noAutofit/>
        </a:bodyPr>
        <a:lstStyle/>
        <a:p>
          <a:pPr marL="0" lvl="0" indent="0" algn="l" defTabSz="711200">
            <a:lnSpc>
              <a:spcPct val="100000"/>
            </a:lnSpc>
            <a:spcBef>
              <a:spcPct val="0"/>
            </a:spcBef>
            <a:spcAft>
              <a:spcPct val="35000"/>
            </a:spcAft>
            <a:buNone/>
          </a:pPr>
          <a:r>
            <a:rPr lang="en-US" sz="1600" kern="1200"/>
            <a:t>Website:  </a:t>
          </a:r>
          <a:r>
            <a:rPr lang="en-US" sz="1600" kern="1200">
              <a:hlinkClick xmlns:r="http://schemas.openxmlformats.org/officeDocument/2006/relationships" r:id="rId9"/>
            </a:rPr>
            <a:t>https://www.research.fsu.edu/research-compliance/</a:t>
          </a:r>
          <a:r>
            <a:rPr lang="en-US" sz="1600" kern="1200"/>
            <a:t> </a:t>
          </a:r>
        </a:p>
      </dsp:txBody>
      <dsp:txXfrm>
        <a:off x="855208" y="2778111"/>
        <a:ext cx="5270118" cy="74044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E3B0C-B1C0-4CEC-B48D-2502D8E56735}" type="datetimeFigureOut">
              <a:rPr lang="en-US" smtClean="0"/>
              <a:t>9/16/2025</a:t>
            </a:fld>
            <a:endParaRPr lang="en-US"/>
          </a:p>
        </p:txBody>
      </p:sp>
      <p:sp>
        <p:nvSpPr>
          <p:cNvPr id="4" name="Slide Image Placeholder 3"/>
          <p:cNvSpPr>
            <a:spLocks noGrp="1" noRot="1" noChangeAspect="1"/>
          </p:cNvSpPr>
          <p:nvPr>
            <p:ph type="sldImg" idx="2"/>
          </p:nvPr>
        </p:nvSpPr>
        <p:spPr>
          <a:xfrm>
            <a:off x="887413" y="1143000"/>
            <a:ext cx="50831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0EDCD-5EEB-4699-BDAA-6AE4799300DB}" type="slidenum">
              <a:rPr lang="en-US" smtClean="0"/>
              <a:t>‹#›</a:t>
            </a:fld>
            <a:endParaRPr lang="en-US"/>
          </a:p>
        </p:txBody>
      </p:sp>
    </p:spTree>
    <p:extLst>
      <p:ext uri="{BB962C8B-B14F-4D97-AF65-F5344CB8AC3E}">
        <p14:creationId xmlns:p14="http://schemas.microsoft.com/office/powerpoint/2010/main" val="2350015160"/>
      </p:ext>
    </p:extLst>
  </p:cSld>
  <p:clrMap bg1="lt1" tx1="dk1" bg2="lt2" tx2="dk2" accent1="accent1" accent2="accent2" accent3="accent3" accent4="accent4" accent5="accent5" accent6="accent6" hlink="hlink" folHlink="folHlink"/>
  <p:notesStyle>
    <a:lvl1pPr marL="0" algn="l" defTabSz="987552" rtl="0" eaLnBrk="1" latinLnBrk="0" hangingPunct="1">
      <a:defRPr sz="1296" kern="1200">
        <a:solidFill>
          <a:schemeClr val="tx1"/>
        </a:solidFill>
        <a:latin typeface="+mn-lt"/>
        <a:ea typeface="+mn-ea"/>
        <a:cs typeface="+mn-cs"/>
      </a:defRPr>
    </a:lvl1pPr>
    <a:lvl2pPr marL="493776" algn="l" defTabSz="987552" rtl="0" eaLnBrk="1" latinLnBrk="0" hangingPunct="1">
      <a:defRPr sz="1296" kern="1200">
        <a:solidFill>
          <a:schemeClr val="tx1"/>
        </a:solidFill>
        <a:latin typeface="+mn-lt"/>
        <a:ea typeface="+mn-ea"/>
        <a:cs typeface="+mn-cs"/>
      </a:defRPr>
    </a:lvl2pPr>
    <a:lvl3pPr marL="987552" algn="l" defTabSz="987552" rtl="0" eaLnBrk="1" latinLnBrk="0" hangingPunct="1">
      <a:defRPr sz="1296" kern="1200">
        <a:solidFill>
          <a:schemeClr val="tx1"/>
        </a:solidFill>
        <a:latin typeface="+mn-lt"/>
        <a:ea typeface="+mn-ea"/>
        <a:cs typeface="+mn-cs"/>
      </a:defRPr>
    </a:lvl3pPr>
    <a:lvl4pPr marL="1481328" algn="l" defTabSz="987552" rtl="0" eaLnBrk="1" latinLnBrk="0" hangingPunct="1">
      <a:defRPr sz="1296" kern="1200">
        <a:solidFill>
          <a:schemeClr val="tx1"/>
        </a:solidFill>
        <a:latin typeface="+mn-lt"/>
        <a:ea typeface="+mn-ea"/>
        <a:cs typeface="+mn-cs"/>
      </a:defRPr>
    </a:lvl4pPr>
    <a:lvl5pPr marL="1975104" algn="l" defTabSz="987552" rtl="0" eaLnBrk="1" latinLnBrk="0" hangingPunct="1">
      <a:defRPr sz="1296" kern="1200">
        <a:solidFill>
          <a:schemeClr val="tx1"/>
        </a:solidFill>
        <a:latin typeface="+mn-lt"/>
        <a:ea typeface="+mn-ea"/>
        <a:cs typeface="+mn-cs"/>
      </a:defRPr>
    </a:lvl5pPr>
    <a:lvl6pPr marL="2468880" algn="l" defTabSz="987552" rtl="0" eaLnBrk="1" latinLnBrk="0" hangingPunct="1">
      <a:defRPr sz="1296" kern="1200">
        <a:solidFill>
          <a:schemeClr val="tx1"/>
        </a:solidFill>
        <a:latin typeface="+mn-lt"/>
        <a:ea typeface="+mn-ea"/>
        <a:cs typeface="+mn-cs"/>
      </a:defRPr>
    </a:lvl6pPr>
    <a:lvl7pPr marL="2962656" algn="l" defTabSz="987552" rtl="0" eaLnBrk="1" latinLnBrk="0" hangingPunct="1">
      <a:defRPr sz="1296" kern="1200">
        <a:solidFill>
          <a:schemeClr val="tx1"/>
        </a:solidFill>
        <a:latin typeface="+mn-lt"/>
        <a:ea typeface="+mn-ea"/>
        <a:cs typeface="+mn-cs"/>
      </a:defRPr>
    </a:lvl7pPr>
    <a:lvl8pPr marL="3456432" algn="l" defTabSz="987552" rtl="0" eaLnBrk="1" latinLnBrk="0" hangingPunct="1">
      <a:defRPr sz="1296" kern="1200">
        <a:solidFill>
          <a:schemeClr val="tx1"/>
        </a:solidFill>
        <a:latin typeface="+mn-lt"/>
        <a:ea typeface="+mn-ea"/>
        <a:cs typeface="+mn-cs"/>
      </a:defRPr>
    </a:lvl8pPr>
    <a:lvl9pPr marL="3950208" algn="l" defTabSz="987552" rtl="0" eaLnBrk="1" latinLnBrk="0" hangingPunct="1">
      <a:defRPr sz="12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are going to go over the different units that make up the office of research what their roles are and when and why you would contact them and then we're going to talk about RAMP. I'm going to also let you know about other research related offices that aren't under the office of research but are offices you may need to work with in your research endeavors. And finally, I'll hopefully have some time for some Q&amp;A at the end.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19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going to quickly go over a few of the roles where you would be working with us SRA. So they're going to assist you with proposal review specifically making sure you are compliant with what the agency is asking for and will be the ones to actually help you submit. They are going to be the ones negotiating and executing the agreements and helping with pre award advances when necessary. They're the ones who are going to activate project accounts who will process project extensions, budget revisions, she personnel changes scope of work and other items like that and they also make sure that effort reporting is being 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65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SRA roles include managing cash flow negotiating and issuing sub awards preparing and submitting financial reports preparing submitting and negotiating FHA rates and responding to audit requests. One important thing you need to understand is that at FSU all proposals must be submitted to your grants officer three working days prior to the agency deadline at 9:00 AM that morning.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077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time to reach out to sponsored research is when you know you plan to submit to a federal agency or state agency. In addition to the other things we mentioned make sure you reach out to them if you have questions about the submission process of an agency questions with completing your budget if you don't have a departmental Rep and any questions you might have about spending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82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Here's your contact information for sponsoring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556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6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sponsored research the FSU Research Foundation also handles grants that they're going to handle private and foreign funding. They are also a not-for-profit corporation so those grants where a nonprofit is necessary we'll run through the Research Foundation. Additionally Research Foundation is the assignee of the universities linked to actual property and that's the fiscal agent for all activities with respect to commercialization. They also manage research buildings out at innovation park hand out on commonwealth </a:t>
            </a:r>
            <a:r>
              <a:rPr lang="en-US" err="1"/>
              <a:t>blvd</a:t>
            </a:r>
            <a:r>
              <a:rPr lang="en-US"/>
              <a:t> period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48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Sr. A the Research Foundation follows the three day rule. So please, again remember 3 days is the deadline for submitting all grants through issue period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197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research foundations contact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293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781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Commercialization essentially is about getting your ideas into the marketplace. Staff and commercialization will help you commercialize your inventions discoveries and work, will help you to assess the commercial potential, will also help you protect your intellectual property. Plan to reach out to commercialization when you have new inventions discoveries or a work that might have commercial value. Also, when intellectual property clauses are part of agreements or collaborative interaction.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78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start with my area which is research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52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Here is their contact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190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52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Commercialization essentially is about getting your ideas into the marketplace. Staff and commercialization will help you commercialize your inventions discoveries and work, will help you to assess the commercial potential, will also help you protect your intellectual property. Plan to reach out to commercialization when you have new inventions discoveries or a work that might have commercial value. Also, when intellectual property clauses are part of agreements or collaborative interaction.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903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Here is their contact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64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760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Industry relations is a fairly new thing for FSU and we're very excited about get. FSU’s industry relations person we'll help you navigate the bureaucracy that comes along with working with industry. He can help participate in discussions arrange and facilitate meetings and act as a point of contact.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90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industry liaison is Mike Campbell. He's a great guy and we'll help you get started with those industry contacts. Also, if the industry reaches out to you, please let Mike know.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154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362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2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4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40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70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541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legal primarily works with the research administrative units. So, you may not necessarily contact them directly but it is still good to understand that they're the ones that are </a:t>
            </a:r>
            <a:r>
              <a:rPr lang="en-US" err="1"/>
              <a:t>gonna</a:t>
            </a:r>
            <a:r>
              <a:rPr lang="en-US"/>
              <a:t> keep you and the university out of trouble legally.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988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reach out to them when you need a non disclosure agreement material transfer agreement or data use agreement or any other research related agreement or, when you receive a contract from an academic or industry collaborator vendor outside entity. Russ Lentz and Glenn Ladwig are our attorneys and this is the contact information for Paralegal </a:t>
            </a:r>
            <a:r>
              <a:rPr lang="en-US"/>
              <a:t>Angela Jackson, so </a:t>
            </a:r>
            <a:r>
              <a:rPr lang="en-US" dirty="0"/>
              <a:t>if you have questions feel free to reach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81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505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Oh HSP protects human participants in research. There is an IRB committee who's charged to review all human subjects research. There are also human subjects professional and admin support available. They serve as a resource for investigators and are very helpful. As a reminder, when you're dealing with human subjects you're going to be using the ramp portal to input your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90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going to need to contact human subjects well in advance beginning your research. Not at the proposal stage. You would also reach out to them when there is a change in your plans on your grant and of course whenever you have any human subjects related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005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Here is their contact information period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6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29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sister unit to human subjects is animal subjects and LAR is the campus organization responsible for the care of all vertebrate animals used in teaching and research at FSU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09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I go into any other offices I want to talk to you about ramp next which stands for the research administration management portal. I'm bringing this up now because many of the offices that you will hear about you will need to work through ramp to work with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537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like LAR with their IRB, LAR works with an animal care and use committee who reviews and approves animal use protocols and performs other duties as well as you see here. Again, you will need to use ramp in working with LAR.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274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layers contact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579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938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compliance, as this slide shows ensures university compliance with federal state and local regulations regarding research. It encompasses all areas that support and relate to research and creative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632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need to reach out to research compliance to report any issues you feel is not being addressed, for example with LAR human subjects or anything else you feel that is being done outside of compliance. Also, for guidance with compliance issues related to things like conflict of interest contracts and grants management foreign influence environmental health and safety and the other areas you see listed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82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FF0000"/>
                </a:solidFill>
                <a:effectLst/>
              </a:rPr>
              <a:t>FSU’s Conflict Administration Management System (CAMS) is used </a:t>
            </a:r>
            <a:r>
              <a:rPr lang="en-US" sz="1200" b="0" i="0">
                <a:solidFill>
                  <a:srgbClr val="2C2A29"/>
                </a:solidFill>
                <a:effectLst/>
              </a:rPr>
              <a:t>to report, approve, and manage outside activity/employment, as well as financial disclosures for employees at Florida State. Disclosures for all faculty is required. Each faculty member will receive an email from the CAMS system reminding them that their Disclosure Profile must be updated. New faculty will also have to take the training integrated within the Disclosure Profile update process.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2BEA9-5225-43D3-AD7B-17C49D096F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491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97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96" kern="1200" dirty="0">
                <a:solidFill>
                  <a:schemeClr val="tx1"/>
                </a:solidFill>
                <a:effectLst/>
                <a:latin typeface="+mn-lt"/>
                <a:ea typeface="+mn-ea"/>
                <a:cs typeface="+mn-cs"/>
              </a:rPr>
              <a:t> </a:t>
            </a:r>
          </a:p>
          <a:p>
            <a:r>
              <a:rPr lang="en-US" sz="1296" kern="1200" dirty="0">
                <a:solidFill>
                  <a:schemeClr val="tx1"/>
                </a:solidFill>
                <a:effectLst/>
                <a:latin typeface="+mn-lt"/>
                <a:ea typeface="+mn-ea"/>
                <a:cs typeface="+mn-cs"/>
              </a:rPr>
              <a:t>The Clinical Research Hub specializes in clinical research and trials.   The CR Hub, as part of its portfolio, offers flexible research lab space for researchers to come in an conduct studies with our team that they may </a:t>
            </a:r>
            <a:r>
              <a:rPr lang="en-US" sz="1296" kern="1200">
                <a:solidFill>
                  <a:schemeClr val="tx1"/>
                </a:solidFill>
                <a:effectLst/>
                <a:latin typeface="+mn-lt"/>
                <a:ea typeface="+mn-ea"/>
                <a:cs typeface="+mn-cs"/>
              </a:rPr>
              <a:t>not necessarily </a:t>
            </a:r>
            <a:r>
              <a:rPr lang="en-US" sz="1296" kern="1200" dirty="0">
                <a:solidFill>
                  <a:schemeClr val="tx1"/>
                </a:solidFill>
                <a:effectLst/>
                <a:latin typeface="+mn-lt"/>
                <a:ea typeface="+mn-ea"/>
                <a:cs typeface="+mn-cs"/>
              </a:rPr>
              <a:t>have room for in their lab, or the equipment, or the staffing skills that the CRTU has under one roof.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436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261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62BEA9-5225-43D3-AD7B-17C49D096F45}" type="slidenum">
              <a:rPr lang="en-US" smtClean="0"/>
              <a:t>60</a:t>
            </a:fld>
            <a:endParaRPr lang="en-US"/>
          </a:p>
        </p:txBody>
      </p:sp>
    </p:spTree>
    <p:extLst>
      <p:ext uri="{BB962C8B-B14F-4D97-AF65-F5344CB8AC3E}">
        <p14:creationId xmlns:p14="http://schemas.microsoft.com/office/powerpoint/2010/main" val="272914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ramp icon is you see here is what you will need to look for when using ramp. You can find it on the my FSU web page in the top left corner as I mentioned you were going to need to use this portal four grants, and several other processes that are grant related. In the next slides, you will see this icon on the corner of office pages that news ramp to manage their business processes.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15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3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2BEA9-5225-43D3-AD7B-17C49D096F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651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579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a:t>Canvas Site:</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Currently available contents</a:t>
            </a:r>
          </a:p>
          <a:p>
            <a:pPr lvl="1"/>
            <a:r>
              <a:rPr lang="en-US" sz="1800" err="1">
                <a:latin typeface="+mn-lt"/>
              </a:rPr>
              <a:t>OneFlorida</a:t>
            </a:r>
            <a:r>
              <a:rPr lang="en-US" sz="1800">
                <a:latin typeface="+mn-lt"/>
              </a:rPr>
              <a:t> publications</a:t>
            </a:r>
          </a:p>
          <a:p>
            <a:pPr lvl="1"/>
            <a:r>
              <a:rPr lang="en-US" sz="1800">
                <a:latin typeface="+mn-lt"/>
              </a:rPr>
              <a:t>i2b2 query examples </a:t>
            </a:r>
          </a:p>
          <a:p>
            <a:pPr lvl="1"/>
            <a:r>
              <a:rPr lang="en-US" sz="1800">
                <a:latin typeface="+mn-lt"/>
              </a:rPr>
              <a:t>BIRD training materials</a:t>
            </a:r>
          </a:p>
          <a:p>
            <a:pPr lvl="1"/>
            <a:r>
              <a:rPr lang="en-US" sz="1800">
                <a:latin typeface="+mn-lt"/>
              </a:rPr>
              <a:t>Recordings of previous workshops</a:t>
            </a:r>
          </a:p>
          <a:p>
            <a:pPr lvl="1"/>
            <a:r>
              <a:rPr lang="en-US" sz="1800">
                <a:latin typeface="+mn-lt"/>
              </a:rPr>
              <a:t>Publicly available health datasets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B5C12-8DCD-5B4B-84AF-0B5734DB2D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12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B5C12-8DCD-5B4B-84AF-0B5734DB2D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396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B5C12-8DCD-5B4B-84AF-0B5734DB2D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65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4087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138E4-BD3D-E4AC-E3C7-1AB8B830A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6698B-D79F-A9B2-AA69-19EF8F104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D6FA6-12C6-AF9A-7663-7F0731039E65}"/>
              </a:ext>
            </a:extLst>
          </p:cNvPr>
          <p:cNvSpPr>
            <a:spLocks noGrp="1"/>
          </p:cNvSpPr>
          <p:nvPr>
            <p:ph type="body" idx="1"/>
          </p:nvPr>
        </p:nvSpPr>
        <p:spPr/>
        <p:txBody>
          <a:bodyPr/>
          <a:lstStyle/>
          <a:p>
            <a:r>
              <a:rPr lang="en-US"/>
              <a:t>So let's start with my area which is research development,</a:t>
            </a:r>
          </a:p>
        </p:txBody>
      </p:sp>
      <p:sp>
        <p:nvSpPr>
          <p:cNvPr id="4" name="Slide Number Placeholder 3">
            <a:extLst>
              <a:ext uri="{FF2B5EF4-FFF2-40B4-BE49-F238E27FC236}">
                <a16:creationId xmlns:a16="http://schemas.microsoft.com/office/drawing/2014/main" id="{9134FDB2-D65B-E72A-4D59-FA05D65FC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85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Basically there are five modules that are part of ramp the ACC which is for lab animal use the IRB which is for human subjects the grants module which is for all grants running through FSU agreements, and export control. As I mentioned, you'll find the ramp icon at the top of the my FSU portal and when you click on it you will get to a dashboard page and from there you can select the different modules from the top tabs.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90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training for ramp and I would suggest that you take the training soon if you're going to be engaged with research. Most of you will be in departments we'll also have department representatives that can help you with your grants and they should be well aware of how to use ramp as well. That said you need to know it. There are two ramp staff that you can reach out to for help. I've listed in this slide the different emails you can use to reach out to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2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Sponsored research administration is the office you will need to work with if you are applying for public funding and flow through public funding from private organizations. Their office handles the lion's share of grants going out of Florida State. They have a combined pre award and post award office and as I note on this slide you will use ramp to input your grant information that you plan to submit to the agency. SRA is a combined pre and post award central office.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07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gradFill>
          <a:gsLst>
            <a:gs pos="0">
              <a:srgbClr val="782F40"/>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F5CF-7563-910E-C780-7C168339C070}"/>
              </a:ext>
            </a:extLst>
          </p:cNvPr>
          <p:cNvSpPr>
            <a:spLocks noGrp="1"/>
          </p:cNvSpPr>
          <p:nvPr>
            <p:ph type="ctrTitle"/>
          </p:nvPr>
        </p:nvSpPr>
        <p:spPr>
          <a:xfrm>
            <a:off x="5305278" y="1272011"/>
            <a:ext cx="6955713" cy="2705947"/>
          </a:xfrm>
        </p:spPr>
        <p:txBody>
          <a:bodyPr anchor="b"/>
          <a:lstStyle>
            <a:lvl1pPr algn="l">
              <a:defRPr sz="6000">
                <a:solidFill>
                  <a:schemeClr val="tx1"/>
                </a:solidFill>
                <a:latin typeface="+mj-lt"/>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735612E9-1D7E-C187-3DC5-A7EF5451C6EE}"/>
              </a:ext>
            </a:extLst>
          </p:cNvPr>
          <p:cNvSpPr>
            <a:spLocks noGrp="1"/>
          </p:cNvSpPr>
          <p:nvPr>
            <p:ph type="subTitle" idx="1"/>
          </p:nvPr>
        </p:nvSpPr>
        <p:spPr>
          <a:xfrm>
            <a:off x="534953" y="4521934"/>
            <a:ext cx="11731694" cy="1230970"/>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white and black logo&#10;&#10;Description automatically generated">
            <a:extLst>
              <a:ext uri="{FF2B5EF4-FFF2-40B4-BE49-F238E27FC236}">
                <a16:creationId xmlns:a16="http://schemas.microsoft.com/office/drawing/2014/main" id="{686958BE-999F-7265-40E9-A5240BE1CF8D}"/>
              </a:ext>
            </a:extLst>
          </p:cNvPr>
          <p:cNvPicPr>
            <a:picLocks noChangeAspect="1"/>
          </p:cNvPicPr>
          <p:nvPr userDrawn="1"/>
        </p:nvPicPr>
        <p:blipFill>
          <a:blip r:embed="rId2"/>
          <a:stretch>
            <a:fillRect/>
          </a:stretch>
        </p:blipFill>
        <p:spPr>
          <a:xfrm>
            <a:off x="-223521" y="1026597"/>
            <a:ext cx="5978556" cy="3864099"/>
          </a:xfrm>
          <a:prstGeom prst="rect">
            <a:avLst/>
          </a:prstGeom>
        </p:spPr>
      </p:pic>
    </p:spTree>
    <p:extLst>
      <p:ext uri="{BB962C8B-B14F-4D97-AF65-F5344CB8AC3E}">
        <p14:creationId xmlns:p14="http://schemas.microsoft.com/office/powerpoint/2010/main" val="365788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B93E-0165-7922-39CB-8403F57F6173}"/>
              </a:ext>
            </a:extLst>
          </p:cNvPr>
          <p:cNvSpPr>
            <a:spLocks noGrp="1"/>
          </p:cNvSpPr>
          <p:nvPr>
            <p:ph type="title"/>
          </p:nvPr>
        </p:nvSpPr>
        <p:spPr>
          <a:xfrm>
            <a:off x="881778" y="518160"/>
            <a:ext cx="4128849" cy="181356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4EA9D9-C4B7-4E5A-8BF1-AEF50543E7F7}"/>
              </a:ext>
            </a:extLst>
          </p:cNvPr>
          <p:cNvSpPr>
            <a:spLocks noGrp="1"/>
          </p:cNvSpPr>
          <p:nvPr>
            <p:ph idx="1"/>
          </p:nvPr>
        </p:nvSpPr>
        <p:spPr>
          <a:xfrm>
            <a:off x="5442347" y="1119082"/>
            <a:ext cx="6480810" cy="55234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8A843D-7418-D612-5FF8-37BC1250ECA6}"/>
              </a:ext>
            </a:extLst>
          </p:cNvPr>
          <p:cNvSpPr>
            <a:spLocks noGrp="1"/>
          </p:cNvSpPr>
          <p:nvPr>
            <p:ph type="body" sz="half" idx="2"/>
          </p:nvPr>
        </p:nvSpPr>
        <p:spPr>
          <a:xfrm>
            <a:off x="881778" y="2331720"/>
            <a:ext cx="4128849"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8C526-2423-FE08-908F-D1CC625B0FA7}"/>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7" name="Slide Number Placeholder 6">
            <a:extLst>
              <a:ext uri="{FF2B5EF4-FFF2-40B4-BE49-F238E27FC236}">
                <a16:creationId xmlns:a16="http://schemas.microsoft.com/office/drawing/2014/main" id="{366B452B-B2E3-6970-E135-544F8D1E158E}"/>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605084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7E10-773A-0FFD-96F5-E4B1534C28C8}"/>
              </a:ext>
            </a:extLst>
          </p:cNvPr>
          <p:cNvSpPr>
            <a:spLocks noGrp="1"/>
          </p:cNvSpPr>
          <p:nvPr>
            <p:ph type="title"/>
          </p:nvPr>
        </p:nvSpPr>
        <p:spPr>
          <a:xfrm>
            <a:off x="881778" y="518160"/>
            <a:ext cx="4128849" cy="181356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810511-A094-CDF5-22AD-008F576DEAE0}"/>
              </a:ext>
            </a:extLst>
          </p:cNvPr>
          <p:cNvSpPr>
            <a:spLocks noGrp="1"/>
          </p:cNvSpPr>
          <p:nvPr>
            <p:ph type="pic" idx="1"/>
          </p:nvPr>
        </p:nvSpPr>
        <p:spPr>
          <a:xfrm>
            <a:off x="5442347" y="1119082"/>
            <a:ext cx="6480810" cy="5523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B847DB-CB00-6B46-18BA-61354D20EAE9}"/>
              </a:ext>
            </a:extLst>
          </p:cNvPr>
          <p:cNvSpPr>
            <a:spLocks noGrp="1"/>
          </p:cNvSpPr>
          <p:nvPr>
            <p:ph type="body" sz="half" idx="2"/>
          </p:nvPr>
        </p:nvSpPr>
        <p:spPr>
          <a:xfrm>
            <a:off x="881778" y="2331720"/>
            <a:ext cx="4128849" cy="431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65E6-501E-A950-9109-73B7D4DEC2F3}"/>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7" name="Slide Number Placeholder 6">
            <a:extLst>
              <a:ext uri="{FF2B5EF4-FFF2-40B4-BE49-F238E27FC236}">
                <a16:creationId xmlns:a16="http://schemas.microsoft.com/office/drawing/2014/main" id="{65AC4804-95CB-A5EC-7436-0327C8E40312}"/>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300041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11A7-5CAB-A0A8-9ADF-47EA99151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8EB790-385C-75D8-F148-5AB1825EE7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3F9ED-109C-E7E4-FC65-C4B45DDFECBB}"/>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6" name="Slide Number Placeholder 5">
            <a:extLst>
              <a:ext uri="{FF2B5EF4-FFF2-40B4-BE49-F238E27FC236}">
                <a16:creationId xmlns:a16="http://schemas.microsoft.com/office/drawing/2014/main" id="{00D966A9-97E3-4E20-D3F5-19EB07AB96F8}"/>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189321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E530E-A39E-4B7F-27F3-A1DED943E6B4}"/>
              </a:ext>
            </a:extLst>
          </p:cNvPr>
          <p:cNvSpPr>
            <a:spLocks noGrp="1"/>
          </p:cNvSpPr>
          <p:nvPr>
            <p:ph type="title" orient="vert"/>
          </p:nvPr>
        </p:nvSpPr>
        <p:spPr>
          <a:xfrm>
            <a:off x="9161145" y="413808"/>
            <a:ext cx="2760345"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4815FF-D0F2-4CED-8659-42739ACF6A3B}"/>
              </a:ext>
            </a:extLst>
          </p:cNvPr>
          <p:cNvSpPr>
            <a:spLocks noGrp="1"/>
          </p:cNvSpPr>
          <p:nvPr>
            <p:ph type="body" orient="vert" idx="1"/>
          </p:nvPr>
        </p:nvSpPr>
        <p:spPr>
          <a:xfrm>
            <a:off x="880110" y="413808"/>
            <a:ext cx="8121015"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84235-F59F-1C05-743D-753E4B2CE06B}"/>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6" name="Slide Number Placeholder 5">
            <a:extLst>
              <a:ext uri="{FF2B5EF4-FFF2-40B4-BE49-F238E27FC236}">
                <a16:creationId xmlns:a16="http://schemas.microsoft.com/office/drawing/2014/main" id="{1FC61F74-418A-3F5C-3E9E-5A26EB282DDD}"/>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152491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rgbClr val="782F40"/>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F5CF-7563-910E-C780-7C168339C070}"/>
              </a:ext>
            </a:extLst>
          </p:cNvPr>
          <p:cNvSpPr>
            <a:spLocks noGrp="1"/>
          </p:cNvSpPr>
          <p:nvPr>
            <p:ph type="ctrTitle"/>
          </p:nvPr>
        </p:nvSpPr>
        <p:spPr>
          <a:xfrm>
            <a:off x="614132" y="1272011"/>
            <a:ext cx="11573337" cy="2705947"/>
          </a:xfrm>
        </p:spPr>
        <p:txBody>
          <a:bodyPr anchor="b"/>
          <a:lstStyle>
            <a:lvl1pPr algn="ctr">
              <a:defRPr sz="60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735612E9-1D7E-C187-3DC5-A7EF5451C6EE}"/>
              </a:ext>
            </a:extLst>
          </p:cNvPr>
          <p:cNvSpPr>
            <a:spLocks noGrp="1"/>
          </p:cNvSpPr>
          <p:nvPr>
            <p:ph type="subTitle" idx="1"/>
          </p:nvPr>
        </p:nvSpPr>
        <p:spPr>
          <a:xfrm>
            <a:off x="1600200" y="4330911"/>
            <a:ext cx="9601200" cy="1249273"/>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AD87F3-13C9-F97D-679A-047289A8BDDF}"/>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6" name="Slide Number Placeholder 5">
            <a:extLst>
              <a:ext uri="{FF2B5EF4-FFF2-40B4-BE49-F238E27FC236}">
                <a16:creationId xmlns:a16="http://schemas.microsoft.com/office/drawing/2014/main" id="{08255B78-8660-7977-A527-B43BB02EAF7D}"/>
              </a:ext>
            </a:extLst>
          </p:cNvPr>
          <p:cNvSpPr>
            <a:spLocks noGrp="1"/>
          </p:cNvSpPr>
          <p:nvPr>
            <p:ph type="sldNum" sz="quarter" idx="12"/>
          </p:nvPr>
        </p:nvSpPr>
        <p:spPr/>
        <p:txBody>
          <a:bodyPr/>
          <a:lstStyle/>
          <a:p>
            <a:fld id="{00C646E2-5701-E245-9F49-1F595AFFA2FE}" type="slidenum">
              <a:rPr lang="en-US" smtClean="0"/>
              <a:t>‹#›</a:t>
            </a:fld>
            <a:endParaRPr lang="en-US"/>
          </a:p>
        </p:txBody>
      </p:sp>
      <p:pic>
        <p:nvPicPr>
          <p:cNvPr id="8" name="Picture 7" descr="A black and gold logo&#10;&#10;Description automatically generated">
            <a:extLst>
              <a:ext uri="{FF2B5EF4-FFF2-40B4-BE49-F238E27FC236}">
                <a16:creationId xmlns:a16="http://schemas.microsoft.com/office/drawing/2014/main" id="{84389171-B04B-0ECD-A41B-B497CF95CE03}"/>
              </a:ext>
            </a:extLst>
          </p:cNvPr>
          <p:cNvPicPr>
            <a:picLocks noChangeAspect="1"/>
          </p:cNvPicPr>
          <p:nvPr userDrawn="1"/>
        </p:nvPicPr>
        <p:blipFill>
          <a:blip r:embed="rId2"/>
          <a:stretch>
            <a:fillRect/>
          </a:stretch>
        </p:blipFill>
        <p:spPr>
          <a:xfrm>
            <a:off x="4534175" y="6749063"/>
            <a:ext cx="3733250" cy="909601"/>
          </a:xfrm>
          <a:prstGeom prst="rect">
            <a:avLst/>
          </a:prstGeom>
        </p:spPr>
      </p:pic>
    </p:spTree>
    <p:extLst>
      <p:ext uri="{BB962C8B-B14F-4D97-AF65-F5344CB8AC3E}">
        <p14:creationId xmlns:p14="http://schemas.microsoft.com/office/powerpoint/2010/main" val="168262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0">
              <a:srgbClr val="782F40"/>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F5CF-7563-910E-C780-7C168339C070}"/>
              </a:ext>
            </a:extLst>
          </p:cNvPr>
          <p:cNvSpPr>
            <a:spLocks noGrp="1"/>
          </p:cNvSpPr>
          <p:nvPr>
            <p:ph type="ctrTitle"/>
          </p:nvPr>
        </p:nvSpPr>
        <p:spPr>
          <a:xfrm>
            <a:off x="1301703" y="3576440"/>
            <a:ext cx="10198197" cy="1830561"/>
          </a:xfrm>
        </p:spPr>
        <p:txBody>
          <a:bodyPr anchor="b"/>
          <a:lstStyle>
            <a:lvl1pPr algn="ctr">
              <a:defRPr sz="600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735612E9-1D7E-C187-3DC5-A7EF5451C6EE}"/>
              </a:ext>
            </a:extLst>
          </p:cNvPr>
          <p:cNvSpPr>
            <a:spLocks noGrp="1"/>
          </p:cNvSpPr>
          <p:nvPr>
            <p:ph type="subTitle" idx="1"/>
          </p:nvPr>
        </p:nvSpPr>
        <p:spPr>
          <a:xfrm>
            <a:off x="1301702" y="5538484"/>
            <a:ext cx="10198196" cy="1184310"/>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white and black logo&#10;&#10;Description automatically generated">
            <a:extLst>
              <a:ext uri="{FF2B5EF4-FFF2-40B4-BE49-F238E27FC236}">
                <a16:creationId xmlns:a16="http://schemas.microsoft.com/office/drawing/2014/main" id="{686958BE-999F-7265-40E9-A5240BE1CF8D}"/>
              </a:ext>
            </a:extLst>
          </p:cNvPr>
          <p:cNvPicPr>
            <a:picLocks noChangeAspect="1"/>
          </p:cNvPicPr>
          <p:nvPr userDrawn="1"/>
        </p:nvPicPr>
        <p:blipFill>
          <a:blip r:embed="rId2"/>
          <a:stretch>
            <a:fillRect/>
          </a:stretch>
        </p:blipFill>
        <p:spPr>
          <a:xfrm>
            <a:off x="4389028" y="681315"/>
            <a:ext cx="4023545" cy="2600524"/>
          </a:xfrm>
          <a:prstGeom prst="rect">
            <a:avLst/>
          </a:prstGeom>
        </p:spPr>
      </p:pic>
    </p:spTree>
    <p:extLst>
      <p:ext uri="{BB962C8B-B14F-4D97-AF65-F5344CB8AC3E}">
        <p14:creationId xmlns:p14="http://schemas.microsoft.com/office/powerpoint/2010/main" val="771022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4CA4-1BDB-D2FB-E9F6-6566E18DCD38}"/>
              </a:ext>
            </a:extLst>
          </p:cNvPr>
          <p:cNvSpPr>
            <a:spLocks noGrp="1"/>
          </p:cNvSpPr>
          <p:nvPr>
            <p:ph type="title"/>
          </p:nvPr>
        </p:nvSpPr>
        <p:spPr>
          <a:xfrm>
            <a:off x="880110" y="462143"/>
            <a:ext cx="11041380" cy="11458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2F35409-C4CD-90F4-F6FD-D3818451965C}"/>
              </a:ext>
            </a:extLst>
          </p:cNvPr>
          <p:cNvSpPr>
            <a:spLocks noGrp="1"/>
          </p:cNvSpPr>
          <p:nvPr>
            <p:ph idx="1"/>
          </p:nvPr>
        </p:nvSpPr>
        <p:spPr>
          <a:xfrm>
            <a:off x="880110" y="1946602"/>
            <a:ext cx="11041380" cy="47458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AAF2A-F252-85D7-B59A-AC065740DD36}"/>
              </a:ext>
            </a:extLst>
          </p:cNvPr>
          <p:cNvSpPr>
            <a:spLocks noGrp="1"/>
          </p:cNvSpPr>
          <p:nvPr>
            <p:ph type="dt" sz="half" idx="10"/>
          </p:nvPr>
        </p:nvSpPr>
        <p:spPr>
          <a:xfrm>
            <a:off x="880110" y="7216151"/>
            <a:ext cx="2880360" cy="556249"/>
          </a:xfrm>
        </p:spPr>
        <p:txBody>
          <a:bodyPr/>
          <a:lstStyle>
            <a:lvl1pPr>
              <a:defRPr>
                <a:solidFill>
                  <a:schemeClr val="accent2"/>
                </a:solidFill>
              </a:defRPr>
            </a:lvl1pPr>
          </a:lstStyle>
          <a:p>
            <a:fld id="{3AB34FB6-96E0-E94F-98AA-54332C31E3E2}" type="datetimeFigureOut">
              <a:rPr lang="en-US" smtClean="0"/>
              <a:pPr/>
              <a:t>9/16/2025</a:t>
            </a:fld>
            <a:endParaRPr lang="en-US"/>
          </a:p>
        </p:txBody>
      </p:sp>
      <p:sp>
        <p:nvSpPr>
          <p:cNvPr id="6" name="Slide Number Placeholder 5">
            <a:extLst>
              <a:ext uri="{FF2B5EF4-FFF2-40B4-BE49-F238E27FC236}">
                <a16:creationId xmlns:a16="http://schemas.microsoft.com/office/drawing/2014/main" id="{AA26550C-9433-24E4-3EAD-30A81EC25415}"/>
              </a:ext>
            </a:extLst>
          </p:cNvPr>
          <p:cNvSpPr>
            <a:spLocks noGrp="1"/>
          </p:cNvSpPr>
          <p:nvPr>
            <p:ph type="sldNum" sz="quarter" idx="12"/>
          </p:nvPr>
        </p:nvSpPr>
        <p:spPr>
          <a:xfrm>
            <a:off x="9041130" y="7216151"/>
            <a:ext cx="2880360" cy="556249"/>
          </a:xfrm>
        </p:spPr>
        <p:txBody>
          <a:bodyPr/>
          <a:lstStyle>
            <a:lvl1pPr>
              <a:defRPr>
                <a:solidFill>
                  <a:schemeClr val="accent2"/>
                </a:solidFill>
              </a:defRPr>
            </a:lvl1pPr>
          </a:lstStyle>
          <a:p>
            <a:fld id="{00C646E2-5701-E245-9F49-1F595AFFA2FE}" type="slidenum">
              <a:rPr lang="en-US" smtClean="0"/>
              <a:pPr/>
              <a:t>‹#›</a:t>
            </a:fld>
            <a:endParaRPr lang="en-US"/>
          </a:p>
        </p:txBody>
      </p:sp>
    </p:spTree>
    <p:extLst>
      <p:ext uri="{BB962C8B-B14F-4D97-AF65-F5344CB8AC3E}">
        <p14:creationId xmlns:p14="http://schemas.microsoft.com/office/powerpoint/2010/main" val="1926540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782F40"/>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80B4-DA72-8AD7-D5F8-C1BC286E93E8}"/>
              </a:ext>
            </a:extLst>
          </p:cNvPr>
          <p:cNvSpPr>
            <a:spLocks noGrp="1"/>
          </p:cNvSpPr>
          <p:nvPr>
            <p:ph type="title"/>
          </p:nvPr>
        </p:nvSpPr>
        <p:spPr>
          <a:xfrm>
            <a:off x="873443" y="1937704"/>
            <a:ext cx="11041380" cy="3233102"/>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FA2637E-8094-255C-CEBE-7776CDF656C7}"/>
              </a:ext>
            </a:extLst>
          </p:cNvPr>
          <p:cNvSpPr>
            <a:spLocks noGrp="1"/>
          </p:cNvSpPr>
          <p:nvPr>
            <p:ph type="body" idx="1"/>
          </p:nvPr>
        </p:nvSpPr>
        <p:spPr>
          <a:xfrm>
            <a:off x="873443" y="5201392"/>
            <a:ext cx="11041380" cy="1700212"/>
          </a:xfrm>
        </p:spPr>
        <p:txBody>
          <a:bodyPr/>
          <a:lstStyle>
            <a:lvl1pPr marL="0" indent="0">
              <a:buNone/>
              <a:defRPr sz="240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ED5793-4EBF-1BB5-2B3F-E9C4CC7E79EB}"/>
              </a:ext>
            </a:extLst>
          </p:cNvPr>
          <p:cNvSpPr>
            <a:spLocks noGrp="1"/>
          </p:cNvSpPr>
          <p:nvPr>
            <p:ph type="dt" sz="half" idx="10"/>
          </p:nvPr>
        </p:nvSpPr>
        <p:spPr>
          <a:xfrm>
            <a:off x="880110" y="7308653"/>
            <a:ext cx="2880360" cy="413808"/>
          </a:xfrm>
        </p:spPr>
        <p:txBody>
          <a:bodyPr/>
          <a:lstStyle>
            <a:lvl1pPr>
              <a:defRPr>
                <a:solidFill>
                  <a:schemeClr val="accent2"/>
                </a:solidFill>
              </a:defRPr>
            </a:lvl1pPr>
          </a:lstStyle>
          <a:p>
            <a:fld id="{3AB34FB6-96E0-E94F-98AA-54332C31E3E2}" type="datetimeFigureOut">
              <a:rPr lang="en-US" smtClean="0"/>
              <a:pPr/>
              <a:t>9/16/2025</a:t>
            </a:fld>
            <a:endParaRPr lang="en-US"/>
          </a:p>
        </p:txBody>
      </p:sp>
      <p:sp>
        <p:nvSpPr>
          <p:cNvPr id="6" name="Slide Number Placeholder 5">
            <a:extLst>
              <a:ext uri="{FF2B5EF4-FFF2-40B4-BE49-F238E27FC236}">
                <a16:creationId xmlns:a16="http://schemas.microsoft.com/office/drawing/2014/main" id="{70023F44-6423-5214-29F9-1564FE9BE2F8}"/>
              </a:ext>
            </a:extLst>
          </p:cNvPr>
          <p:cNvSpPr>
            <a:spLocks noGrp="1"/>
          </p:cNvSpPr>
          <p:nvPr>
            <p:ph type="sldNum" sz="quarter" idx="12"/>
          </p:nvPr>
        </p:nvSpPr>
        <p:spPr>
          <a:xfrm>
            <a:off x="9041130" y="7308653"/>
            <a:ext cx="2880360" cy="413808"/>
          </a:xfrm>
        </p:spPr>
        <p:txBody>
          <a:bodyPr/>
          <a:lstStyle>
            <a:lvl1pPr>
              <a:defRPr>
                <a:solidFill>
                  <a:schemeClr val="accent2"/>
                </a:solidFill>
              </a:defRPr>
            </a:lvl1pPr>
          </a:lstStyle>
          <a:p>
            <a:fld id="{00C646E2-5701-E245-9F49-1F595AFFA2FE}" type="slidenum">
              <a:rPr lang="en-US" smtClean="0"/>
              <a:pPr/>
              <a:t>‹#›</a:t>
            </a:fld>
            <a:endParaRPr lang="en-US"/>
          </a:p>
        </p:txBody>
      </p:sp>
      <p:sp>
        <p:nvSpPr>
          <p:cNvPr id="8" name="TextBox 7">
            <a:extLst>
              <a:ext uri="{FF2B5EF4-FFF2-40B4-BE49-F238E27FC236}">
                <a16:creationId xmlns:a16="http://schemas.microsoft.com/office/drawing/2014/main" id="{87B8CE90-6158-6721-6A83-1930F91FD763}"/>
              </a:ext>
            </a:extLst>
          </p:cNvPr>
          <p:cNvSpPr txBox="1"/>
          <p:nvPr userDrawn="1"/>
        </p:nvSpPr>
        <p:spPr>
          <a:xfrm>
            <a:off x="4711941" y="7308653"/>
            <a:ext cx="3377719" cy="307777"/>
          </a:xfrm>
          <a:prstGeom prst="rect">
            <a:avLst/>
          </a:prstGeom>
          <a:noFill/>
        </p:spPr>
        <p:txBody>
          <a:bodyPr wrap="square" rtlCol="0">
            <a:spAutoFit/>
          </a:bodyPr>
          <a:lstStyle/>
          <a:p>
            <a:pPr algn="ctr"/>
            <a:r>
              <a:rPr lang="en-US" sz="1400" b="0" i="0" spc="0">
                <a:solidFill>
                  <a:schemeClr val="tx1"/>
                </a:solidFill>
                <a:latin typeface="+mn-lt"/>
                <a:ea typeface="Open Sans Light" pitchFamily="2" charset="0"/>
                <a:cs typeface="Open Sans Light" pitchFamily="2" charset="0"/>
              </a:rPr>
              <a:t>FLORIDA STATE UNIVERSITY</a:t>
            </a:r>
          </a:p>
        </p:txBody>
      </p:sp>
      <p:pic>
        <p:nvPicPr>
          <p:cNvPr id="10" name="Picture 9" descr="A white and black logo&#10;&#10;Description automatically generated">
            <a:extLst>
              <a:ext uri="{FF2B5EF4-FFF2-40B4-BE49-F238E27FC236}">
                <a16:creationId xmlns:a16="http://schemas.microsoft.com/office/drawing/2014/main" id="{727F293E-B2D2-6E98-BD99-0C2BBBF9E5FE}"/>
              </a:ext>
            </a:extLst>
          </p:cNvPr>
          <p:cNvPicPr>
            <a:picLocks noChangeAspect="1"/>
          </p:cNvPicPr>
          <p:nvPr userDrawn="1"/>
        </p:nvPicPr>
        <p:blipFill>
          <a:blip r:embed="rId2"/>
          <a:stretch>
            <a:fillRect/>
          </a:stretch>
        </p:blipFill>
        <p:spPr>
          <a:xfrm>
            <a:off x="11593341" y="125664"/>
            <a:ext cx="1180148" cy="762761"/>
          </a:xfrm>
          <a:prstGeom prst="rect">
            <a:avLst/>
          </a:prstGeom>
        </p:spPr>
      </p:pic>
    </p:spTree>
    <p:extLst>
      <p:ext uri="{BB962C8B-B14F-4D97-AF65-F5344CB8AC3E}">
        <p14:creationId xmlns:p14="http://schemas.microsoft.com/office/powerpoint/2010/main" val="2948090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E62A-D4A1-12DB-FEC1-3819C3DD6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FDB61-7333-5D50-B5C0-688DFCF83497}"/>
              </a:ext>
            </a:extLst>
          </p:cNvPr>
          <p:cNvSpPr>
            <a:spLocks noGrp="1"/>
          </p:cNvSpPr>
          <p:nvPr>
            <p:ph sz="half" idx="1"/>
          </p:nvPr>
        </p:nvSpPr>
        <p:spPr>
          <a:xfrm>
            <a:off x="880110" y="2069042"/>
            <a:ext cx="54406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40B5E-3E52-C4B9-9898-43CCDA94B276}"/>
              </a:ext>
            </a:extLst>
          </p:cNvPr>
          <p:cNvSpPr>
            <a:spLocks noGrp="1"/>
          </p:cNvSpPr>
          <p:nvPr>
            <p:ph sz="half" idx="2"/>
          </p:nvPr>
        </p:nvSpPr>
        <p:spPr>
          <a:xfrm>
            <a:off x="6480810" y="2069042"/>
            <a:ext cx="54406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B8290-B12E-D7AE-B4CE-6AD080C2F941}"/>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7" name="Slide Number Placeholder 6">
            <a:extLst>
              <a:ext uri="{FF2B5EF4-FFF2-40B4-BE49-F238E27FC236}">
                <a16:creationId xmlns:a16="http://schemas.microsoft.com/office/drawing/2014/main" id="{CD2C5EE9-E76D-B076-3220-D99665773EED}"/>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612024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48D9-6A0B-D164-B8E3-2D97680AE501}"/>
              </a:ext>
            </a:extLst>
          </p:cNvPr>
          <p:cNvSpPr>
            <a:spLocks noGrp="1"/>
          </p:cNvSpPr>
          <p:nvPr>
            <p:ph type="title"/>
          </p:nvPr>
        </p:nvSpPr>
        <p:spPr>
          <a:xfrm>
            <a:off x="881777" y="413809"/>
            <a:ext cx="1104138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57717C-8D84-604E-FB53-FAA257C0140F}"/>
              </a:ext>
            </a:extLst>
          </p:cNvPr>
          <p:cNvSpPr>
            <a:spLocks noGrp="1"/>
          </p:cNvSpPr>
          <p:nvPr>
            <p:ph type="body" idx="1"/>
          </p:nvPr>
        </p:nvSpPr>
        <p:spPr>
          <a:xfrm>
            <a:off x="881778" y="1905318"/>
            <a:ext cx="5415676" cy="9337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0931-DDF4-74B4-7482-676148ED4B4D}"/>
              </a:ext>
            </a:extLst>
          </p:cNvPr>
          <p:cNvSpPr>
            <a:spLocks noGrp="1"/>
          </p:cNvSpPr>
          <p:nvPr>
            <p:ph sz="half" idx="2"/>
          </p:nvPr>
        </p:nvSpPr>
        <p:spPr>
          <a:xfrm>
            <a:off x="881778" y="2839085"/>
            <a:ext cx="5415676"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5CAB2-B6AC-6647-DF64-D642E5901CBC}"/>
              </a:ext>
            </a:extLst>
          </p:cNvPr>
          <p:cNvSpPr>
            <a:spLocks noGrp="1"/>
          </p:cNvSpPr>
          <p:nvPr>
            <p:ph type="body" sz="quarter" idx="3"/>
          </p:nvPr>
        </p:nvSpPr>
        <p:spPr>
          <a:xfrm>
            <a:off x="6480810" y="1905318"/>
            <a:ext cx="5442347" cy="9337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362DAE-67EA-6C69-E4D3-B0EA58043050}"/>
              </a:ext>
            </a:extLst>
          </p:cNvPr>
          <p:cNvSpPr>
            <a:spLocks noGrp="1"/>
          </p:cNvSpPr>
          <p:nvPr>
            <p:ph sz="quarter" idx="4"/>
          </p:nvPr>
        </p:nvSpPr>
        <p:spPr>
          <a:xfrm>
            <a:off x="6480810" y="2839085"/>
            <a:ext cx="544234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8A9263-131B-40FF-E9B4-EC7D49481A2D}"/>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9" name="Slide Number Placeholder 8">
            <a:extLst>
              <a:ext uri="{FF2B5EF4-FFF2-40B4-BE49-F238E27FC236}">
                <a16:creationId xmlns:a16="http://schemas.microsoft.com/office/drawing/2014/main" id="{88424AB0-E725-AA9C-815A-6667122E06CF}"/>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372754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2159-26DE-7E09-2A91-62B668AF8E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F45FF-8322-1D1F-71EE-C7DA4139FF40}"/>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5" name="Slide Number Placeholder 4">
            <a:extLst>
              <a:ext uri="{FF2B5EF4-FFF2-40B4-BE49-F238E27FC236}">
                <a16:creationId xmlns:a16="http://schemas.microsoft.com/office/drawing/2014/main" id="{051347C8-C8DC-7727-063C-207D80FFE245}"/>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254622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F308FF-9CEF-9E71-F5F8-4339D02237A9}"/>
              </a:ext>
            </a:extLst>
          </p:cNvPr>
          <p:cNvSpPr>
            <a:spLocks noGrp="1"/>
          </p:cNvSpPr>
          <p:nvPr>
            <p:ph type="dt" sz="half" idx="10"/>
          </p:nvPr>
        </p:nvSpPr>
        <p:spPr/>
        <p:txBody>
          <a:bodyPr/>
          <a:lstStyle/>
          <a:p>
            <a:fld id="{3AB34FB6-96E0-E94F-98AA-54332C31E3E2}" type="datetimeFigureOut">
              <a:rPr lang="en-US" smtClean="0"/>
              <a:t>9/16/2025</a:t>
            </a:fld>
            <a:endParaRPr lang="en-US"/>
          </a:p>
        </p:txBody>
      </p:sp>
      <p:sp>
        <p:nvSpPr>
          <p:cNvPr id="4" name="Slide Number Placeholder 3">
            <a:extLst>
              <a:ext uri="{FF2B5EF4-FFF2-40B4-BE49-F238E27FC236}">
                <a16:creationId xmlns:a16="http://schemas.microsoft.com/office/drawing/2014/main" id="{9FAEB8CB-6197-F5EC-FBD0-1D15310ADE34}"/>
              </a:ext>
            </a:extLst>
          </p:cNvPr>
          <p:cNvSpPr>
            <a:spLocks noGrp="1"/>
          </p:cNvSpPr>
          <p:nvPr>
            <p:ph type="sldNum" sz="quarter" idx="12"/>
          </p:nvPr>
        </p:nvSpPr>
        <p:spPr/>
        <p:txBody>
          <a:bodyPr/>
          <a:lstStyle/>
          <a:p>
            <a:fld id="{00C646E2-5701-E245-9F49-1F595AFFA2FE}" type="slidenum">
              <a:rPr lang="en-US" smtClean="0"/>
              <a:t>‹#›</a:t>
            </a:fld>
            <a:endParaRPr lang="en-US"/>
          </a:p>
        </p:txBody>
      </p:sp>
    </p:spTree>
    <p:extLst>
      <p:ext uri="{BB962C8B-B14F-4D97-AF65-F5344CB8AC3E}">
        <p14:creationId xmlns:p14="http://schemas.microsoft.com/office/powerpoint/2010/main" val="118267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C931FD-487B-FB4F-9663-6F1B47FCF50B}"/>
              </a:ext>
            </a:extLst>
          </p:cNvPr>
          <p:cNvSpPr/>
          <p:nvPr userDrawn="1"/>
        </p:nvSpPr>
        <p:spPr>
          <a:xfrm>
            <a:off x="0" y="7207462"/>
            <a:ext cx="12801600" cy="5649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8" name="TextBox 7">
            <a:extLst>
              <a:ext uri="{FF2B5EF4-FFF2-40B4-BE49-F238E27FC236}">
                <a16:creationId xmlns:a16="http://schemas.microsoft.com/office/drawing/2014/main" id="{084AF466-845F-25C1-2F42-A39E88937987}"/>
              </a:ext>
            </a:extLst>
          </p:cNvPr>
          <p:cNvSpPr txBox="1"/>
          <p:nvPr userDrawn="1"/>
        </p:nvSpPr>
        <p:spPr>
          <a:xfrm>
            <a:off x="4711941" y="7308653"/>
            <a:ext cx="3377719" cy="307777"/>
          </a:xfrm>
          <a:prstGeom prst="rect">
            <a:avLst/>
          </a:prstGeom>
          <a:noFill/>
        </p:spPr>
        <p:txBody>
          <a:bodyPr wrap="square" rtlCol="0">
            <a:spAutoFit/>
          </a:bodyPr>
          <a:lstStyle/>
          <a:p>
            <a:pPr algn="ctr"/>
            <a:r>
              <a:rPr lang="en-US" sz="1400" b="0" i="0" spc="0">
                <a:solidFill>
                  <a:schemeClr val="tx1"/>
                </a:solidFill>
                <a:latin typeface="+mn-lt"/>
                <a:ea typeface="Open Sans Light" pitchFamily="2" charset="0"/>
                <a:cs typeface="Open Sans Light" pitchFamily="2" charset="0"/>
              </a:rPr>
              <a:t>FLORIDA STATE UNIVERSITY</a:t>
            </a:r>
          </a:p>
        </p:txBody>
      </p:sp>
      <p:pic>
        <p:nvPicPr>
          <p:cNvPr id="9" name="Picture 8" descr="A close up of a logo&#10;&#10;Description automatically generated">
            <a:extLst>
              <a:ext uri="{FF2B5EF4-FFF2-40B4-BE49-F238E27FC236}">
                <a16:creationId xmlns:a16="http://schemas.microsoft.com/office/drawing/2014/main" id="{3854FDEB-39C7-AC12-C5D7-0072E4657FEE}"/>
              </a:ext>
            </a:extLst>
          </p:cNvPr>
          <p:cNvPicPr>
            <a:picLocks noChangeAspect="1"/>
          </p:cNvPicPr>
          <p:nvPr userDrawn="1"/>
        </p:nvPicPr>
        <p:blipFill>
          <a:blip r:embed="rId15"/>
          <a:stretch>
            <a:fillRect/>
          </a:stretch>
        </p:blipFill>
        <p:spPr>
          <a:xfrm>
            <a:off x="11593341" y="123558"/>
            <a:ext cx="1180148" cy="762761"/>
          </a:xfrm>
          <a:prstGeom prst="rect">
            <a:avLst/>
          </a:prstGeom>
        </p:spPr>
      </p:pic>
      <p:sp>
        <p:nvSpPr>
          <p:cNvPr id="2" name="Title Placeholder 1">
            <a:extLst>
              <a:ext uri="{FF2B5EF4-FFF2-40B4-BE49-F238E27FC236}">
                <a16:creationId xmlns:a16="http://schemas.microsoft.com/office/drawing/2014/main" id="{2253CF2F-ADD4-6F9A-E59D-043413105464}"/>
              </a:ext>
            </a:extLst>
          </p:cNvPr>
          <p:cNvSpPr>
            <a:spLocks noGrp="1"/>
          </p:cNvSpPr>
          <p:nvPr>
            <p:ph type="title"/>
          </p:nvPr>
        </p:nvSpPr>
        <p:spPr>
          <a:xfrm>
            <a:off x="880110" y="413809"/>
            <a:ext cx="1104138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FB9F1B-2C71-3B4E-A91B-8504AACA06C4}"/>
              </a:ext>
            </a:extLst>
          </p:cNvPr>
          <p:cNvSpPr>
            <a:spLocks noGrp="1"/>
          </p:cNvSpPr>
          <p:nvPr>
            <p:ph type="body" idx="1"/>
          </p:nvPr>
        </p:nvSpPr>
        <p:spPr>
          <a:xfrm>
            <a:off x="880110" y="2069042"/>
            <a:ext cx="1104138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D1D6-CC84-B500-5E9B-CA793480A9D2}"/>
              </a:ext>
            </a:extLst>
          </p:cNvPr>
          <p:cNvSpPr>
            <a:spLocks noGrp="1"/>
          </p:cNvSpPr>
          <p:nvPr>
            <p:ph type="dt" sz="half" idx="2"/>
          </p:nvPr>
        </p:nvSpPr>
        <p:spPr>
          <a:xfrm>
            <a:off x="880110" y="7308653"/>
            <a:ext cx="2880360" cy="413808"/>
          </a:xfrm>
          <a:prstGeom prst="rect">
            <a:avLst/>
          </a:prstGeom>
        </p:spPr>
        <p:txBody>
          <a:bodyPr vert="horz" lIns="91440" tIns="45720" rIns="91440" bIns="45720" rtlCol="0" anchor="ctr"/>
          <a:lstStyle>
            <a:lvl1pPr algn="l">
              <a:defRPr sz="1200">
                <a:solidFill>
                  <a:schemeClr val="accent2"/>
                </a:solidFill>
              </a:defRPr>
            </a:lvl1pPr>
          </a:lstStyle>
          <a:p>
            <a:fld id="{3AB34FB6-96E0-E94F-98AA-54332C31E3E2}" type="datetimeFigureOut">
              <a:rPr lang="en-US" smtClean="0"/>
              <a:pPr/>
              <a:t>9/16/2025</a:t>
            </a:fld>
            <a:endParaRPr lang="en-US"/>
          </a:p>
        </p:txBody>
      </p:sp>
      <p:sp>
        <p:nvSpPr>
          <p:cNvPr id="6" name="Slide Number Placeholder 5">
            <a:extLst>
              <a:ext uri="{FF2B5EF4-FFF2-40B4-BE49-F238E27FC236}">
                <a16:creationId xmlns:a16="http://schemas.microsoft.com/office/drawing/2014/main" id="{62C0A297-EF75-F329-75D5-059F83F2B227}"/>
              </a:ext>
            </a:extLst>
          </p:cNvPr>
          <p:cNvSpPr>
            <a:spLocks noGrp="1"/>
          </p:cNvSpPr>
          <p:nvPr>
            <p:ph type="sldNum" sz="quarter" idx="4"/>
          </p:nvPr>
        </p:nvSpPr>
        <p:spPr>
          <a:xfrm>
            <a:off x="9041130" y="7308653"/>
            <a:ext cx="2880360" cy="413808"/>
          </a:xfrm>
          <a:prstGeom prst="rect">
            <a:avLst/>
          </a:prstGeom>
        </p:spPr>
        <p:txBody>
          <a:bodyPr vert="horz" lIns="91440" tIns="45720" rIns="91440" bIns="45720" rtlCol="0" anchor="ctr"/>
          <a:lstStyle>
            <a:lvl1pPr algn="r">
              <a:defRPr sz="1200">
                <a:solidFill>
                  <a:schemeClr val="accent2"/>
                </a:solidFill>
              </a:defRPr>
            </a:lvl1pPr>
          </a:lstStyle>
          <a:p>
            <a:fld id="{00C646E2-5701-E245-9F49-1F595AFFA2FE}" type="slidenum">
              <a:rPr lang="en-US" smtClean="0"/>
              <a:pPr/>
              <a:t>‹#›</a:t>
            </a:fld>
            <a:endParaRPr lang="en-US"/>
          </a:p>
        </p:txBody>
      </p:sp>
    </p:spTree>
    <p:extLst>
      <p:ext uri="{BB962C8B-B14F-4D97-AF65-F5344CB8AC3E}">
        <p14:creationId xmlns:p14="http://schemas.microsoft.com/office/powerpoint/2010/main" val="4208351128"/>
      </p:ext>
    </p:extLst>
  </p:cSld>
  <p:clrMap bg1="dk1" tx1="lt1" bg2="dk2" tx2="lt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bg2"/>
          </a:solidFill>
          <a:latin typeface="+mj-lt"/>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research.fsu.edu/research-offices/ord/finding-funding/"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research.fsu.edu/research-offices/ord/about-ord-and-outreachmarketing/staff-listing/" TargetMode="External"/><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6.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3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hyperlink" Target="https://ramp.research.fsu.edu/significant-changes-to-fsu-research/" TargetMode="External"/><Relationship Id="rId3" Type="http://schemas.openxmlformats.org/officeDocument/2006/relationships/hyperlink" Target="mailto:RSCH-RAMP-Grants@fsu.edu" TargetMode="External"/><Relationship Id="rId7" Type="http://schemas.openxmlformats.org/officeDocument/2006/relationships/hyperlink" Target="mailto:RSCH-RAMP-Agreements@fsu.edu"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mailto:RSCH-RAMP-ACUC@fsu.edu" TargetMode="External"/><Relationship Id="rId5" Type="http://schemas.openxmlformats.org/officeDocument/2006/relationships/hyperlink" Target="mailto:RSCH-RAMP-IRB@fsu.edu" TargetMode="External"/><Relationship Id="rId10" Type="http://schemas.openxmlformats.org/officeDocument/2006/relationships/image" Target="../media/image34.png"/><Relationship Id="rId4" Type="http://schemas.openxmlformats.org/officeDocument/2006/relationships/hyperlink" Target="mailto:RSCH-RAMP-ExportControls@fsu.edu" TargetMode="External"/><Relationship Id="rId9" Type="http://schemas.openxmlformats.org/officeDocument/2006/relationships/hyperlink" Target="https://ramp.research.fsu.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research.fsu.edu/research-offices/fsu-research-foundation/" TargetMode="External"/><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www.research.fsu.edu/research-offices/fsu-research-foundation/" TargetMode="External"/><Relationship Id="rId7" Type="http://schemas.openxmlformats.org/officeDocument/2006/relationships/diagramQuickStyle" Target="../diagrams/quickStyle3.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5.png"/><Relationship Id="rId9" Type="http://schemas.microsoft.com/office/2007/relationships/diagramDrawing" Target="../diagrams/drawing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4.jpe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mailto:mscampbell@fsu.edu"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mailto:sacarter@fsu.edu"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mailto:khaughney@fsu.edu"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s://ramp.research.fsu.edu/modules/agreements/" TargetMode="External"/><Relationship Id="rId7" Type="http://schemas.openxmlformats.org/officeDocument/2006/relationships/diagramColors" Target="../diagrams/colors6.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To%20review%20the%20full%20Policy,%20please%20click%20the%20following%20link:%20%207-IRB-0"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outlook.office365.com/book/PresubmissionConsulting@fsu.edu/"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www.research.fsu.edu/research-offices/ohsp/" TargetMode="External"/><Relationship Id="rId7" Type="http://schemas.openxmlformats.org/officeDocument/2006/relationships/diagramQuickStyle" Target="../diagrams/quickStyle7.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7.png"/><Relationship Id="rId9" Type="http://schemas.microsoft.com/office/2007/relationships/diagramDrawing" Target="../diagrams/drawing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hyperlink" Target="https://lar.fsu.edu/"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cams-project.fsu.edu/"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hyperlink" Target="https://www.research.fsu.edu/research-compliance/" TargetMode="External"/><Relationship Id="rId7" Type="http://schemas.openxmlformats.org/officeDocument/2006/relationships/diagramQuickStyle" Target="../diagrams/quickStyle9.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68.png"/><Relationship Id="rId9" Type="http://schemas.microsoft.com/office/2007/relationships/diagramDrawing" Target="../diagrams/drawing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microsoft.com/office/2007/relationships/hdphoto" Target="../media/hdphoto5.wdp"/><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79.png"/><Relationship Id="rId11" Type="http://schemas.openxmlformats.org/officeDocument/2006/relationships/hyperlink" Target="https://redcap.fsu.edu/surveys/?s=ECXT9EWN38JJY8LL" TargetMode="External"/><Relationship Id="rId5" Type="http://schemas.openxmlformats.org/officeDocument/2006/relationships/image" Target="../media/image78.jpeg"/><Relationship Id="rId10" Type="http://schemas.openxmlformats.org/officeDocument/2006/relationships/image" Target="../media/image81.jpeg"/><Relationship Id="rId4" Type="http://schemas.microsoft.com/office/2007/relationships/hdphoto" Target="../media/hdphoto4.wdp"/><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png"/><Relationship Id="rId7"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83.png"/><Relationship Id="rId10" Type="http://schemas.openxmlformats.org/officeDocument/2006/relationships/image" Target="../media/image86.png"/><Relationship Id="rId4" Type="http://schemas.microsoft.com/office/2007/relationships/hdphoto" Target="../media/hdphoto7.wdp"/><Relationship Id="rId9" Type="http://schemas.openxmlformats.org/officeDocument/2006/relationships/hyperlink" Target="https://redcap.fsu.edu/surveys/?s=ECXT9EWN38JJY8LL"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www.research.fsu.edu/research-fsu/research-training-resources/"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2" Type="http://schemas.openxmlformats.org/officeDocument/2006/relationships/hyperlink" Target="https://hub.research.fsu.edu/learning-center/faculty-and-researcher-resources"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ctsa.research.fsu.edu/" TargetMode="External"/><Relationship Id="rId2" Type="http://schemas.openxmlformats.org/officeDocument/2006/relationships/image" Target="../media/image88.jpe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hyperlink" Target="https://ctsa.research.fsu.edu/resources/bird/" TargetMode="External"/><Relationship Id="rId4" Type="http://schemas.openxmlformats.org/officeDocument/2006/relationships/hyperlink" Target="https://redcap.med.fsu.edu/surveys/?s=MJ7R4RFR9JX8D849"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tsa.research.fsu.edu/services/k2rprogram/"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apps.its.fsu.edu/AssetManagement/"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hyperlink" Target="mailto:soma@sb.fsu.edu" TargetMode="Externa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hyperlink" Target="mailto:ehs@admin.fsu.edu"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www.lib.fsu.edu/drs"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fsuhealth.fsu.edu/research-support" TargetMode="Externa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hyperlink" Target="mailto:clinicalresearch@fsu.edu"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dcap.fsu.edu/surveys/?s=ECXT9EWN38JJY8LL" TargetMode="Externa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71EBB-3218-1B43-8917-4F55E62746EC}"/>
              </a:ext>
            </a:extLst>
          </p:cNvPr>
          <p:cNvSpPr>
            <a:spLocks noGrp="1"/>
          </p:cNvSpPr>
          <p:nvPr>
            <p:ph type="ctrTitle"/>
          </p:nvPr>
        </p:nvSpPr>
        <p:spPr>
          <a:xfrm>
            <a:off x="2065106" y="3366355"/>
            <a:ext cx="8296188" cy="1695961"/>
          </a:xfrm>
        </p:spPr>
        <p:txBody>
          <a:bodyPr>
            <a:noAutofit/>
          </a:bodyPr>
          <a:lstStyle/>
          <a:p>
            <a:r>
              <a:rPr lang="en-US" b="1">
                <a:latin typeface="+mj-lt"/>
                <a:cs typeface="Times New Roman"/>
              </a:rPr>
              <a:t>Units of the Division of Research</a:t>
            </a:r>
            <a:endParaRPr lang="en-US" b="1">
              <a:latin typeface="+mj-lt"/>
              <a:ea typeface="Open Sans SemiBold"/>
              <a:cs typeface="Times New Roman"/>
            </a:endParaRPr>
          </a:p>
        </p:txBody>
      </p:sp>
      <p:sp>
        <p:nvSpPr>
          <p:cNvPr id="3" name="Subtitle 2">
            <a:extLst>
              <a:ext uri="{FF2B5EF4-FFF2-40B4-BE49-F238E27FC236}">
                <a16:creationId xmlns:a16="http://schemas.microsoft.com/office/drawing/2014/main" id="{F5347AF9-4F85-E9AF-0E32-21D7CD13709E}"/>
              </a:ext>
            </a:extLst>
          </p:cNvPr>
          <p:cNvSpPr>
            <a:spLocks noGrp="1"/>
          </p:cNvSpPr>
          <p:nvPr>
            <p:ph type="subTitle" idx="1"/>
          </p:nvPr>
        </p:nvSpPr>
        <p:spPr>
          <a:xfrm>
            <a:off x="2440304" y="5698848"/>
            <a:ext cx="7920990" cy="937208"/>
          </a:xfrm>
        </p:spPr>
        <p:txBody>
          <a:bodyPr vert="horz" lIns="91440" tIns="45720" rIns="91440" bIns="45720" rtlCol="0" anchor="t">
            <a:normAutofit/>
          </a:bodyPr>
          <a:lstStyle/>
          <a:p>
            <a:r>
              <a:rPr lang="en-US" sz="2800" dirty="0">
                <a:latin typeface="+mj-lt"/>
                <a:cs typeface="Times New Roman"/>
              </a:rPr>
              <a:t>First-year Assistant Professor Workshop</a:t>
            </a:r>
          </a:p>
          <a:p>
            <a:r>
              <a:rPr lang="en-US" dirty="0">
                <a:latin typeface="+mj-lt"/>
              </a:rPr>
              <a:t>Fall 2025</a:t>
            </a:r>
          </a:p>
        </p:txBody>
      </p:sp>
    </p:spTree>
    <p:extLst>
      <p:ext uri="{BB962C8B-B14F-4D97-AF65-F5344CB8AC3E}">
        <p14:creationId xmlns:p14="http://schemas.microsoft.com/office/powerpoint/2010/main" val="2074547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C9B98-E5BB-1736-E4D2-16A7416C9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035C7-FA6E-AD8F-6785-3F750A7B6C56}"/>
              </a:ext>
            </a:extLst>
          </p:cNvPr>
          <p:cNvSpPr>
            <a:spLocks noGrp="1"/>
          </p:cNvSpPr>
          <p:nvPr>
            <p:ph type="ctrTitle"/>
          </p:nvPr>
        </p:nvSpPr>
        <p:spPr>
          <a:xfrm>
            <a:off x="1301703" y="3243337"/>
            <a:ext cx="10198197" cy="1830561"/>
          </a:xfrm>
        </p:spPr>
        <p:txBody>
          <a:bodyPr/>
          <a:lstStyle/>
          <a:p>
            <a:r>
              <a:rPr lang="en-US" b="1">
                <a:latin typeface="Open Sans"/>
                <a:ea typeface="Open Sans"/>
                <a:cs typeface="Times New Roman"/>
              </a:rPr>
              <a:t>Research Development</a:t>
            </a:r>
          </a:p>
        </p:txBody>
      </p:sp>
    </p:spTree>
    <p:extLst>
      <p:ext uri="{BB962C8B-B14F-4D97-AF65-F5344CB8AC3E}">
        <p14:creationId xmlns:p14="http://schemas.microsoft.com/office/powerpoint/2010/main" val="172671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2B011-9457-C3CF-0BEA-E41242256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06B79-CBC4-DFCD-702B-C529A41FF94B}"/>
              </a:ext>
            </a:extLst>
          </p:cNvPr>
          <p:cNvSpPr>
            <a:spLocks noGrp="1"/>
          </p:cNvSpPr>
          <p:nvPr>
            <p:ph type="title"/>
          </p:nvPr>
        </p:nvSpPr>
        <p:spPr/>
        <p:txBody>
          <a:bodyPr/>
          <a:lstStyle/>
          <a:p>
            <a:r>
              <a:rPr lang="en-US"/>
              <a:t>RD Services</a:t>
            </a:r>
          </a:p>
        </p:txBody>
      </p:sp>
      <p:sp>
        <p:nvSpPr>
          <p:cNvPr id="14" name="Content Placeholder 13">
            <a:extLst>
              <a:ext uri="{FF2B5EF4-FFF2-40B4-BE49-F238E27FC236}">
                <a16:creationId xmlns:a16="http://schemas.microsoft.com/office/drawing/2014/main" id="{FCCA5849-B288-1A11-983C-5B7B1FA68AC5}"/>
              </a:ext>
            </a:extLst>
          </p:cNvPr>
          <p:cNvSpPr>
            <a:spLocks noGrp="1"/>
          </p:cNvSpPr>
          <p:nvPr>
            <p:ph idx="1"/>
          </p:nvPr>
        </p:nvSpPr>
        <p:spPr>
          <a:xfrm>
            <a:off x="880110" y="2089220"/>
            <a:ext cx="7989571" cy="4825288"/>
          </a:xfrm>
        </p:spPr>
        <p:txBody>
          <a:bodyPr>
            <a:normAutofit/>
          </a:bodyPr>
          <a:lstStyle/>
          <a:p>
            <a:r>
              <a:rPr lang="en-US" sz="3200"/>
              <a:t>Early Career Support</a:t>
            </a:r>
          </a:p>
          <a:p>
            <a:r>
              <a:rPr lang="en-US" sz="3200"/>
              <a:t>Discipline-Specific Research Support</a:t>
            </a:r>
          </a:p>
          <a:p>
            <a:r>
              <a:rPr lang="en-US" sz="3200"/>
              <a:t>Funding Identification</a:t>
            </a:r>
          </a:p>
          <a:p>
            <a:r>
              <a:rPr lang="en-US" sz="3200"/>
              <a:t>Proposal Services</a:t>
            </a:r>
          </a:p>
          <a:p>
            <a:r>
              <a:rPr lang="en-US" sz="3200"/>
              <a:t>Team Development &amp; Collaboration</a:t>
            </a:r>
          </a:p>
          <a:p>
            <a:r>
              <a:rPr lang="en-US" sz="3200"/>
              <a:t>Limited Submissions</a:t>
            </a:r>
          </a:p>
          <a:p>
            <a:r>
              <a:rPr lang="en-US" sz="3200"/>
              <a:t>Internal Competitive Funding</a:t>
            </a:r>
          </a:p>
          <a:p>
            <a:r>
              <a:rPr lang="en-US" sz="3200"/>
              <a:t>Workshops &amp; Events</a:t>
            </a:r>
          </a:p>
        </p:txBody>
      </p:sp>
      <p:pic>
        <p:nvPicPr>
          <p:cNvPr id="2054" name="Picture 6">
            <a:extLst>
              <a:ext uri="{FF2B5EF4-FFF2-40B4-BE49-F238E27FC236}">
                <a16:creationId xmlns:a16="http://schemas.microsoft.com/office/drawing/2014/main" id="{AB96664A-6216-6E93-E8F6-89499EAEE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936" y="5130800"/>
            <a:ext cx="1784664"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625115-FC35-FDD8-BA4B-83197D942E14}"/>
              </a:ext>
            </a:extLst>
          </p:cNvPr>
          <p:cNvSpPr txBox="1"/>
          <p:nvPr/>
        </p:nvSpPr>
        <p:spPr>
          <a:xfrm>
            <a:off x="9166068" y="4739283"/>
            <a:ext cx="2946400" cy="391517"/>
          </a:xfrm>
          <a:prstGeom prst="rect">
            <a:avLst/>
          </a:prstGeom>
          <a:noFill/>
        </p:spPr>
        <p:txBody>
          <a:bodyPr wrap="square">
            <a:spAutoFit/>
          </a:bodyPr>
          <a:lstStyle/>
          <a:p>
            <a:pPr algn="ctr">
              <a:spcAft>
                <a:spcPts val="750"/>
              </a:spcAft>
              <a:buNone/>
            </a:pPr>
            <a:r>
              <a:rPr lang="en-US" b="1" i="0" dirty="0">
                <a:solidFill>
                  <a:srgbClr val="782F40"/>
                </a:solidFill>
                <a:effectLst/>
                <a:latin typeface="Open Sans" panose="020B0606030504020204" pitchFamily="2" charset="0"/>
              </a:rPr>
              <a:t>On Demand Learning:</a:t>
            </a:r>
          </a:p>
        </p:txBody>
      </p:sp>
      <p:pic>
        <p:nvPicPr>
          <p:cNvPr id="2056" name="Picture 8">
            <a:extLst>
              <a:ext uri="{FF2B5EF4-FFF2-40B4-BE49-F238E27FC236}">
                <a16:creationId xmlns:a16="http://schemas.microsoft.com/office/drawing/2014/main" id="{56163973-C572-8880-EF83-9E22ED771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705" y="240039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istory of the NIH Logo | National Institutes of Health (NIH)">
            <a:extLst>
              <a:ext uri="{FF2B5EF4-FFF2-40B4-BE49-F238E27FC236}">
                <a16:creationId xmlns:a16="http://schemas.microsoft.com/office/drawing/2014/main" id="{62F1FA19-AE31-CBF0-CDB7-664B38A28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4867" y="1060450"/>
            <a:ext cx="18288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02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BF11-CEB2-B3F5-3B42-3935E1C60958}"/>
              </a:ext>
            </a:extLst>
          </p:cNvPr>
          <p:cNvSpPr>
            <a:spLocks noGrp="1"/>
          </p:cNvSpPr>
          <p:nvPr>
            <p:ph type="title"/>
          </p:nvPr>
        </p:nvSpPr>
        <p:spPr/>
        <p:txBody>
          <a:bodyPr/>
          <a:lstStyle/>
          <a:p>
            <a:r>
              <a:rPr lang="en-US"/>
              <a:t>RD Resources</a:t>
            </a:r>
          </a:p>
        </p:txBody>
      </p:sp>
      <p:sp>
        <p:nvSpPr>
          <p:cNvPr id="3" name="Content Placeholder 2">
            <a:extLst>
              <a:ext uri="{FF2B5EF4-FFF2-40B4-BE49-F238E27FC236}">
                <a16:creationId xmlns:a16="http://schemas.microsoft.com/office/drawing/2014/main" id="{2AE62E37-5306-F97A-BB34-0ACF0A2E3CC4}"/>
              </a:ext>
            </a:extLst>
          </p:cNvPr>
          <p:cNvSpPr>
            <a:spLocks noGrp="1"/>
          </p:cNvSpPr>
          <p:nvPr>
            <p:ph idx="1"/>
          </p:nvPr>
        </p:nvSpPr>
        <p:spPr/>
        <p:txBody>
          <a:bodyPr/>
          <a:lstStyle/>
          <a:p>
            <a:r>
              <a:rPr lang="en-US" sz="3200"/>
              <a:t>Proposal Resources</a:t>
            </a:r>
          </a:p>
          <a:p>
            <a:r>
              <a:rPr lang="en-US" sz="3200"/>
              <a:t>On-Demand Training</a:t>
            </a:r>
          </a:p>
          <a:p>
            <a:r>
              <a:rPr lang="en-US" sz="3200"/>
              <a:t>Finding Funding Resources</a:t>
            </a:r>
          </a:p>
          <a:p>
            <a:r>
              <a:rPr lang="en-US" sz="3200"/>
              <a:t>Proposal Resources</a:t>
            </a:r>
          </a:p>
          <a:p>
            <a:r>
              <a:rPr lang="en-US" sz="3200"/>
              <a:t>On Demand Training</a:t>
            </a:r>
          </a:p>
          <a:p>
            <a:r>
              <a:rPr lang="en-US" sz="3200"/>
              <a:t>Examples of Successful Proposals</a:t>
            </a:r>
          </a:p>
          <a:p>
            <a:endParaRPr lang="en-US"/>
          </a:p>
        </p:txBody>
      </p:sp>
      <p:pic>
        <p:nvPicPr>
          <p:cNvPr id="4" name="Picture 3" descr="A logo with a black background&#10;&#10;Description automatically generated">
            <a:hlinkClick r:id="rId2"/>
            <a:extLst>
              <a:ext uri="{FF2B5EF4-FFF2-40B4-BE49-F238E27FC236}">
                <a16:creationId xmlns:a16="http://schemas.microsoft.com/office/drawing/2014/main" id="{798E97E7-2B02-E043-A510-E732B80D9C14}"/>
              </a:ext>
            </a:extLst>
          </p:cNvPr>
          <p:cNvPicPr>
            <a:picLocks noChangeAspect="1"/>
          </p:cNvPicPr>
          <p:nvPr/>
        </p:nvPicPr>
        <p:blipFill>
          <a:blip r:embed="rId3"/>
          <a:stretch>
            <a:fillRect/>
          </a:stretch>
        </p:blipFill>
        <p:spPr>
          <a:xfrm>
            <a:off x="9060438" y="1608018"/>
            <a:ext cx="2507272" cy="2507272"/>
          </a:xfrm>
          <a:prstGeom prst="rect">
            <a:avLst/>
          </a:prstGeom>
        </p:spPr>
      </p:pic>
      <p:pic>
        <p:nvPicPr>
          <p:cNvPr id="1026" name="Picture 2">
            <a:extLst>
              <a:ext uri="{FF2B5EF4-FFF2-40B4-BE49-F238E27FC236}">
                <a16:creationId xmlns:a16="http://schemas.microsoft.com/office/drawing/2014/main" id="{227EA6B4-1B41-11C0-2533-45C86C9C0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765" y="4627349"/>
            <a:ext cx="3514725" cy="207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2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qr code on a white background&#10;&#10;AI-generated content may be incorrect.">
            <a:extLst>
              <a:ext uri="{FF2B5EF4-FFF2-40B4-BE49-F238E27FC236}">
                <a16:creationId xmlns:a16="http://schemas.microsoft.com/office/drawing/2014/main" id="{5EEDBE1D-7D92-7666-A4A2-713C88F0A2A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5693" y="1044878"/>
            <a:ext cx="5655107" cy="5655107"/>
          </a:xfrm>
        </p:spPr>
      </p:pic>
      <p:sp>
        <p:nvSpPr>
          <p:cNvPr id="6" name="Content Placeholder 5">
            <a:extLst>
              <a:ext uri="{FF2B5EF4-FFF2-40B4-BE49-F238E27FC236}">
                <a16:creationId xmlns:a16="http://schemas.microsoft.com/office/drawing/2014/main" id="{C4BF80B3-4F9B-94C9-2C27-726E43EC62E0}"/>
              </a:ext>
            </a:extLst>
          </p:cNvPr>
          <p:cNvSpPr>
            <a:spLocks noGrp="1"/>
          </p:cNvSpPr>
          <p:nvPr>
            <p:ph sz="half" idx="2"/>
          </p:nvPr>
        </p:nvSpPr>
        <p:spPr>
          <a:xfrm>
            <a:off x="6688836" y="1601748"/>
            <a:ext cx="5367071" cy="4568905"/>
          </a:xfrm>
        </p:spPr>
        <p:txBody>
          <a:bodyPr>
            <a:normAutofit lnSpcReduction="10000"/>
          </a:bodyPr>
          <a:lstStyle/>
          <a:p>
            <a:pPr marL="0" indent="0">
              <a:buNone/>
            </a:pPr>
            <a:r>
              <a:rPr lang="en-US" b="1" i="1" dirty="0">
                <a:solidFill>
                  <a:srgbClr val="782F40"/>
                </a:solidFill>
                <a:latin typeface="Open Sans" pitchFamily="2" charset="0"/>
                <a:ea typeface="Open Sans" pitchFamily="2" charset="0"/>
                <a:cs typeface="Open Sans" pitchFamily="2" charset="0"/>
              </a:rPr>
              <a:t>Register now: </a:t>
            </a:r>
            <a:r>
              <a:rPr lang="en-US" b="1" dirty="0">
                <a:solidFill>
                  <a:srgbClr val="782F40"/>
                </a:solidFill>
                <a:latin typeface="Open Sans" pitchFamily="2" charset="0"/>
                <a:ea typeface="Open Sans" pitchFamily="2" charset="0"/>
                <a:cs typeface="Open Sans" pitchFamily="2" charset="0"/>
              </a:rPr>
              <a:t>November 17</a:t>
            </a:r>
          </a:p>
          <a:p>
            <a:pPr marL="0" indent="0">
              <a:buNone/>
            </a:pPr>
            <a:r>
              <a:rPr lang="en-US" b="1" dirty="0">
                <a:solidFill>
                  <a:srgbClr val="782F40"/>
                </a:solidFill>
                <a:latin typeface="Open Sans" pitchFamily="2" charset="0"/>
                <a:ea typeface="Open Sans" pitchFamily="2" charset="0"/>
                <a:cs typeface="Open Sans" pitchFamily="2" charset="0"/>
              </a:rPr>
              <a:t>10 – 11:30 AM</a:t>
            </a:r>
          </a:p>
          <a:p>
            <a:pPr marL="0" indent="0">
              <a:buNone/>
            </a:pPr>
            <a:r>
              <a:rPr lang="en-US" b="1" dirty="0">
                <a:solidFill>
                  <a:srgbClr val="782F40"/>
                </a:solidFill>
                <a:latin typeface="Open Sans" pitchFamily="2" charset="0"/>
                <a:ea typeface="Open Sans" pitchFamily="2" charset="0"/>
                <a:cs typeface="Open Sans" pitchFamily="2" charset="0"/>
              </a:rPr>
              <a:t>Virtual (Zoom)</a:t>
            </a:r>
          </a:p>
          <a:p>
            <a:pPr marL="0" indent="0">
              <a:buNone/>
            </a:pPr>
            <a:endParaRPr lang="en-US" b="1" dirty="0">
              <a:solidFill>
                <a:srgbClr val="782F40"/>
              </a:solidFill>
              <a:latin typeface="Open Sans" pitchFamily="2" charset="0"/>
              <a:ea typeface="Open Sans" pitchFamily="2" charset="0"/>
              <a:cs typeface="Open Sans" pitchFamily="2" charset="0"/>
            </a:endParaRPr>
          </a:p>
          <a:p>
            <a:pPr marL="0" indent="0">
              <a:lnSpc>
                <a:spcPct val="110000"/>
              </a:lnSpc>
              <a:buNone/>
            </a:pPr>
            <a:r>
              <a:rPr lang="en-US" b="0" i="0" dirty="0">
                <a:solidFill>
                  <a:srgbClr val="782F40"/>
                </a:solidFill>
                <a:effectLst/>
                <a:latin typeface="Open Sans" pitchFamily="2" charset="0"/>
                <a:ea typeface="Open Sans" pitchFamily="2" charset="0"/>
                <a:cs typeface="Open Sans" pitchFamily="2" charset="0"/>
              </a:rPr>
              <a:t>Hone your proposal-writing skills in this interactive workshop! Learn the grant writing ‘genre’ and get your hands dirty refining draft material.</a:t>
            </a:r>
          </a:p>
        </p:txBody>
      </p:sp>
    </p:spTree>
    <p:extLst>
      <p:ext uri="{BB962C8B-B14F-4D97-AF65-F5344CB8AC3E}">
        <p14:creationId xmlns:p14="http://schemas.microsoft.com/office/powerpoint/2010/main" val="3606324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006500" y="-1825601"/>
            <a:ext cx="6200990" cy="11001205"/>
          </a:xfrm>
          <a:prstGeom prst="rect">
            <a:avLst/>
          </a:prstGeom>
          <a:solidFill>
            <a:srgbClr val="FFFFFF"/>
          </a:solidFill>
        </p:spPr>
        <p:txBody>
          <a:bodyPr/>
          <a:lstStyle/>
          <a:p>
            <a:endParaRPr lang="en-US" sz="2041"/>
          </a:p>
        </p:txBody>
      </p:sp>
      <p:sp>
        <p:nvSpPr>
          <p:cNvPr id="3" name="TextBox 3">
            <a:extLst>
              <a:ext uri="{FF2B5EF4-FFF2-40B4-BE49-F238E27FC236}">
                <a16:creationId xmlns:a16="http://schemas.microsoft.com/office/drawing/2014/main" id="{40093163-87C0-E119-D379-176E33EBF009}"/>
              </a:ext>
            </a:extLst>
          </p:cNvPr>
          <p:cNvSpPr txBox="1"/>
          <p:nvPr/>
        </p:nvSpPr>
        <p:spPr>
          <a:xfrm>
            <a:off x="481074" y="638056"/>
            <a:ext cx="11251841" cy="1534867"/>
          </a:xfrm>
          <a:prstGeom prst="rect">
            <a:avLst/>
          </a:prstGeom>
        </p:spPr>
        <p:txBody>
          <a:bodyPr vert="horz" lIns="96012" tIns="48006" rIns="96012" bIns="48006" rtlCol="0" anchor="ctr">
            <a:normAutofit/>
          </a:bodyPr>
          <a:lstStyle/>
          <a:p>
            <a:pPr defTabSz="960120">
              <a:lnSpc>
                <a:spcPct val="90000"/>
              </a:lnSpc>
              <a:spcBef>
                <a:spcPct val="0"/>
              </a:spcBef>
              <a:spcAft>
                <a:spcPts val="630"/>
              </a:spcAft>
            </a:pPr>
            <a:r>
              <a:rPr lang="en-US" sz="4000">
                <a:solidFill>
                  <a:srgbClr val="782F40"/>
                </a:solidFill>
                <a:latin typeface="+mj-lt"/>
                <a:ea typeface="+mj-ea"/>
                <a:cs typeface="+mj-cs"/>
              </a:rPr>
              <a:t> </a:t>
            </a:r>
            <a:r>
              <a:rPr lang="en-US" sz="4800" b="1">
                <a:solidFill>
                  <a:srgbClr val="782F40"/>
                </a:solidFill>
                <a:latin typeface="Open Sans"/>
                <a:ea typeface="Open Sans"/>
                <a:cs typeface="Open Sans"/>
              </a:rPr>
              <a:t>CONTACT RESEARCH DEVELOPMENT</a:t>
            </a:r>
          </a:p>
        </p:txBody>
      </p:sp>
      <p:pic>
        <p:nvPicPr>
          <p:cNvPr id="6" name="Picture 5">
            <a:hlinkClick r:id="rId3"/>
            <a:extLst>
              <a:ext uri="{FF2B5EF4-FFF2-40B4-BE49-F238E27FC236}">
                <a16:creationId xmlns:a16="http://schemas.microsoft.com/office/drawing/2014/main" id="{24690B6C-EC19-C5D9-A4D1-99438D0B1129}"/>
              </a:ext>
            </a:extLst>
          </p:cNvPr>
          <p:cNvPicPr>
            <a:picLocks noChangeAspect="1"/>
          </p:cNvPicPr>
          <p:nvPr/>
        </p:nvPicPr>
        <p:blipFill>
          <a:blip r:embed="rId4"/>
          <a:stretch>
            <a:fillRect/>
          </a:stretch>
        </p:blipFill>
        <p:spPr>
          <a:xfrm>
            <a:off x="839322" y="1949741"/>
            <a:ext cx="4337180" cy="4417169"/>
          </a:xfrm>
          <a:prstGeom prst="rect">
            <a:avLst/>
          </a:prstGeom>
        </p:spPr>
      </p:pic>
      <p:graphicFrame>
        <p:nvGraphicFramePr>
          <p:cNvPr id="8" name="Content Placeholder 2">
            <a:extLst>
              <a:ext uri="{FF2B5EF4-FFF2-40B4-BE49-F238E27FC236}">
                <a16:creationId xmlns:a16="http://schemas.microsoft.com/office/drawing/2014/main" id="{CA44F3D5-1E2B-87A4-ED5A-BD86285E5E36}"/>
              </a:ext>
            </a:extLst>
          </p:cNvPr>
          <p:cNvGraphicFramePr>
            <a:graphicFrameLocks/>
          </p:cNvGraphicFramePr>
          <p:nvPr/>
        </p:nvGraphicFramePr>
        <p:xfrm>
          <a:off x="5409673" y="2479141"/>
          <a:ext cx="6505573" cy="3623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8545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78F616-2462-304F-45CE-3350CEAE83C3}"/>
              </a:ext>
            </a:extLst>
          </p:cNvPr>
          <p:cNvSpPr txBox="1">
            <a:spLocks/>
          </p:cNvSpPr>
          <p:nvPr/>
        </p:nvSpPr>
        <p:spPr>
          <a:xfrm>
            <a:off x="911020" y="3010499"/>
            <a:ext cx="4467176" cy="2624766"/>
          </a:xfrm>
          <a:prstGeom prst="rect">
            <a:avLst/>
          </a:prstGeom>
        </p:spPr>
        <p:txBody>
          <a:bodyPr vert="horz" lIns="96012" tIns="48006" rIns="96012" bIns="48006" rtlCol="0" anchor="b">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endParaRPr lang="en-US" sz="5040"/>
          </a:p>
        </p:txBody>
      </p:sp>
      <p:sp>
        <p:nvSpPr>
          <p:cNvPr id="4" name="Title 3">
            <a:extLst>
              <a:ext uri="{FF2B5EF4-FFF2-40B4-BE49-F238E27FC236}">
                <a16:creationId xmlns:a16="http://schemas.microsoft.com/office/drawing/2014/main" id="{36117844-3053-5665-4360-B68EDC3E24EE}"/>
              </a:ext>
            </a:extLst>
          </p:cNvPr>
          <p:cNvSpPr>
            <a:spLocks noGrp="1"/>
          </p:cNvSpPr>
          <p:nvPr>
            <p:ph type="ctrTitle"/>
          </p:nvPr>
        </p:nvSpPr>
        <p:spPr>
          <a:xfrm>
            <a:off x="1301703" y="4080365"/>
            <a:ext cx="10198197" cy="1830561"/>
          </a:xfrm>
        </p:spPr>
        <p:txBody>
          <a:bodyPr>
            <a:normAutofit fontScale="90000"/>
          </a:bodyPr>
          <a:lstStyle/>
          <a:p>
            <a:pPr>
              <a:lnSpc>
                <a:spcPct val="100000"/>
              </a:lnSpc>
            </a:pPr>
            <a:r>
              <a:rPr lang="en-US" sz="6000" b="1">
                <a:latin typeface="Open Sans"/>
                <a:ea typeface="Open Sans"/>
                <a:cs typeface="Times New Roman"/>
              </a:rPr>
              <a:t>Research Administration Management Portal</a:t>
            </a:r>
            <a:br>
              <a:rPr lang="en-US" sz="6000" b="1">
                <a:latin typeface="Open Sans"/>
              </a:rPr>
            </a:br>
            <a:endParaRPr lang="en-US" b="1">
              <a:latin typeface="Open Sans"/>
              <a:ea typeface="Open Sans"/>
            </a:endParaRPr>
          </a:p>
        </p:txBody>
      </p:sp>
      <p:pic>
        <p:nvPicPr>
          <p:cNvPr id="5" name="Picture 4" descr="Logo&#10;&#10;Description automatically generated">
            <a:extLst>
              <a:ext uri="{FF2B5EF4-FFF2-40B4-BE49-F238E27FC236}">
                <a16:creationId xmlns:a16="http://schemas.microsoft.com/office/drawing/2014/main" id="{896F0F1D-9112-43C1-8FFA-C64A3FAD2FDA}"/>
              </a:ext>
            </a:extLst>
          </p:cNvPr>
          <p:cNvPicPr>
            <a:picLocks noChangeAspect="1"/>
          </p:cNvPicPr>
          <p:nvPr/>
        </p:nvPicPr>
        <p:blipFill>
          <a:blip r:embed="rId3"/>
          <a:stretch>
            <a:fillRect/>
          </a:stretch>
        </p:blipFill>
        <p:spPr>
          <a:xfrm>
            <a:off x="5298841" y="5236026"/>
            <a:ext cx="2212464" cy="1944732"/>
          </a:xfrm>
          <a:prstGeom prst="rect">
            <a:avLst/>
          </a:prstGeom>
        </p:spPr>
      </p:pic>
    </p:spTree>
    <p:extLst>
      <p:ext uri="{BB962C8B-B14F-4D97-AF65-F5344CB8AC3E}">
        <p14:creationId xmlns:p14="http://schemas.microsoft.com/office/powerpoint/2010/main" val="1419163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34F05-B293-9442-B06C-7A45DA460ACD}"/>
              </a:ext>
            </a:extLst>
          </p:cNvPr>
          <p:cNvSpPr/>
          <p:nvPr/>
        </p:nvSpPr>
        <p:spPr>
          <a:xfrm>
            <a:off x="0" y="6641906"/>
            <a:ext cx="12801600" cy="554348"/>
          </a:xfrm>
          <a:prstGeom prst="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1"/>
          </a:p>
        </p:txBody>
      </p:sp>
      <p:pic>
        <p:nvPicPr>
          <p:cNvPr id="5" name="Picture 4" descr="Logo&#10;&#10;Description automatically generated">
            <a:extLst>
              <a:ext uri="{FF2B5EF4-FFF2-40B4-BE49-F238E27FC236}">
                <a16:creationId xmlns:a16="http://schemas.microsoft.com/office/drawing/2014/main" id="{92590564-40D6-FABD-1F2E-7485F51DBE75}"/>
              </a:ext>
            </a:extLst>
          </p:cNvPr>
          <p:cNvPicPr>
            <a:picLocks noChangeAspect="1"/>
          </p:cNvPicPr>
          <p:nvPr/>
        </p:nvPicPr>
        <p:blipFill>
          <a:blip r:embed="rId3"/>
          <a:stretch>
            <a:fillRect/>
          </a:stretch>
        </p:blipFill>
        <p:spPr>
          <a:xfrm>
            <a:off x="4427170" y="734868"/>
            <a:ext cx="3947260" cy="3473588"/>
          </a:xfrm>
          <a:prstGeom prst="rect">
            <a:avLst/>
          </a:prstGeom>
        </p:spPr>
      </p:pic>
      <p:sp>
        <p:nvSpPr>
          <p:cNvPr id="7" name="Content Placeholder 2">
            <a:extLst>
              <a:ext uri="{FF2B5EF4-FFF2-40B4-BE49-F238E27FC236}">
                <a16:creationId xmlns:a16="http://schemas.microsoft.com/office/drawing/2014/main" id="{082DA606-1855-DE1F-FED9-5AD2F3918B40}"/>
              </a:ext>
            </a:extLst>
          </p:cNvPr>
          <p:cNvSpPr txBox="1">
            <a:spLocks/>
          </p:cNvSpPr>
          <p:nvPr/>
        </p:nvSpPr>
        <p:spPr>
          <a:xfrm>
            <a:off x="738838" y="4375140"/>
            <a:ext cx="11758270" cy="1954431"/>
          </a:xfrm>
          <a:prstGeom prst="rect">
            <a:avLst/>
          </a:prstGeom>
        </p:spPr>
        <p:txBody>
          <a:bodyPr lIns="91440" tIns="45720" rIns="91440" bIns="45720" anchor="t">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nSpc>
                <a:spcPct val="110000"/>
              </a:lnSpc>
              <a:buNone/>
            </a:pPr>
            <a:r>
              <a:rPr lang="en-US" sz="3000">
                <a:solidFill>
                  <a:srgbClr val="782F40"/>
                </a:solidFill>
              </a:rPr>
              <a:t>FSU uses the Research Administration Management Portal (RAMP), a software system, for the University’s research administration business processes and technologies, as well as research compliance and financial management. </a:t>
            </a:r>
            <a:endParaRPr lang="en-US" sz="3000">
              <a:ea typeface="Open Sans"/>
              <a:cs typeface="Open Sans"/>
            </a:endParaRPr>
          </a:p>
        </p:txBody>
      </p:sp>
    </p:spTree>
    <p:extLst>
      <p:ext uri="{BB962C8B-B14F-4D97-AF65-F5344CB8AC3E}">
        <p14:creationId xmlns:p14="http://schemas.microsoft.com/office/powerpoint/2010/main" val="2242582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1E6BD4-C0DC-0DF9-1295-5481CE0703DA}"/>
              </a:ext>
            </a:extLst>
          </p:cNvPr>
          <p:cNvSpPr txBox="1"/>
          <p:nvPr/>
        </p:nvSpPr>
        <p:spPr>
          <a:xfrm>
            <a:off x="521666" y="702524"/>
            <a:ext cx="11676201" cy="1014508"/>
          </a:xfrm>
          <a:prstGeom prst="rect">
            <a:avLst/>
          </a:prstGeom>
          <a:noFill/>
        </p:spPr>
        <p:txBody>
          <a:bodyPr wrap="square" lIns="91440" tIns="45720" rIns="91440" bIns="45720" rtlCol="0" anchor="t">
            <a:spAutoFit/>
          </a:bodyPr>
          <a:lstStyle/>
          <a:p>
            <a:pPr>
              <a:lnSpc>
                <a:spcPct val="110000"/>
              </a:lnSpc>
            </a:pPr>
            <a:r>
              <a:rPr lang="en-US" sz="2800">
                <a:solidFill>
                  <a:srgbClr val="782F40"/>
                </a:solidFill>
              </a:rPr>
              <a:t>There are </a:t>
            </a:r>
            <a:r>
              <a:rPr lang="en-US" sz="2800" b="1">
                <a:solidFill>
                  <a:srgbClr val="782F40"/>
                </a:solidFill>
              </a:rPr>
              <a:t>five modules </a:t>
            </a:r>
            <a:r>
              <a:rPr lang="en-US" sz="2800">
                <a:solidFill>
                  <a:srgbClr val="782F40"/>
                </a:solidFill>
              </a:rPr>
              <a:t>included as part of the RAMP system—ACUC, IRB, Grants (Proposals &amp; Awards), Agreements, and Export Control.</a:t>
            </a:r>
          </a:p>
        </p:txBody>
      </p:sp>
      <p:pic>
        <p:nvPicPr>
          <p:cNvPr id="7" name="Picture 6">
            <a:extLst>
              <a:ext uri="{FF2B5EF4-FFF2-40B4-BE49-F238E27FC236}">
                <a16:creationId xmlns:a16="http://schemas.microsoft.com/office/drawing/2014/main" id="{0CB64EC7-5BED-1DF4-2D74-30D2E011D7A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88000"/>
                    </a14:imgEffect>
                    <a14:imgEffect>
                      <a14:brightnessContrast bright="17000"/>
                    </a14:imgEffect>
                  </a14:imgLayer>
                </a14:imgProps>
              </a:ext>
            </a:extLst>
          </a:blip>
          <a:srcRect t="8638" r="18968" b="-1829"/>
          <a:stretch/>
        </p:blipFill>
        <p:spPr>
          <a:xfrm>
            <a:off x="517595" y="2403697"/>
            <a:ext cx="5132777" cy="3204921"/>
          </a:xfrm>
          <a:prstGeom prst="rect">
            <a:avLst/>
          </a:prstGeom>
        </p:spPr>
      </p:pic>
      <p:pic>
        <p:nvPicPr>
          <p:cNvPr id="9" name="Picture 8">
            <a:extLst>
              <a:ext uri="{FF2B5EF4-FFF2-40B4-BE49-F238E27FC236}">
                <a16:creationId xmlns:a16="http://schemas.microsoft.com/office/drawing/2014/main" id="{C1F27C1F-A16B-7324-9336-6BA0F296AC6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173000"/>
                    </a14:imgEffect>
                    <a14:imgEffect>
                      <a14:brightnessContrast bright="-2000" contrast="4000"/>
                    </a14:imgEffect>
                  </a14:imgLayer>
                </a14:imgProps>
              </a:ext>
            </a:extLst>
          </a:blip>
          <a:srcRect t="24055" r="39592"/>
          <a:stretch/>
        </p:blipFill>
        <p:spPr>
          <a:xfrm>
            <a:off x="5867562" y="2404807"/>
            <a:ext cx="6501616" cy="1299002"/>
          </a:xfrm>
          <a:prstGeom prst="rect">
            <a:avLst/>
          </a:prstGeom>
        </p:spPr>
      </p:pic>
      <p:sp>
        <p:nvSpPr>
          <p:cNvPr id="3" name="TextBox 2">
            <a:extLst>
              <a:ext uri="{FF2B5EF4-FFF2-40B4-BE49-F238E27FC236}">
                <a16:creationId xmlns:a16="http://schemas.microsoft.com/office/drawing/2014/main" id="{36EB07E4-303B-6444-CCEC-36E412C4FF22}"/>
              </a:ext>
            </a:extLst>
          </p:cNvPr>
          <p:cNvSpPr txBox="1"/>
          <p:nvPr/>
        </p:nvSpPr>
        <p:spPr>
          <a:xfrm>
            <a:off x="5949568" y="3800130"/>
            <a:ext cx="6325972" cy="830997"/>
          </a:xfrm>
          <a:prstGeom prst="rect">
            <a:avLst/>
          </a:prstGeom>
          <a:noFill/>
        </p:spPr>
        <p:txBody>
          <a:bodyPr wrap="square" lIns="91440" tIns="45720" rIns="91440" bIns="45720" rtlCol="0" anchor="t">
            <a:spAutoFit/>
          </a:bodyPr>
          <a:lstStyle/>
          <a:p>
            <a:r>
              <a:rPr lang="en-US" sz="2400">
                <a:solidFill>
                  <a:schemeClr val="bg2"/>
                </a:solidFill>
              </a:rPr>
              <a:t>RAMP opens to a Dashboard Page.  From there, select the module from the top tabs.</a:t>
            </a:r>
          </a:p>
        </p:txBody>
      </p:sp>
      <p:sp>
        <p:nvSpPr>
          <p:cNvPr id="5" name="TextBox 4">
            <a:extLst>
              <a:ext uri="{FF2B5EF4-FFF2-40B4-BE49-F238E27FC236}">
                <a16:creationId xmlns:a16="http://schemas.microsoft.com/office/drawing/2014/main" id="{045FFC97-028D-89B1-696B-0836274F76F4}"/>
              </a:ext>
            </a:extLst>
          </p:cNvPr>
          <p:cNvSpPr txBox="1"/>
          <p:nvPr/>
        </p:nvSpPr>
        <p:spPr>
          <a:xfrm>
            <a:off x="1474391" y="6079403"/>
            <a:ext cx="10048056" cy="461665"/>
          </a:xfrm>
          <a:prstGeom prst="rect">
            <a:avLst/>
          </a:prstGeom>
          <a:noFill/>
          <a:ln>
            <a:solidFill>
              <a:schemeClr val="bg2"/>
            </a:solidFill>
          </a:ln>
        </p:spPr>
        <p:txBody>
          <a:bodyPr wrap="square" lIns="91440" tIns="45720" rIns="91440" bIns="45720" rtlCol="0" anchor="t">
            <a:spAutoFit/>
          </a:bodyPr>
          <a:lstStyle/>
          <a:p>
            <a:r>
              <a:rPr lang="en-US" sz="2400">
                <a:solidFill>
                  <a:schemeClr val="bg2"/>
                </a:solidFill>
              </a:rPr>
              <a:t>To access RAMP, log into the </a:t>
            </a:r>
            <a:r>
              <a:rPr lang="en-US" sz="2400" b="1" err="1">
                <a:solidFill>
                  <a:schemeClr val="bg2"/>
                </a:solidFill>
              </a:rPr>
              <a:t>myFSU</a:t>
            </a:r>
            <a:r>
              <a:rPr lang="en-US" sz="2400">
                <a:solidFill>
                  <a:schemeClr val="bg2"/>
                </a:solidFill>
              </a:rPr>
              <a:t> portal to access the RAMP icon</a:t>
            </a:r>
          </a:p>
        </p:txBody>
      </p:sp>
    </p:spTree>
    <p:extLst>
      <p:ext uri="{BB962C8B-B14F-4D97-AF65-F5344CB8AC3E}">
        <p14:creationId xmlns:p14="http://schemas.microsoft.com/office/powerpoint/2010/main" val="331586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1E6BD4-C0DC-0DF9-1295-5481CE0703DA}"/>
              </a:ext>
            </a:extLst>
          </p:cNvPr>
          <p:cNvSpPr txBox="1"/>
          <p:nvPr/>
        </p:nvSpPr>
        <p:spPr>
          <a:xfrm>
            <a:off x="575458" y="205703"/>
            <a:ext cx="6136510" cy="6774290"/>
          </a:xfrm>
          <a:prstGeom prst="rect">
            <a:avLst/>
          </a:prstGeom>
          <a:noFill/>
        </p:spPr>
        <p:txBody>
          <a:bodyPr wrap="square" lIns="91440" tIns="45720" rIns="91440" bIns="45720" rtlCol="0" anchor="t">
            <a:spAutoFit/>
          </a:bodyPr>
          <a:lstStyle/>
          <a:p>
            <a:pPr>
              <a:lnSpc>
                <a:spcPct val="110000"/>
              </a:lnSpc>
            </a:pPr>
            <a:endParaRPr lang="en-US" sz="2940">
              <a:solidFill>
                <a:srgbClr val="782F40"/>
              </a:solidFill>
            </a:endParaRPr>
          </a:p>
          <a:p>
            <a:pPr>
              <a:lnSpc>
                <a:spcPct val="110000"/>
              </a:lnSpc>
            </a:pPr>
            <a:r>
              <a:rPr lang="en-US" sz="2900" b="1">
                <a:solidFill>
                  <a:srgbClr val="782F40"/>
                </a:solidFill>
              </a:rPr>
              <a:t>Make time to go through RAMP training:</a:t>
            </a:r>
            <a:endParaRPr lang="en-US" sz="2900" b="1">
              <a:solidFill>
                <a:srgbClr val="782F40"/>
              </a:solidFill>
              <a:ea typeface="Open Sans"/>
              <a:cs typeface="Open Sans"/>
            </a:endParaRPr>
          </a:p>
          <a:p>
            <a:pPr>
              <a:lnSpc>
                <a:spcPct val="110000"/>
              </a:lnSpc>
            </a:pPr>
            <a:endParaRPr lang="en-US" sz="2940">
              <a:solidFill>
                <a:srgbClr val="782F40"/>
              </a:solidFill>
            </a:endParaRPr>
          </a:p>
          <a:p>
            <a:pPr>
              <a:lnSpc>
                <a:spcPct val="110000"/>
              </a:lnSpc>
            </a:pPr>
            <a:r>
              <a:rPr lang="en-US" sz="2400" b="1">
                <a:solidFill>
                  <a:srgbClr val="782F40"/>
                </a:solidFill>
              </a:rPr>
              <a:t>RAMP Help Desk</a:t>
            </a:r>
            <a:endParaRPr lang="en-US" sz="2400" b="1">
              <a:solidFill>
                <a:srgbClr val="782F40"/>
              </a:solidFill>
              <a:ea typeface="Open Sans"/>
              <a:cs typeface="Open Sans"/>
            </a:endParaRPr>
          </a:p>
          <a:p>
            <a:pPr marL="299720" indent="-299720">
              <a:lnSpc>
                <a:spcPct val="150000"/>
              </a:lnSpc>
              <a:buFont typeface="Arial" panose="020B0604020202020204" pitchFamily="34" charset="0"/>
              <a:buChar char="•"/>
            </a:pPr>
            <a:r>
              <a:rPr lang="en-US" sz="2000">
                <a:solidFill>
                  <a:srgbClr val="782F40"/>
                </a:solidFill>
              </a:rPr>
              <a:t>Grants: </a:t>
            </a:r>
            <a:r>
              <a:rPr lang="en-US" sz="2000">
                <a:solidFill>
                  <a:srgbClr val="782F40"/>
                </a:solidFill>
                <a:hlinkClick r:id="rId3">
                  <a:extLst>
                    <a:ext uri="{A12FA001-AC4F-418D-AE19-62706E023703}">
                      <ahyp:hlinkClr xmlns:ahyp="http://schemas.microsoft.com/office/drawing/2018/hyperlinkcolor" val="tx"/>
                    </a:ext>
                  </a:extLst>
                </a:hlinkClick>
              </a:rPr>
              <a:t>RSCH-RAMP-Grants@fsu.edu</a:t>
            </a:r>
            <a:r>
              <a:rPr lang="en-US" sz="2000">
                <a:solidFill>
                  <a:srgbClr val="782F40"/>
                </a:solidFill>
              </a:rPr>
              <a:t> </a:t>
            </a:r>
            <a:endParaRPr lang="en-US" sz="2000">
              <a:solidFill>
                <a:srgbClr val="782F40"/>
              </a:solidFill>
              <a:ea typeface="Open Sans"/>
              <a:cs typeface="Open Sans"/>
            </a:endParaRPr>
          </a:p>
          <a:p>
            <a:pPr marL="299720" indent="-299720">
              <a:lnSpc>
                <a:spcPct val="150000"/>
              </a:lnSpc>
              <a:buFont typeface="Arial" panose="020B0604020202020204" pitchFamily="34" charset="0"/>
              <a:buChar char="•"/>
            </a:pPr>
            <a:endParaRPr lang="en-US" sz="600">
              <a:solidFill>
                <a:srgbClr val="782F40"/>
              </a:solidFill>
              <a:ea typeface="Open Sans"/>
              <a:cs typeface="Open Sans"/>
            </a:endParaRPr>
          </a:p>
          <a:p>
            <a:pPr marL="299720" indent="-299720">
              <a:buFont typeface="Arial" panose="020B0604020202020204" pitchFamily="34" charset="0"/>
              <a:buChar char="•"/>
            </a:pPr>
            <a:r>
              <a:rPr lang="en-US" sz="2000">
                <a:solidFill>
                  <a:srgbClr val="782F40"/>
                </a:solidFill>
              </a:rPr>
              <a:t>Export Controls: </a:t>
            </a:r>
            <a:r>
              <a:rPr lang="en-US" sz="2000">
                <a:solidFill>
                  <a:srgbClr val="782F40"/>
                </a:solidFill>
                <a:hlinkClick r:id="rId4">
                  <a:extLst>
                    <a:ext uri="{A12FA001-AC4F-418D-AE19-62706E023703}">
                      <ahyp:hlinkClr xmlns:ahyp="http://schemas.microsoft.com/office/drawing/2018/hyperlinkcolor" val="tx"/>
                    </a:ext>
                  </a:extLst>
                </a:hlinkClick>
              </a:rPr>
              <a:t>RSCH-RAMP-ExportControls@fsu.edu</a:t>
            </a:r>
            <a:r>
              <a:rPr lang="en-US" sz="2000">
                <a:solidFill>
                  <a:srgbClr val="782F40"/>
                </a:solidFill>
              </a:rPr>
              <a:t> </a:t>
            </a:r>
            <a:endParaRPr lang="en-US" sz="2000">
              <a:solidFill>
                <a:srgbClr val="782F40"/>
              </a:solidFill>
              <a:ea typeface="Open Sans"/>
              <a:cs typeface="Open Sans"/>
            </a:endParaRPr>
          </a:p>
          <a:p>
            <a:pPr marL="299720" indent="-299720">
              <a:buFont typeface="Arial" panose="020B0604020202020204" pitchFamily="34" charset="0"/>
              <a:buChar char="•"/>
            </a:pPr>
            <a:endParaRPr lang="en-US" sz="600">
              <a:solidFill>
                <a:srgbClr val="782F40"/>
              </a:solidFill>
              <a:ea typeface="Open Sans"/>
              <a:cs typeface="Open Sans"/>
            </a:endParaRPr>
          </a:p>
          <a:p>
            <a:pPr marL="299720" indent="-299720">
              <a:lnSpc>
                <a:spcPct val="150000"/>
              </a:lnSpc>
              <a:buFont typeface="Arial" panose="020B0604020202020204" pitchFamily="34" charset="0"/>
              <a:buChar char="•"/>
            </a:pPr>
            <a:r>
              <a:rPr lang="en-US" sz="2000">
                <a:solidFill>
                  <a:srgbClr val="782F40"/>
                </a:solidFill>
              </a:rPr>
              <a:t>IRB: </a:t>
            </a:r>
            <a:r>
              <a:rPr lang="en-US" sz="2000">
                <a:solidFill>
                  <a:srgbClr val="782F40"/>
                </a:solidFill>
                <a:hlinkClick r:id="rId5">
                  <a:extLst>
                    <a:ext uri="{A12FA001-AC4F-418D-AE19-62706E023703}">
                      <ahyp:hlinkClr xmlns:ahyp="http://schemas.microsoft.com/office/drawing/2018/hyperlinkcolor" val="tx"/>
                    </a:ext>
                  </a:extLst>
                </a:hlinkClick>
              </a:rPr>
              <a:t>RSCH-RAMP-IRB@fsu.edu</a:t>
            </a:r>
            <a:r>
              <a:rPr lang="en-US" sz="2000">
                <a:solidFill>
                  <a:srgbClr val="782F40"/>
                </a:solidFill>
              </a:rPr>
              <a:t> </a:t>
            </a:r>
            <a:endParaRPr lang="en-US" sz="2000">
              <a:solidFill>
                <a:srgbClr val="782F40"/>
              </a:solidFill>
              <a:ea typeface="Open Sans"/>
              <a:cs typeface="Open Sans"/>
            </a:endParaRPr>
          </a:p>
          <a:p>
            <a:pPr marL="299720" indent="-299720">
              <a:lnSpc>
                <a:spcPct val="150000"/>
              </a:lnSpc>
              <a:buFont typeface="Arial" panose="020B0604020202020204" pitchFamily="34" charset="0"/>
              <a:buChar char="•"/>
            </a:pPr>
            <a:r>
              <a:rPr lang="en-US" sz="2000">
                <a:solidFill>
                  <a:srgbClr val="782F40"/>
                </a:solidFill>
              </a:rPr>
              <a:t>ACUC: </a:t>
            </a:r>
            <a:r>
              <a:rPr lang="en-US" sz="2000">
                <a:solidFill>
                  <a:srgbClr val="782F40"/>
                </a:solidFill>
                <a:hlinkClick r:id="rId6">
                  <a:extLst>
                    <a:ext uri="{A12FA001-AC4F-418D-AE19-62706E023703}">
                      <ahyp:hlinkClr xmlns:ahyp="http://schemas.microsoft.com/office/drawing/2018/hyperlinkcolor" val="tx"/>
                    </a:ext>
                  </a:extLst>
                </a:hlinkClick>
              </a:rPr>
              <a:t>RSCH-RAMP-ACUC@fsu.edu</a:t>
            </a:r>
            <a:r>
              <a:rPr lang="en-US" sz="2000">
                <a:solidFill>
                  <a:srgbClr val="782F40"/>
                </a:solidFill>
              </a:rPr>
              <a:t> </a:t>
            </a:r>
            <a:endParaRPr lang="en-US" sz="2000">
              <a:solidFill>
                <a:srgbClr val="782F40"/>
              </a:solidFill>
              <a:ea typeface="Open Sans"/>
              <a:cs typeface="Open Sans"/>
            </a:endParaRPr>
          </a:p>
          <a:p>
            <a:pPr marL="299720" indent="-299720">
              <a:lnSpc>
                <a:spcPct val="150000"/>
              </a:lnSpc>
              <a:buFont typeface="Arial" panose="020B0604020202020204" pitchFamily="34" charset="0"/>
              <a:buChar char="•"/>
            </a:pPr>
            <a:r>
              <a:rPr lang="en-US" sz="2000">
                <a:solidFill>
                  <a:srgbClr val="782F40"/>
                </a:solidFill>
              </a:rPr>
              <a:t>Agreements: </a:t>
            </a:r>
            <a:r>
              <a:rPr lang="en-US" sz="2000">
                <a:solidFill>
                  <a:srgbClr val="782F40"/>
                </a:solidFill>
                <a:hlinkClick r:id="rId7">
                  <a:extLst>
                    <a:ext uri="{A12FA001-AC4F-418D-AE19-62706E023703}">
                      <ahyp:hlinkClr xmlns:ahyp="http://schemas.microsoft.com/office/drawing/2018/hyperlinkcolor" val="tx"/>
                    </a:ext>
                  </a:extLst>
                </a:hlinkClick>
              </a:rPr>
              <a:t>RSCH-RAMP-Agreements@fsu.edu</a:t>
            </a:r>
            <a:endParaRPr lang="en-US" sz="2000">
              <a:solidFill>
                <a:srgbClr val="782F40"/>
              </a:solidFill>
              <a:ea typeface="Open Sans"/>
              <a:cs typeface="Open Sans"/>
            </a:endParaRPr>
          </a:p>
          <a:p>
            <a:pPr marL="299720" indent="-299720">
              <a:lnSpc>
                <a:spcPct val="110000"/>
              </a:lnSpc>
              <a:buFont typeface="Arial" panose="020B0604020202020204" pitchFamily="34" charset="0"/>
              <a:buChar char="•"/>
            </a:pPr>
            <a:endParaRPr lang="en-US" sz="600">
              <a:solidFill>
                <a:srgbClr val="782F40"/>
              </a:solidFill>
              <a:ea typeface="Open Sans"/>
              <a:cs typeface="Open Sans"/>
            </a:endParaRPr>
          </a:p>
          <a:p>
            <a:pPr marL="299720" indent="-299720">
              <a:lnSpc>
                <a:spcPct val="110000"/>
              </a:lnSpc>
              <a:buFont typeface="Arial" panose="020B0604020202020204" pitchFamily="34" charset="0"/>
              <a:buChar char="•"/>
            </a:pPr>
            <a:r>
              <a:rPr lang="en-US" sz="2000">
                <a:solidFill>
                  <a:srgbClr val="782F40"/>
                </a:solidFill>
              </a:rPr>
              <a:t>RAMP Support Director:  </a:t>
            </a:r>
            <a:r>
              <a:rPr lang="en-US" sz="2000" b="1">
                <a:solidFill>
                  <a:srgbClr val="782F40"/>
                </a:solidFill>
              </a:rPr>
              <a:t>Dan Mullins</a:t>
            </a:r>
            <a:r>
              <a:rPr lang="en-US" sz="2000">
                <a:solidFill>
                  <a:srgbClr val="782F40"/>
                </a:solidFill>
              </a:rPr>
              <a:t> </a:t>
            </a:r>
            <a:r>
              <a:rPr lang="en-US" sz="2000" u="sng">
                <a:solidFill>
                  <a:srgbClr val="782F40"/>
                </a:solidFill>
              </a:rPr>
              <a:t>dmullins2@fsu.edu</a:t>
            </a:r>
            <a:r>
              <a:rPr lang="en-US" sz="2000">
                <a:solidFill>
                  <a:srgbClr val="782F40"/>
                </a:solidFill>
              </a:rPr>
              <a:t> </a:t>
            </a:r>
            <a:endParaRPr lang="en-US" sz="2000">
              <a:solidFill>
                <a:srgbClr val="782F40"/>
              </a:solidFill>
              <a:ea typeface="Open Sans"/>
              <a:cs typeface="Open Sans"/>
            </a:endParaRPr>
          </a:p>
          <a:p>
            <a:pPr>
              <a:lnSpc>
                <a:spcPct val="110000"/>
              </a:lnSpc>
            </a:pPr>
            <a:endParaRPr lang="en-US" sz="2520">
              <a:solidFill>
                <a:srgbClr val="782F40"/>
              </a:solidFill>
            </a:endParaRPr>
          </a:p>
          <a:p>
            <a:pPr>
              <a:lnSpc>
                <a:spcPct val="110000"/>
              </a:lnSpc>
            </a:pPr>
            <a:r>
              <a:rPr lang="en-US" sz="2500">
                <a:solidFill>
                  <a:srgbClr val="782F40"/>
                </a:solidFill>
              </a:rPr>
              <a:t> </a:t>
            </a:r>
            <a:endParaRPr lang="en-US" sz="2500">
              <a:solidFill>
                <a:srgbClr val="782F40"/>
              </a:solidFill>
              <a:hlinkClick r:id="rId8">
                <a:extLst>
                  <a:ext uri="{A12FA001-AC4F-418D-AE19-62706E023703}">
                    <ahyp:hlinkClr xmlns:ahyp="http://schemas.microsoft.com/office/drawing/2018/hyperlinkcolor" val="tx"/>
                  </a:ext>
                </a:extLst>
              </a:hlinkClick>
            </a:endParaRPr>
          </a:p>
        </p:txBody>
      </p:sp>
      <p:pic>
        <p:nvPicPr>
          <p:cNvPr id="5" name="Content Placeholder 3">
            <a:hlinkClick r:id="rId9"/>
            <a:extLst>
              <a:ext uri="{FF2B5EF4-FFF2-40B4-BE49-F238E27FC236}">
                <a16:creationId xmlns:a16="http://schemas.microsoft.com/office/drawing/2014/main" id="{1BFA74EB-5282-41BA-8254-6F5112D30E40}"/>
              </a:ext>
            </a:extLst>
          </p:cNvPr>
          <p:cNvPicPr>
            <a:picLocks noChangeAspect="1"/>
          </p:cNvPicPr>
          <p:nvPr/>
        </p:nvPicPr>
        <p:blipFill>
          <a:blip r:embed="rId10"/>
          <a:stretch>
            <a:fillRect/>
          </a:stretch>
        </p:blipFill>
        <p:spPr>
          <a:xfrm>
            <a:off x="7059055" y="824599"/>
            <a:ext cx="5292908" cy="5304065"/>
          </a:xfrm>
          <a:prstGeom prst="rect">
            <a:avLst/>
          </a:prstGeom>
        </p:spPr>
      </p:pic>
      <p:sp>
        <p:nvSpPr>
          <p:cNvPr id="6" name="Title 1">
            <a:extLst>
              <a:ext uri="{FF2B5EF4-FFF2-40B4-BE49-F238E27FC236}">
                <a16:creationId xmlns:a16="http://schemas.microsoft.com/office/drawing/2014/main" id="{6C812EF8-27FC-CA56-FB43-44214B4FCE24}"/>
              </a:ext>
            </a:extLst>
          </p:cNvPr>
          <p:cNvSpPr txBox="1">
            <a:spLocks/>
          </p:cNvSpPr>
          <p:nvPr/>
        </p:nvSpPr>
        <p:spPr>
          <a:xfrm>
            <a:off x="7402738" y="6025058"/>
            <a:ext cx="4385203" cy="799226"/>
          </a:xfrm>
          <a:prstGeom prst="rect">
            <a:avLst/>
          </a:prstGeom>
        </p:spPr>
        <p:txBody>
          <a:bodyPr vert="horz" lIns="96012" tIns="48006" rIns="96012" bIns="0" rtlCol="0" anchor="b">
            <a:normAutofit fontScale="92500"/>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5040">
                <a:solidFill>
                  <a:srgbClr val="782F40"/>
                </a:solidFill>
              </a:rPr>
              <a:t>RAMP Training</a:t>
            </a:r>
          </a:p>
        </p:txBody>
      </p:sp>
    </p:spTree>
    <p:extLst>
      <p:ext uri="{BB962C8B-B14F-4D97-AF65-F5344CB8AC3E}">
        <p14:creationId xmlns:p14="http://schemas.microsoft.com/office/powerpoint/2010/main" val="4185208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301703" y="4135007"/>
            <a:ext cx="10198197" cy="2526409"/>
          </a:xfrm>
        </p:spPr>
        <p:txBody>
          <a:bodyPr>
            <a:normAutofit fontScale="90000"/>
          </a:bodyPr>
          <a:lstStyle/>
          <a:p>
            <a:r>
              <a:rPr lang="en-US" sz="6000" b="1">
                <a:latin typeface="Open Sans"/>
                <a:ea typeface="Open Sans"/>
                <a:cs typeface="Times New Roman"/>
              </a:rPr>
              <a:t>Sponsored Research Administration</a:t>
            </a:r>
            <a:br>
              <a:rPr lang="en-US" sz="6000" b="1">
                <a:latin typeface="Open Sans"/>
              </a:rPr>
            </a:br>
            <a:r>
              <a:rPr lang="en-US" sz="6000" b="1">
                <a:latin typeface="Open Sans"/>
                <a:ea typeface="Open Sans"/>
                <a:cs typeface="Times New Roman"/>
              </a:rPr>
              <a:t>(SRA)</a:t>
            </a:r>
            <a:br>
              <a:rPr lang="en-US" sz="6000" b="1">
                <a:latin typeface="Open Sans"/>
              </a:rPr>
            </a:br>
            <a:endParaRPr lang="en-US"/>
          </a:p>
        </p:txBody>
      </p:sp>
    </p:spTree>
    <p:extLst>
      <p:ext uri="{BB962C8B-B14F-4D97-AF65-F5344CB8AC3E}">
        <p14:creationId xmlns:p14="http://schemas.microsoft.com/office/powerpoint/2010/main" val="256895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13459" y="1179843"/>
            <a:ext cx="6467776" cy="1534867"/>
          </a:xfrm>
          <a:prstGeom prst="rect">
            <a:avLst/>
          </a:prstGeom>
        </p:spPr>
        <p:txBody>
          <a:bodyPr vert="horz" lIns="96012" tIns="48006" rIns="96012" bIns="48006" rtlCol="0" anchor="ctr">
            <a:normAutofit/>
          </a:bodyPr>
          <a:lstStyle/>
          <a:p>
            <a:pPr defTabSz="960120">
              <a:lnSpc>
                <a:spcPct val="90000"/>
              </a:lnSpc>
              <a:spcBef>
                <a:spcPct val="0"/>
              </a:spcBef>
              <a:spcAft>
                <a:spcPts val="630"/>
              </a:spcAft>
            </a:pPr>
            <a:r>
              <a:rPr lang="en-US" sz="4620">
                <a:solidFill>
                  <a:srgbClr val="782F40"/>
                </a:solidFill>
                <a:latin typeface="+mj-lt"/>
                <a:ea typeface="+mj-ea"/>
                <a:cs typeface="+mj-cs"/>
              </a:rPr>
              <a:t>Today’s Discussion</a:t>
            </a:r>
          </a:p>
        </p:txBody>
      </p:sp>
      <p:sp>
        <p:nvSpPr>
          <p:cNvPr id="5" name="TextBox 5"/>
          <p:cNvSpPr txBox="1"/>
          <p:nvPr/>
        </p:nvSpPr>
        <p:spPr>
          <a:xfrm>
            <a:off x="666924" y="3105699"/>
            <a:ext cx="11297098" cy="4049651"/>
          </a:xfrm>
          <a:prstGeom prst="rect">
            <a:avLst/>
          </a:prstGeom>
        </p:spPr>
        <p:txBody>
          <a:bodyPr vert="horz" lIns="96012" tIns="48006" rIns="96012" bIns="48006" rtlCol="0" anchor="t">
            <a:normAutofit/>
          </a:bodyPr>
          <a:lstStyle/>
          <a:p>
            <a:pPr marL="480060" indent="-240030" defTabSz="960120">
              <a:lnSpc>
                <a:spcPct val="150000"/>
              </a:lnSpc>
              <a:spcAft>
                <a:spcPts val="630"/>
              </a:spcAft>
              <a:buFont typeface="Arial" panose="020B0604020202020204" pitchFamily="34" charset="0"/>
              <a:buChar char="•"/>
            </a:pPr>
            <a:r>
              <a:rPr lang="en-US" sz="2400">
                <a:solidFill>
                  <a:srgbClr val="782F40"/>
                </a:solidFill>
              </a:rPr>
              <a:t>Office of Research Units: Their Roles and When and Why to Contact Them</a:t>
            </a:r>
            <a:endParaRPr lang="en-US" sz="2400">
              <a:solidFill>
                <a:srgbClr val="782F40"/>
              </a:solidFill>
              <a:ea typeface="Open Sans"/>
              <a:cs typeface="Open Sans"/>
            </a:endParaRPr>
          </a:p>
          <a:p>
            <a:pPr marL="480060" indent="-240030" defTabSz="960120">
              <a:lnSpc>
                <a:spcPct val="150000"/>
              </a:lnSpc>
              <a:spcAft>
                <a:spcPts val="630"/>
              </a:spcAft>
              <a:buFont typeface="Arial" panose="020B0604020202020204" pitchFamily="34" charset="0"/>
              <a:buChar char="•"/>
            </a:pPr>
            <a:r>
              <a:rPr lang="en-US" sz="2400">
                <a:solidFill>
                  <a:srgbClr val="782F40"/>
                </a:solidFill>
              </a:rPr>
              <a:t>RAMP and General Training Sites</a:t>
            </a:r>
            <a:endParaRPr lang="en-US" sz="2400">
              <a:solidFill>
                <a:srgbClr val="782F40"/>
              </a:solidFill>
              <a:ea typeface="Open Sans"/>
              <a:cs typeface="Open Sans"/>
            </a:endParaRPr>
          </a:p>
          <a:p>
            <a:pPr marL="480060" indent="-240030" defTabSz="960120">
              <a:lnSpc>
                <a:spcPct val="150000"/>
              </a:lnSpc>
              <a:spcAft>
                <a:spcPts val="630"/>
              </a:spcAft>
              <a:buFont typeface="Arial" panose="020B0604020202020204" pitchFamily="34" charset="0"/>
              <a:buChar char="•"/>
            </a:pPr>
            <a:r>
              <a:rPr lang="en-US" sz="2400">
                <a:solidFill>
                  <a:srgbClr val="782F40"/>
                </a:solidFill>
              </a:rPr>
              <a:t>Other Research Related Offices</a:t>
            </a:r>
            <a:endParaRPr lang="en-US" sz="2400">
              <a:solidFill>
                <a:srgbClr val="782F40"/>
              </a:solidFill>
              <a:ea typeface="Open Sans"/>
              <a:cs typeface="Open Sans"/>
            </a:endParaRPr>
          </a:p>
          <a:p>
            <a:pPr marL="480060" indent="-240030" defTabSz="960120">
              <a:lnSpc>
                <a:spcPct val="150000"/>
              </a:lnSpc>
              <a:spcAft>
                <a:spcPts val="630"/>
              </a:spcAft>
              <a:buFont typeface="Arial" panose="020B0604020202020204" pitchFamily="34" charset="0"/>
              <a:buChar char="•"/>
            </a:pPr>
            <a:r>
              <a:rPr lang="en-US" sz="2400">
                <a:solidFill>
                  <a:srgbClr val="782F40"/>
                </a:solidFill>
              </a:rPr>
              <a:t>Questions</a:t>
            </a:r>
            <a:endParaRPr lang="en-US" sz="2400">
              <a:solidFill>
                <a:srgbClr val="782F40"/>
              </a:solidFill>
              <a:ea typeface="Open Sans"/>
              <a:cs typeface="Open Sans"/>
            </a:endParaRPr>
          </a:p>
        </p:txBody>
      </p:sp>
    </p:spTree>
    <p:extLst>
      <p:ext uri="{BB962C8B-B14F-4D97-AF65-F5344CB8AC3E}">
        <p14:creationId xmlns:p14="http://schemas.microsoft.com/office/powerpoint/2010/main" val="1295192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486370" y="-3072430"/>
            <a:ext cx="6101190" cy="12800464"/>
          </a:xfrm>
          <a:prstGeom prst="rect">
            <a:avLst/>
          </a:prstGeom>
          <a:solidFill>
            <a:srgbClr val="FFFFFF"/>
          </a:solidFill>
        </p:spPr>
        <p:txBody>
          <a:bodyPr/>
          <a:lstStyle/>
          <a:p>
            <a:pPr marL="300038" indent="-300038">
              <a:lnSpc>
                <a:spcPct val="150000"/>
              </a:lnSpc>
              <a:buFont typeface="Arial" panose="020B0604020202020204" pitchFamily="34" charset="0"/>
              <a:buChar char="•"/>
            </a:pPr>
            <a:endParaRPr lang="en-US" sz="1890">
              <a:latin typeface="+mj-lt"/>
            </a:endParaRPr>
          </a:p>
        </p:txBody>
      </p:sp>
      <p:sp>
        <p:nvSpPr>
          <p:cNvPr id="3" name="TextBox 2">
            <a:extLst>
              <a:ext uri="{FF2B5EF4-FFF2-40B4-BE49-F238E27FC236}">
                <a16:creationId xmlns:a16="http://schemas.microsoft.com/office/drawing/2014/main" id="{1616A15E-47FB-4BC9-7C63-34372C6602FE}"/>
              </a:ext>
            </a:extLst>
          </p:cNvPr>
          <p:cNvSpPr txBox="1"/>
          <p:nvPr/>
        </p:nvSpPr>
        <p:spPr>
          <a:xfrm>
            <a:off x="587982" y="852804"/>
            <a:ext cx="11337720" cy="867930"/>
          </a:xfrm>
          <a:prstGeom prst="rect">
            <a:avLst/>
          </a:prstGeom>
          <a:noFill/>
        </p:spPr>
        <p:txBody>
          <a:bodyPr wrap="square" rtlCol="0">
            <a:spAutoFit/>
          </a:bodyPr>
          <a:lstStyle/>
          <a:p>
            <a:r>
              <a:rPr lang="en-US" sz="5040">
                <a:solidFill>
                  <a:srgbClr val="782F40"/>
                </a:solidFill>
                <a:latin typeface="+mj-lt"/>
                <a:cs typeface="Calibri Light" panose="020F0302020204030204" pitchFamily="34" charset="0"/>
              </a:rPr>
              <a:t>About SRA</a:t>
            </a:r>
          </a:p>
        </p:txBody>
      </p:sp>
      <p:sp>
        <p:nvSpPr>
          <p:cNvPr id="10" name="Content Placeholder 2">
            <a:extLst>
              <a:ext uri="{FF2B5EF4-FFF2-40B4-BE49-F238E27FC236}">
                <a16:creationId xmlns:a16="http://schemas.microsoft.com/office/drawing/2014/main" id="{1CEB9F9C-CF41-90B3-F0A9-18C7C48B10D7}"/>
              </a:ext>
            </a:extLst>
          </p:cNvPr>
          <p:cNvSpPr txBox="1">
            <a:spLocks/>
          </p:cNvSpPr>
          <p:nvPr/>
        </p:nvSpPr>
        <p:spPr>
          <a:xfrm>
            <a:off x="2509972" y="1448000"/>
            <a:ext cx="8847317" cy="4612243"/>
          </a:xfrm>
          <a:prstGeom prst="rect">
            <a:avLst/>
          </a:prstGeom>
        </p:spPr>
        <p:txBody>
          <a:bodyPr vert="horz" lIns="96012" tIns="48006" rIns="96012" bIns="48006"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10000"/>
              </a:lnSpc>
            </a:pPr>
            <a:endParaRPr lang="en-US" sz="2520" b="1">
              <a:solidFill>
                <a:schemeClr val="tx1"/>
              </a:solidFill>
              <a:latin typeface="+mj-lt"/>
            </a:endParaRPr>
          </a:p>
        </p:txBody>
      </p:sp>
      <p:sp>
        <p:nvSpPr>
          <p:cNvPr id="11" name="TextBox 10">
            <a:extLst>
              <a:ext uri="{FF2B5EF4-FFF2-40B4-BE49-F238E27FC236}">
                <a16:creationId xmlns:a16="http://schemas.microsoft.com/office/drawing/2014/main" id="{AC9B8EA1-BB8C-9838-704E-8E87890FADD9}"/>
              </a:ext>
            </a:extLst>
          </p:cNvPr>
          <p:cNvSpPr txBox="1"/>
          <p:nvPr/>
        </p:nvSpPr>
        <p:spPr>
          <a:xfrm>
            <a:off x="1363303" y="5494464"/>
            <a:ext cx="9784720" cy="882742"/>
          </a:xfrm>
          <a:prstGeom prst="rect">
            <a:avLst/>
          </a:prstGeom>
          <a:noFill/>
          <a:ln>
            <a:solidFill>
              <a:schemeClr val="bg2"/>
            </a:solidFill>
          </a:ln>
        </p:spPr>
        <p:txBody>
          <a:bodyPr wrap="square" lIns="91440" tIns="45720" rIns="91440" bIns="45720" rtlCol="0" anchor="t">
            <a:spAutoFit/>
          </a:bodyPr>
          <a:lstStyle/>
          <a:p>
            <a:pPr>
              <a:lnSpc>
                <a:spcPct val="110000"/>
              </a:lnSpc>
            </a:pPr>
            <a:r>
              <a:rPr lang="en-US" sz="2400" b="1" i="1">
                <a:solidFill>
                  <a:schemeClr val="accent2">
                    <a:lumMod val="50000"/>
                  </a:schemeClr>
                </a:solidFill>
                <a:latin typeface="+mj-lt"/>
              </a:rPr>
              <a:t>Please note:  </a:t>
            </a:r>
            <a:r>
              <a:rPr lang="en-US" sz="2400" i="1">
                <a:solidFill>
                  <a:schemeClr val="accent2">
                    <a:lumMod val="50000"/>
                  </a:schemeClr>
                </a:solidFill>
                <a:latin typeface="+mj-lt"/>
              </a:rPr>
              <a:t>All proposals must be submitted to your SRA grants officer three working days prior to the agency deadline!</a:t>
            </a:r>
          </a:p>
        </p:txBody>
      </p:sp>
      <p:sp>
        <p:nvSpPr>
          <p:cNvPr id="12" name="TextBox 11">
            <a:extLst>
              <a:ext uri="{FF2B5EF4-FFF2-40B4-BE49-F238E27FC236}">
                <a16:creationId xmlns:a16="http://schemas.microsoft.com/office/drawing/2014/main" id="{93A8D848-2282-9D4E-6ACC-FA0A9538166B}"/>
              </a:ext>
            </a:extLst>
          </p:cNvPr>
          <p:cNvSpPr txBox="1"/>
          <p:nvPr/>
        </p:nvSpPr>
        <p:spPr>
          <a:xfrm>
            <a:off x="1011352" y="2110615"/>
            <a:ext cx="10777617" cy="2991716"/>
          </a:xfrm>
          <a:prstGeom prst="rect">
            <a:avLst/>
          </a:prstGeom>
          <a:noFill/>
        </p:spPr>
        <p:txBody>
          <a:bodyPr wrap="square" lIns="91440" tIns="45720" rIns="91440" bIns="45720" rtlCol="0" anchor="t">
            <a:spAutoFit/>
          </a:bodyPr>
          <a:lstStyle/>
          <a:p>
            <a:pPr marL="299720" indent="-299720">
              <a:lnSpc>
                <a:spcPct val="150000"/>
              </a:lnSpc>
              <a:buFont typeface="Arial" panose="020B0604020202020204" pitchFamily="34" charset="0"/>
              <a:buChar char="•"/>
            </a:pPr>
            <a:r>
              <a:rPr lang="en-US" sz="2800">
                <a:solidFill>
                  <a:srgbClr val="782F40"/>
                </a:solidFill>
                <a:latin typeface="Open Sans"/>
                <a:ea typeface="Open Sans"/>
                <a:cs typeface="Open Sans"/>
              </a:rPr>
              <a:t>Combined pre- and post-award central office </a:t>
            </a:r>
            <a:endParaRPr lang="en-US" sz="2800">
              <a:latin typeface="Open Sans"/>
              <a:ea typeface="Open Sans"/>
              <a:cs typeface="Open Sans"/>
            </a:endParaRPr>
          </a:p>
          <a:p>
            <a:pPr>
              <a:lnSpc>
                <a:spcPct val="150000"/>
              </a:lnSpc>
            </a:pPr>
            <a:endParaRPr lang="en-US" sz="2800">
              <a:solidFill>
                <a:srgbClr val="782F40"/>
              </a:solidFill>
              <a:latin typeface="Open Sans"/>
              <a:ea typeface="Open Sans SemiBold"/>
              <a:cs typeface="Open Sans SemiBold"/>
            </a:endParaRPr>
          </a:p>
          <a:p>
            <a:pPr marL="299720" indent="-299720">
              <a:buFont typeface="Arial" panose="020B0604020202020204" pitchFamily="34" charset="0"/>
              <a:buChar char="•"/>
            </a:pPr>
            <a:r>
              <a:rPr lang="en-US" sz="2800">
                <a:solidFill>
                  <a:srgbClr val="782F40"/>
                </a:solidFill>
                <a:latin typeface="Open Sans"/>
                <a:ea typeface="Open Sans"/>
                <a:cs typeface="Open Sans"/>
              </a:rPr>
              <a:t>Responsible for the administration of sponsored awards from public funding (federal, state, and local governments) and flow-through public funding from private organizations</a:t>
            </a:r>
          </a:p>
          <a:p>
            <a:endParaRPr lang="en-US" sz="2041">
              <a:solidFill>
                <a:srgbClr val="782F40"/>
              </a:solidFill>
              <a:latin typeface="+mj-lt"/>
            </a:endParaRPr>
          </a:p>
        </p:txBody>
      </p:sp>
    </p:spTree>
    <p:extLst>
      <p:ext uri="{BB962C8B-B14F-4D97-AF65-F5344CB8AC3E}">
        <p14:creationId xmlns:p14="http://schemas.microsoft.com/office/powerpoint/2010/main" val="1633031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6A15E-47FB-4BC9-7C63-34372C6602FE}"/>
              </a:ext>
            </a:extLst>
          </p:cNvPr>
          <p:cNvSpPr txBox="1"/>
          <p:nvPr/>
        </p:nvSpPr>
        <p:spPr>
          <a:xfrm>
            <a:off x="528549" y="329890"/>
            <a:ext cx="9123945" cy="867930"/>
          </a:xfrm>
          <a:prstGeom prst="rect">
            <a:avLst/>
          </a:prstGeom>
          <a:noFill/>
        </p:spPr>
        <p:txBody>
          <a:bodyPr wrap="square" rtlCol="0">
            <a:spAutoFit/>
          </a:bodyPr>
          <a:lstStyle/>
          <a:p>
            <a:r>
              <a:rPr lang="en-US" sz="5040">
                <a:solidFill>
                  <a:srgbClr val="782F40"/>
                </a:solidFill>
                <a:latin typeface="+mj-lt"/>
                <a:cs typeface="Calibri Light" panose="020F0302020204030204" pitchFamily="34" charset="0"/>
              </a:rPr>
              <a:t>SRA Roles</a:t>
            </a:r>
          </a:p>
        </p:txBody>
      </p:sp>
      <p:pic>
        <p:nvPicPr>
          <p:cNvPr id="9" name="Picture 8" descr="Logo&#10;&#10;Description automatically generated">
            <a:extLst>
              <a:ext uri="{FF2B5EF4-FFF2-40B4-BE49-F238E27FC236}">
                <a16:creationId xmlns:a16="http://schemas.microsoft.com/office/drawing/2014/main" id="{BB6F1EEC-18FE-C9B0-5DD3-5A1B17AF0917}"/>
              </a:ext>
            </a:extLst>
          </p:cNvPr>
          <p:cNvPicPr>
            <a:picLocks noChangeAspect="1"/>
          </p:cNvPicPr>
          <p:nvPr/>
        </p:nvPicPr>
        <p:blipFill>
          <a:blip r:embed="rId3"/>
          <a:stretch>
            <a:fillRect/>
          </a:stretch>
        </p:blipFill>
        <p:spPr>
          <a:xfrm>
            <a:off x="11712351" y="6358417"/>
            <a:ext cx="707540" cy="622635"/>
          </a:xfrm>
          <a:prstGeom prst="rect">
            <a:avLst/>
          </a:prstGeom>
        </p:spPr>
      </p:pic>
      <p:sp>
        <p:nvSpPr>
          <p:cNvPr id="10" name="Content Placeholder 2">
            <a:extLst>
              <a:ext uri="{FF2B5EF4-FFF2-40B4-BE49-F238E27FC236}">
                <a16:creationId xmlns:a16="http://schemas.microsoft.com/office/drawing/2014/main" id="{1CEB9F9C-CF41-90B3-F0A9-18C7C48B10D7}"/>
              </a:ext>
            </a:extLst>
          </p:cNvPr>
          <p:cNvSpPr txBox="1">
            <a:spLocks/>
          </p:cNvSpPr>
          <p:nvPr/>
        </p:nvSpPr>
        <p:spPr>
          <a:xfrm>
            <a:off x="2509972" y="1448000"/>
            <a:ext cx="8847317" cy="4612243"/>
          </a:xfrm>
          <a:prstGeom prst="rect">
            <a:avLst/>
          </a:prstGeom>
        </p:spPr>
        <p:txBody>
          <a:bodyPr vert="horz" lIns="96012" tIns="48006" rIns="96012" bIns="48006"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10000"/>
              </a:lnSpc>
            </a:pPr>
            <a:endParaRPr lang="en-US" sz="2520" b="1">
              <a:solidFill>
                <a:schemeClr val="tx1"/>
              </a:solidFill>
            </a:endParaRPr>
          </a:p>
        </p:txBody>
      </p:sp>
      <p:sp>
        <p:nvSpPr>
          <p:cNvPr id="12" name="TextBox 11">
            <a:extLst>
              <a:ext uri="{FF2B5EF4-FFF2-40B4-BE49-F238E27FC236}">
                <a16:creationId xmlns:a16="http://schemas.microsoft.com/office/drawing/2014/main" id="{93A8D848-2282-9D4E-6ACC-FA0A9538166B}"/>
              </a:ext>
            </a:extLst>
          </p:cNvPr>
          <p:cNvSpPr txBox="1"/>
          <p:nvPr/>
        </p:nvSpPr>
        <p:spPr>
          <a:xfrm>
            <a:off x="825598" y="1084116"/>
            <a:ext cx="10722514" cy="5924699"/>
          </a:xfrm>
          <a:prstGeom prst="rect">
            <a:avLst/>
          </a:prstGeom>
          <a:noFill/>
        </p:spPr>
        <p:txBody>
          <a:bodyPr wrap="square" lIns="91440" tIns="45720" rIns="91440" bIns="45720" rtlCol="0" anchor="t">
            <a:spAutoFit/>
          </a:bodyPr>
          <a:lstStyle/>
          <a:p>
            <a:pPr marL="299720" indent="-299720">
              <a:lnSpc>
                <a:spcPct val="150000"/>
              </a:lnSpc>
              <a:buFont typeface="Arial" panose="020B0604020202020204" pitchFamily="34" charset="0"/>
              <a:buChar char="•"/>
            </a:pPr>
            <a:r>
              <a:rPr lang="en-US" sz="2400">
                <a:solidFill>
                  <a:srgbClr val="782F40"/>
                </a:solidFill>
              </a:rPr>
              <a:t>Responsible for proposal review (compliance) and submission</a:t>
            </a:r>
            <a:endParaRPr lang="en-US" sz="2400">
              <a:solidFill>
                <a:srgbClr val="FFFFFF"/>
              </a:solidFill>
            </a:endParaRPr>
          </a:p>
          <a:p>
            <a:pPr marL="299720" indent="-299720">
              <a:lnSpc>
                <a:spcPct val="150000"/>
              </a:lnSpc>
              <a:buFont typeface="Arial" panose="020B0604020202020204" pitchFamily="34" charset="0"/>
              <a:buChar char="•"/>
            </a:pPr>
            <a:endParaRPr lang="en-US" sz="1000">
              <a:solidFill>
                <a:srgbClr val="782F40"/>
              </a:solidFill>
              <a:ea typeface="Open Sans"/>
              <a:cs typeface="Open Sans"/>
            </a:endParaRPr>
          </a:p>
          <a:p>
            <a:pPr marL="299720" indent="-299720">
              <a:buFont typeface="Arial" panose="020B0604020202020204" pitchFamily="34" charset="0"/>
              <a:buChar char="•"/>
            </a:pPr>
            <a:r>
              <a:rPr lang="en-US" sz="2400">
                <a:solidFill>
                  <a:srgbClr val="782F40"/>
                </a:solidFill>
              </a:rPr>
              <a:t>Negotiating &amp; executing sponsored agreements and assisting with Pre-Award Advances, when necessary</a:t>
            </a:r>
            <a:endParaRPr lang="en-US" sz="2400">
              <a:solidFill>
                <a:srgbClr val="782F40"/>
              </a:solidFill>
              <a:ea typeface="Open Sans"/>
              <a:cs typeface="Open Sans"/>
            </a:endParaRPr>
          </a:p>
          <a:p>
            <a:endParaRPr lang="en-US" sz="1400">
              <a:solidFill>
                <a:srgbClr val="782F40"/>
              </a:solidFill>
              <a:ea typeface="Open Sans"/>
              <a:cs typeface="Open Sans"/>
            </a:endParaRPr>
          </a:p>
          <a:p>
            <a:pPr marL="299720" indent="-299720">
              <a:buFont typeface="Arial" panose="020B0604020202020204" pitchFamily="34" charset="0"/>
              <a:buChar char="•"/>
            </a:pPr>
            <a:r>
              <a:rPr lang="en-US" sz="2400">
                <a:solidFill>
                  <a:srgbClr val="782F40"/>
                </a:solidFill>
              </a:rPr>
              <a:t>Setting up sponsored project accounts, including</a:t>
            </a:r>
            <a:r>
              <a:rPr lang="en-US" sz="2800">
                <a:solidFill>
                  <a:srgbClr val="782F40"/>
                </a:solidFill>
              </a:rPr>
              <a:t> </a:t>
            </a:r>
            <a:r>
              <a:rPr lang="en-US" sz="2400">
                <a:solidFill>
                  <a:srgbClr val="782F40"/>
                </a:solidFill>
              </a:rPr>
              <a:t>cost share and </a:t>
            </a:r>
            <a:r>
              <a:rPr lang="en-US" sz="2400">
                <a:solidFill>
                  <a:srgbClr val="782F40"/>
                </a:solidFill>
                <a:ea typeface="Open Sans"/>
                <a:cs typeface="Open Sans"/>
              </a:rPr>
              <a:t>subawards</a:t>
            </a:r>
          </a:p>
          <a:p>
            <a:endParaRPr lang="en-US" sz="2400">
              <a:solidFill>
                <a:srgbClr val="782F40"/>
              </a:solidFill>
              <a:ea typeface="Open Sans"/>
              <a:cs typeface="Open Sans"/>
            </a:endParaRPr>
          </a:p>
          <a:p>
            <a:pPr marL="299720" indent="-299720">
              <a:buFont typeface="Arial" panose="020B0604020202020204" pitchFamily="34" charset="0"/>
              <a:buChar char="•"/>
            </a:pPr>
            <a:r>
              <a:rPr lang="en-US" sz="2400">
                <a:solidFill>
                  <a:srgbClr val="782F40"/>
                </a:solidFill>
              </a:rPr>
              <a:t>Reviewing expenditures for compliance</a:t>
            </a:r>
            <a:endParaRPr lang="en-US" sz="2400">
              <a:solidFill>
                <a:srgbClr val="782F40"/>
              </a:solidFill>
              <a:ea typeface="Open Sans"/>
              <a:cs typeface="Open Sans"/>
            </a:endParaRPr>
          </a:p>
          <a:p>
            <a:endParaRPr lang="en-US" sz="2000">
              <a:solidFill>
                <a:srgbClr val="782F40"/>
              </a:solidFill>
              <a:ea typeface="Open Sans"/>
              <a:cs typeface="Open Sans"/>
            </a:endParaRPr>
          </a:p>
          <a:p>
            <a:pPr marL="299720" indent="-299720">
              <a:buFont typeface="Arial" panose="020B0604020202020204" pitchFamily="34" charset="0"/>
              <a:buChar char="•"/>
            </a:pPr>
            <a:r>
              <a:rPr lang="en-US" sz="2400">
                <a:solidFill>
                  <a:srgbClr val="782F40"/>
                </a:solidFill>
              </a:rPr>
              <a:t>Processing award amendments, project extensions, budget revisions, key personnel changes, scope of work changes, etc. </a:t>
            </a:r>
            <a:endParaRPr lang="en-US" sz="2400">
              <a:solidFill>
                <a:srgbClr val="782F40"/>
              </a:solidFill>
              <a:ea typeface="Open Sans"/>
              <a:cs typeface="Open Sans"/>
            </a:endParaRPr>
          </a:p>
          <a:p>
            <a:endParaRPr lang="en-US" sz="1400">
              <a:solidFill>
                <a:srgbClr val="782F40"/>
              </a:solidFill>
              <a:ea typeface="Open Sans"/>
              <a:cs typeface="Open Sans"/>
            </a:endParaRPr>
          </a:p>
          <a:p>
            <a:pPr marL="299720" indent="-299720">
              <a:lnSpc>
                <a:spcPct val="150000"/>
              </a:lnSpc>
              <a:buFont typeface="Arial" panose="020B0604020202020204" pitchFamily="34" charset="0"/>
              <a:buChar char="•"/>
            </a:pPr>
            <a:r>
              <a:rPr lang="en-US" sz="2400">
                <a:solidFill>
                  <a:srgbClr val="782F40"/>
                </a:solidFill>
              </a:rPr>
              <a:t>Financial invoicing and reporting</a:t>
            </a:r>
          </a:p>
          <a:p>
            <a:pPr marL="299720" indent="-299720">
              <a:buFont typeface="Arial" panose="020B0604020202020204" pitchFamily="34" charset="0"/>
              <a:buChar char="•"/>
            </a:pPr>
            <a:r>
              <a:rPr lang="en-US" sz="2400">
                <a:solidFill>
                  <a:srgbClr val="782F40"/>
                </a:solidFill>
                <a:ea typeface="Open Sans"/>
                <a:cs typeface="Open Sans"/>
              </a:rPr>
              <a:t>Providing resources, updates, and research administration educational opportunities</a:t>
            </a:r>
          </a:p>
        </p:txBody>
      </p:sp>
    </p:spTree>
    <p:extLst>
      <p:ext uri="{BB962C8B-B14F-4D97-AF65-F5344CB8AC3E}">
        <p14:creationId xmlns:p14="http://schemas.microsoft.com/office/powerpoint/2010/main" val="103377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6A15E-47FB-4BC9-7C63-34372C6602FE}"/>
              </a:ext>
            </a:extLst>
          </p:cNvPr>
          <p:cNvSpPr txBox="1"/>
          <p:nvPr/>
        </p:nvSpPr>
        <p:spPr>
          <a:xfrm>
            <a:off x="587981" y="434290"/>
            <a:ext cx="9123945" cy="867930"/>
          </a:xfrm>
          <a:prstGeom prst="rect">
            <a:avLst/>
          </a:prstGeom>
          <a:noFill/>
        </p:spPr>
        <p:txBody>
          <a:bodyPr wrap="square" rtlCol="0">
            <a:spAutoFit/>
          </a:bodyPr>
          <a:lstStyle/>
          <a:p>
            <a:r>
              <a:rPr lang="en-US" sz="5040">
                <a:solidFill>
                  <a:srgbClr val="782F40"/>
                </a:solidFill>
                <a:latin typeface="+mj-lt"/>
                <a:cs typeface="Calibri Light" panose="020F0302020204030204" pitchFamily="34" charset="0"/>
              </a:rPr>
              <a:t>Additional SRA Roles</a:t>
            </a:r>
          </a:p>
        </p:txBody>
      </p:sp>
      <p:sp>
        <p:nvSpPr>
          <p:cNvPr id="12" name="TextBox 11">
            <a:extLst>
              <a:ext uri="{FF2B5EF4-FFF2-40B4-BE49-F238E27FC236}">
                <a16:creationId xmlns:a16="http://schemas.microsoft.com/office/drawing/2014/main" id="{93A8D848-2282-9D4E-6ACC-FA0A9538166B}"/>
              </a:ext>
            </a:extLst>
          </p:cNvPr>
          <p:cNvSpPr txBox="1"/>
          <p:nvPr/>
        </p:nvSpPr>
        <p:spPr>
          <a:xfrm>
            <a:off x="960078" y="1452951"/>
            <a:ext cx="11694766" cy="4855175"/>
          </a:xfrm>
          <a:prstGeom prst="rect">
            <a:avLst/>
          </a:prstGeom>
          <a:noFill/>
        </p:spPr>
        <p:txBody>
          <a:bodyPr wrap="square" lIns="91440" tIns="45720" rIns="91440" bIns="45720" rtlCol="0" anchor="t">
            <a:spAutoFit/>
          </a:bodyPr>
          <a:lstStyle/>
          <a:p>
            <a:pPr marL="299720" indent="-299720">
              <a:buFont typeface="Arial" panose="020B0604020202020204" pitchFamily="34" charset="0"/>
              <a:buChar char="•"/>
            </a:pPr>
            <a:r>
              <a:rPr lang="en-US" sz="2400" dirty="0">
                <a:solidFill>
                  <a:srgbClr val="782F40"/>
                </a:solidFill>
              </a:rPr>
              <a:t>Managing cash flow including processing cash receipts, drawdowns, </a:t>
            </a:r>
            <a:endParaRPr lang="en-US" sz="2400" dirty="0">
              <a:solidFill>
                <a:srgbClr val="FFFFFF"/>
              </a:solidFill>
              <a:ea typeface="Open Sans"/>
              <a:cs typeface="Open Sans"/>
            </a:endParaRPr>
          </a:p>
          <a:p>
            <a:r>
              <a:rPr lang="en-US" sz="2400" dirty="0">
                <a:solidFill>
                  <a:srgbClr val="782F40"/>
                </a:solidFill>
              </a:rPr>
              <a:t> deposits and collection efforts</a:t>
            </a:r>
            <a:endParaRPr lang="en-US" sz="2400" dirty="0">
              <a:solidFill>
                <a:srgbClr val="FFFFFF"/>
              </a:solidFill>
            </a:endParaRPr>
          </a:p>
          <a:p>
            <a:endParaRPr lang="en-US" sz="1600" dirty="0">
              <a:ea typeface="Open Sans"/>
              <a:cs typeface="Open Sans"/>
            </a:endParaRPr>
          </a:p>
          <a:p>
            <a:pPr marL="299720" indent="-299720">
              <a:buFont typeface="Arial" panose="020B0604020202020204" pitchFamily="34" charset="0"/>
              <a:buChar char="•"/>
            </a:pPr>
            <a:r>
              <a:rPr lang="en-US" sz="2400" dirty="0">
                <a:solidFill>
                  <a:srgbClr val="782F40"/>
                </a:solidFill>
              </a:rPr>
              <a:t>Negotiating and issuing subawards and monitoring subrecipient activity</a:t>
            </a:r>
            <a:endParaRPr lang="en-US" sz="2400" dirty="0">
              <a:solidFill>
                <a:srgbClr val="782F40"/>
              </a:solidFill>
              <a:ea typeface="Open Sans"/>
              <a:cs typeface="Open Sans"/>
            </a:endParaRPr>
          </a:p>
          <a:p>
            <a:r>
              <a:rPr lang="en-US" sz="2400" dirty="0">
                <a:solidFill>
                  <a:srgbClr val="782F40"/>
                </a:solidFill>
              </a:rPr>
              <a:t> for compliance</a:t>
            </a:r>
            <a:endParaRPr lang="en-US" sz="2400" dirty="0">
              <a:solidFill>
                <a:srgbClr val="782F40"/>
              </a:solidFill>
              <a:ea typeface="Open Sans"/>
              <a:cs typeface="Open Sans"/>
            </a:endParaRPr>
          </a:p>
          <a:p>
            <a:endParaRPr lang="en-US" sz="2400" dirty="0">
              <a:solidFill>
                <a:srgbClr val="782F40"/>
              </a:solidFill>
              <a:ea typeface="Open Sans"/>
              <a:cs typeface="Open Sans"/>
            </a:endParaRPr>
          </a:p>
          <a:p>
            <a:pPr marL="299720" indent="-299720">
              <a:buFont typeface="Arial,Sans-Serif"/>
              <a:buChar char="•"/>
            </a:pPr>
            <a:r>
              <a:rPr lang="en-US" sz="2400" dirty="0">
                <a:solidFill>
                  <a:srgbClr val="782F40"/>
                </a:solidFill>
                <a:ea typeface="Open Sans"/>
                <a:cs typeface="Open Sans"/>
              </a:rPr>
              <a:t>Monitoring Effort Certifications </a:t>
            </a:r>
            <a:endParaRPr lang="en-US" sz="1900" dirty="0">
              <a:ea typeface="Open Sans"/>
              <a:cs typeface="Open Sans"/>
            </a:endParaRPr>
          </a:p>
          <a:p>
            <a:endParaRPr lang="en-US" sz="2400" dirty="0">
              <a:solidFill>
                <a:srgbClr val="782F40"/>
              </a:solidFill>
            </a:endParaRPr>
          </a:p>
          <a:p>
            <a:pPr marL="299720" indent="-299720">
              <a:buFont typeface="Arial" panose="020B0604020202020204" pitchFamily="34" charset="0"/>
              <a:buChar char="•"/>
            </a:pPr>
            <a:r>
              <a:rPr lang="en-US" sz="2400" dirty="0">
                <a:solidFill>
                  <a:schemeClr val="tx1">
                    <a:lumMod val="50000"/>
                  </a:schemeClr>
                </a:solidFill>
              </a:rPr>
              <a:t>Preparing, submitting and negotiating the Facilities and Administrative</a:t>
            </a:r>
            <a:endParaRPr lang="en-US" sz="2400" dirty="0">
              <a:solidFill>
                <a:schemeClr val="tx1">
                  <a:lumMod val="50000"/>
                </a:schemeClr>
              </a:solidFill>
              <a:ea typeface="Open Sans"/>
              <a:cs typeface="Open Sans"/>
            </a:endParaRPr>
          </a:p>
          <a:p>
            <a:r>
              <a:rPr lang="en-US" sz="2400" dirty="0">
                <a:solidFill>
                  <a:schemeClr val="tx1">
                    <a:lumMod val="50000"/>
                  </a:schemeClr>
                </a:solidFill>
              </a:rPr>
              <a:t> (F&amp;A) Rate proposals </a:t>
            </a:r>
            <a:endParaRPr lang="en-US" sz="2400" dirty="0">
              <a:solidFill>
                <a:schemeClr val="tx1">
                  <a:lumMod val="50000"/>
                </a:schemeClr>
              </a:solidFill>
              <a:ea typeface="Open Sans"/>
              <a:cs typeface="Open Sans"/>
            </a:endParaRPr>
          </a:p>
          <a:p>
            <a:pPr marL="299720" indent="-299720">
              <a:lnSpc>
                <a:spcPct val="150000"/>
              </a:lnSpc>
              <a:buFont typeface="Arial" panose="020B0604020202020204" pitchFamily="34" charset="0"/>
              <a:buChar char="•"/>
            </a:pPr>
            <a:endParaRPr lang="en-US" sz="900" dirty="0">
              <a:solidFill>
                <a:schemeClr val="tx1">
                  <a:lumMod val="50000"/>
                </a:schemeClr>
              </a:solidFill>
              <a:ea typeface="Open Sans"/>
              <a:cs typeface="Open Sans"/>
            </a:endParaRPr>
          </a:p>
          <a:p>
            <a:pPr marL="299720" indent="-299720">
              <a:lnSpc>
                <a:spcPct val="150000"/>
              </a:lnSpc>
              <a:buFont typeface="Arial" panose="020B0604020202020204" pitchFamily="34" charset="0"/>
              <a:buChar char="•"/>
            </a:pPr>
            <a:r>
              <a:rPr lang="en-US" sz="2400" dirty="0">
                <a:solidFill>
                  <a:schemeClr val="tx1">
                    <a:lumMod val="50000"/>
                  </a:schemeClr>
                </a:solidFill>
              </a:rPr>
              <a:t>Responding to audit inquiries  </a:t>
            </a:r>
            <a:endParaRPr lang="en-US" sz="2400" dirty="0">
              <a:solidFill>
                <a:schemeClr val="tx1">
                  <a:lumMod val="50000"/>
                </a:schemeClr>
              </a:solidFill>
              <a:ea typeface="Open Sans"/>
              <a:cs typeface="Open Sans"/>
            </a:endParaRPr>
          </a:p>
          <a:p>
            <a:endParaRPr lang="en-US" sz="2800" dirty="0">
              <a:solidFill>
                <a:srgbClr val="782F40"/>
              </a:solidFill>
            </a:endParaRPr>
          </a:p>
        </p:txBody>
      </p:sp>
      <p:sp>
        <p:nvSpPr>
          <p:cNvPr id="6" name="TextBox 5">
            <a:extLst>
              <a:ext uri="{FF2B5EF4-FFF2-40B4-BE49-F238E27FC236}">
                <a16:creationId xmlns:a16="http://schemas.microsoft.com/office/drawing/2014/main" id="{AEE7ADAD-21E6-D71E-82CD-1BDA71E226A6}"/>
              </a:ext>
            </a:extLst>
          </p:cNvPr>
          <p:cNvSpPr txBox="1"/>
          <p:nvPr/>
        </p:nvSpPr>
        <p:spPr>
          <a:xfrm>
            <a:off x="1312028" y="6117965"/>
            <a:ext cx="9784720" cy="882742"/>
          </a:xfrm>
          <a:prstGeom prst="rect">
            <a:avLst/>
          </a:prstGeom>
          <a:noFill/>
          <a:ln>
            <a:solidFill>
              <a:schemeClr val="bg2"/>
            </a:solidFill>
          </a:ln>
        </p:spPr>
        <p:txBody>
          <a:bodyPr wrap="square" lIns="91440" tIns="45720" rIns="91440" bIns="45720" rtlCol="0" anchor="t">
            <a:spAutoFit/>
          </a:bodyPr>
          <a:lstStyle/>
          <a:p>
            <a:pPr>
              <a:lnSpc>
                <a:spcPct val="110000"/>
              </a:lnSpc>
            </a:pPr>
            <a:r>
              <a:rPr lang="en-US" sz="2400" b="1" i="1">
                <a:solidFill>
                  <a:schemeClr val="accent2">
                    <a:lumMod val="50000"/>
                  </a:schemeClr>
                </a:solidFill>
                <a:latin typeface="+mj-lt"/>
              </a:rPr>
              <a:t>Please note:  </a:t>
            </a:r>
            <a:r>
              <a:rPr lang="en-US" sz="2400" i="1">
                <a:solidFill>
                  <a:schemeClr val="accent2">
                    <a:lumMod val="50000"/>
                  </a:schemeClr>
                </a:solidFill>
                <a:latin typeface="+mj-lt"/>
              </a:rPr>
              <a:t>All proposals must be submitted to your SRA grants officer three working days prior to the agency deadline!</a:t>
            </a:r>
          </a:p>
        </p:txBody>
      </p:sp>
    </p:spTree>
    <p:extLst>
      <p:ext uri="{BB962C8B-B14F-4D97-AF65-F5344CB8AC3E}">
        <p14:creationId xmlns:p14="http://schemas.microsoft.com/office/powerpoint/2010/main" val="269346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349637" y="-3063889"/>
            <a:ext cx="6101190" cy="12800464"/>
          </a:xfrm>
          <a:prstGeom prst="rect">
            <a:avLst/>
          </a:prstGeom>
          <a:solidFill>
            <a:srgbClr val="FFFFFF"/>
          </a:solidFill>
        </p:spPr>
        <p:txBody>
          <a:bodyPr/>
          <a:lstStyle/>
          <a:p>
            <a:endParaRPr lang="en-US" sz="2041">
              <a:solidFill>
                <a:srgbClr val="782F40"/>
              </a:solidFill>
            </a:endParaRPr>
          </a:p>
        </p:txBody>
      </p:sp>
      <p:sp>
        <p:nvSpPr>
          <p:cNvPr id="3" name="TextBox 2">
            <a:extLst>
              <a:ext uri="{FF2B5EF4-FFF2-40B4-BE49-F238E27FC236}">
                <a16:creationId xmlns:a16="http://schemas.microsoft.com/office/drawing/2014/main" id="{1616A15E-47FB-4BC9-7C63-34372C6602FE}"/>
              </a:ext>
            </a:extLst>
          </p:cNvPr>
          <p:cNvSpPr txBox="1"/>
          <p:nvPr/>
        </p:nvSpPr>
        <p:spPr>
          <a:xfrm>
            <a:off x="587981" y="545324"/>
            <a:ext cx="9123945" cy="867930"/>
          </a:xfrm>
          <a:prstGeom prst="rect">
            <a:avLst/>
          </a:prstGeom>
          <a:noFill/>
        </p:spPr>
        <p:txBody>
          <a:bodyPr wrap="square" lIns="91440" tIns="45720" rIns="91440" bIns="45720" rtlCol="0" anchor="t">
            <a:spAutoFit/>
          </a:bodyPr>
          <a:lstStyle/>
          <a:p>
            <a:r>
              <a:rPr lang="en-US" sz="5000" b="1">
                <a:solidFill>
                  <a:srgbClr val="782F40"/>
                </a:solidFill>
                <a:latin typeface="Open Sans"/>
                <a:ea typeface="Open Sans"/>
                <a:cs typeface="Calibri Light"/>
              </a:rPr>
              <a:t>When to Reach Out to SRA</a:t>
            </a:r>
          </a:p>
        </p:txBody>
      </p:sp>
      <p:sp>
        <p:nvSpPr>
          <p:cNvPr id="10" name="Content Placeholder 2">
            <a:extLst>
              <a:ext uri="{FF2B5EF4-FFF2-40B4-BE49-F238E27FC236}">
                <a16:creationId xmlns:a16="http://schemas.microsoft.com/office/drawing/2014/main" id="{1CEB9F9C-CF41-90B3-F0A9-18C7C48B10D7}"/>
              </a:ext>
            </a:extLst>
          </p:cNvPr>
          <p:cNvSpPr txBox="1">
            <a:spLocks/>
          </p:cNvSpPr>
          <p:nvPr/>
        </p:nvSpPr>
        <p:spPr>
          <a:xfrm>
            <a:off x="896377" y="1408652"/>
            <a:ext cx="10855578" cy="4612243"/>
          </a:xfrm>
          <a:prstGeom prst="rect">
            <a:avLst/>
          </a:prstGeom>
        </p:spPr>
        <p:txBody>
          <a:bodyPr vert="horz" lIns="96012" tIns="48006" rIns="96012" bIns="48006"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10000"/>
              </a:lnSpc>
              <a:buChar char="•"/>
            </a:pPr>
            <a:r>
              <a:rPr lang="en-US" sz="2500" b="1" dirty="0">
                <a:solidFill>
                  <a:srgbClr val="782F40"/>
                </a:solidFill>
              </a:rPr>
              <a:t>As soon as you know you will be submitting </a:t>
            </a:r>
            <a:r>
              <a:rPr lang="en-US" dirty="0">
                <a:solidFill>
                  <a:srgbClr val="782F40"/>
                </a:solidFill>
              </a:rPr>
              <a:t>to a federal/state funding agency or if the funds are a federal/state flow-through</a:t>
            </a:r>
            <a:endParaRPr lang="en-US" dirty="0">
              <a:ea typeface="Open Sans"/>
              <a:cs typeface="Open Sans"/>
            </a:endParaRPr>
          </a:p>
          <a:p>
            <a:pPr marL="342900" indent="-342900">
              <a:lnSpc>
                <a:spcPct val="110000"/>
              </a:lnSpc>
              <a:buChar char="•"/>
            </a:pPr>
            <a:endParaRPr lang="en-US" sz="900" dirty="0">
              <a:solidFill>
                <a:srgbClr val="782F40"/>
              </a:solidFill>
              <a:ea typeface="Open Sans"/>
              <a:cs typeface="Open Sans"/>
            </a:endParaRPr>
          </a:p>
          <a:p>
            <a:pPr marL="342900" indent="-342900">
              <a:lnSpc>
                <a:spcPct val="110000"/>
              </a:lnSpc>
              <a:buChar char="•"/>
            </a:pPr>
            <a:r>
              <a:rPr lang="en-US" sz="2520" b="1" dirty="0">
                <a:solidFill>
                  <a:srgbClr val="782F40"/>
                </a:solidFill>
              </a:rPr>
              <a:t>When you have questions </a:t>
            </a:r>
            <a:r>
              <a:rPr lang="en-US" sz="2520" dirty="0">
                <a:solidFill>
                  <a:srgbClr val="782F40"/>
                </a:solidFill>
              </a:rPr>
              <a:t>about: </a:t>
            </a:r>
            <a:endParaRPr lang="en-US" sz="2520" dirty="0">
              <a:solidFill>
                <a:srgbClr val="782F40"/>
              </a:solidFill>
              <a:ea typeface="Open Sans"/>
              <a:cs typeface="Open Sans"/>
            </a:endParaRPr>
          </a:p>
          <a:p>
            <a:pPr marL="800100" lvl="1" indent="-342900">
              <a:lnSpc>
                <a:spcPct val="110000"/>
              </a:lnSpc>
              <a:buFont typeface="Calibri" panose="020B0604020202020204" pitchFamily="34" charset="0"/>
              <a:buChar char="-"/>
            </a:pPr>
            <a:r>
              <a:rPr lang="en-US" sz="2200" dirty="0">
                <a:solidFill>
                  <a:srgbClr val="782F40"/>
                </a:solidFill>
              </a:rPr>
              <a:t>The proposal requirements, submission, or budgeting processes</a:t>
            </a:r>
          </a:p>
          <a:p>
            <a:pPr marL="800100" lvl="1" indent="-342900">
              <a:lnSpc>
                <a:spcPct val="110000"/>
              </a:lnSpc>
              <a:buFont typeface="Calibri" panose="020B0604020202020204" pitchFamily="34" charset="0"/>
              <a:buChar char="-"/>
            </a:pPr>
            <a:r>
              <a:rPr lang="en-US" sz="2200" dirty="0">
                <a:solidFill>
                  <a:srgbClr val="782F40"/>
                </a:solidFill>
              </a:rPr>
              <a:t>Allowability of charges on a publicly funded project </a:t>
            </a:r>
            <a:endParaRPr lang="en-US" sz="2200" dirty="0">
              <a:solidFill>
                <a:srgbClr val="782F40"/>
              </a:solidFill>
              <a:ea typeface="Open Sans"/>
              <a:cs typeface="Open Sans"/>
            </a:endParaRPr>
          </a:p>
          <a:p>
            <a:pPr marL="800100" lvl="1" indent="-342900">
              <a:lnSpc>
                <a:spcPct val="110000"/>
              </a:lnSpc>
              <a:buFont typeface="Calibri" panose="020B0604020202020204" pitchFamily="34" charset="0"/>
              <a:buChar char="-"/>
            </a:pPr>
            <a:r>
              <a:rPr lang="en-US" sz="2200" dirty="0">
                <a:solidFill>
                  <a:srgbClr val="782F40"/>
                </a:solidFill>
              </a:rPr>
              <a:t>Invoicing or reporting</a:t>
            </a:r>
            <a:endParaRPr lang="en-US" sz="2200" dirty="0">
              <a:solidFill>
                <a:srgbClr val="782F40"/>
              </a:solidFill>
              <a:ea typeface="Open Sans"/>
              <a:cs typeface="Open Sans"/>
            </a:endParaRPr>
          </a:p>
          <a:p>
            <a:pPr marL="800100" lvl="1" indent="-342900">
              <a:lnSpc>
                <a:spcPct val="110000"/>
              </a:lnSpc>
              <a:buFont typeface="Calibri" panose="020B0604020202020204" pitchFamily="34" charset="0"/>
              <a:buChar char="-"/>
            </a:pPr>
            <a:r>
              <a:rPr lang="en-US" sz="2200" dirty="0">
                <a:solidFill>
                  <a:srgbClr val="782F40"/>
                </a:solidFill>
                <a:ea typeface="Open Sans"/>
                <a:cs typeface="Open Sans"/>
              </a:rPr>
              <a:t>Any other of the SRA responsibilities</a:t>
            </a:r>
          </a:p>
          <a:p>
            <a:pPr marL="342900" indent="-342900">
              <a:lnSpc>
                <a:spcPct val="110000"/>
              </a:lnSpc>
              <a:buChar char="•"/>
            </a:pPr>
            <a:endParaRPr lang="en-US" sz="1000" b="1" dirty="0">
              <a:solidFill>
                <a:srgbClr val="782F40"/>
              </a:solidFill>
            </a:endParaRPr>
          </a:p>
          <a:p>
            <a:pPr marL="342900" indent="-342900">
              <a:lnSpc>
                <a:spcPct val="110000"/>
              </a:lnSpc>
              <a:buChar char="•"/>
            </a:pPr>
            <a:r>
              <a:rPr lang="en-US" sz="2500" b="1" dirty="0">
                <a:solidFill>
                  <a:srgbClr val="782F40"/>
                </a:solidFill>
              </a:rPr>
              <a:t>Looking for further education in grants management</a:t>
            </a:r>
            <a:endParaRPr lang="en-US" sz="2500" b="1" dirty="0">
              <a:solidFill>
                <a:srgbClr val="782F40"/>
              </a:solidFill>
              <a:ea typeface="Open Sans"/>
              <a:cs typeface="Open Sans"/>
            </a:endParaRPr>
          </a:p>
        </p:txBody>
      </p:sp>
      <p:sp>
        <p:nvSpPr>
          <p:cNvPr id="5" name="TextBox 4">
            <a:extLst>
              <a:ext uri="{FF2B5EF4-FFF2-40B4-BE49-F238E27FC236}">
                <a16:creationId xmlns:a16="http://schemas.microsoft.com/office/drawing/2014/main" id="{ADBC3A3B-F8FB-3C32-8507-2B1F9369CF51}"/>
              </a:ext>
            </a:extLst>
          </p:cNvPr>
          <p:cNvSpPr txBox="1"/>
          <p:nvPr/>
        </p:nvSpPr>
        <p:spPr>
          <a:xfrm>
            <a:off x="1320574" y="6117965"/>
            <a:ext cx="9784720" cy="882742"/>
          </a:xfrm>
          <a:prstGeom prst="rect">
            <a:avLst/>
          </a:prstGeom>
          <a:noFill/>
          <a:ln>
            <a:solidFill>
              <a:schemeClr val="bg2"/>
            </a:solidFill>
          </a:ln>
        </p:spPr>
        <p:txBody>
          <a:bodyPr wrap="square" lIns="91440" tIns="45720" rIns="91440" bIns="45720" rtlCol="0" anchor="t">
            <a:spAutoFit/>
          </a:bodyPr>
          <a:lstStyle/>
          <a:p>
            <a:pPr>
              <a:lnSpc>
                <a:spcPct val="110000"/>
              </a:lnSpc>
            </a:pPr>
            <a:r>
              <a:rPr lang="en-US" sz="2400" b="1" i="1">
                <a:solidFill>
                  <a:schemeClr val="accent2">
                    <a:lumMod val="50000"/>
                  </a:schemeClr>
                </a:solidFill>
                <a:latin typeface="+mj-lt"/>
              </a:rPr>
              <a:t>Please note:  </a:t>
            </a:r>
            <a:r>
              <a:rPr lang="en-US" sz="2400" i="1">
                <a:solidFill>
                  <a:schemeClr val="accent2">
                    <a:lumMod val="50000"/>
                  </a:schemeClr>
                </a:solidFill>
                <a:latin typeface="+mj-lt"/>
              </a:rPr>
              <a:t>All proposals must be submitted to your SRA grants officer three working days prior to the agency deadline!</a:t>
            </a:r>
          </a:p>
        </p:txBody>
      </p:sp>
    </p:spTree>
    <p:extLst>
      <p:ext uri="{BB962C8B-B14F-4D97-AF65-F5344CB8AC3E}">
        <p14:creationId xmlns:p14="http://schemas.microsoft.com/office/powerpoint/2010/main" val="1000695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4173275" y="-862186"/>
            <a:ext cx="4368421" cy="10270156"/>
          </a:xfrm>
          <a:prstGeom prst="rect">
            <a:avLst/>
          </a:prstGeom>
          <a:solidFill>
            <a:srgbClr val="FFFFFF"/>
          </a:solidFill>
        </p:spPr>
        <p:txBody>
          <a:bodyPr/>
          <a:lstStyle/>
          <a:p>
            <a:endParaRPr lang="en-US" sz="2041"/>
          </a:p>
        </p:txBody>
      </p:sp>
      <p:pic>
        <p:nvPicPr>
          <p:cNvPr id="5" name="Picture 4">
            <a:hlinkClick r:id="rId3"/>
            <a:extLst>
              <a:ext uri="{FF2B5EF4-FFF2-40B4-BE49-F238E27FC236}">
                <a16:creationId xmlns:a16="http://schemas.microsoft.com/office/drawing/2014/main" id="{A806DC04-E3B7-A506-B356-2EA9BC24A7B4}"/>
              </a:ext>
            </a:extLst>
          </p:cNvPr>
          <p:cNvPicPr>
            <a:picLocks noChangeAspect="1"/>
          </p:cNvPicPr>
          <p:nvPr/>
        </p:nvPicPr>
        <p:blipFill>
          <a:blip r:embed="rId4"/>
          <a:stretch>
            <a:fillRect/>
          </a:stretch>
        </p:blipFill>
        <p:spPr>
          <a:xfrm>
            <a:off x="808601" y="1833641"/>
            <a:ext cx="4277503" cy="4376511"/>
          </a:xfrm>
          <a:prstGeom prst="rect">
            <a:avLst/>
          </a:prstGeom>
        </p:spPr>
      </p:pic>
      <p:graphicFrame>
        <p:nvGraphicFramePr>
          <p:cNvPr id="3" name="Content Placeholder 2">
            <a:extLst>
              <a:ext uri="{FF2B5EF4-FFF2-40B4-BE49-F238E27FC236}">
                <a16:creationId xmlns:a16="http://schemas.microsoft.com/office/drawing/2014/main" id="{79207DF5-B90D-BF06-B1C4-442FC28EDC32}"/>
              </a:ext>
            </a:extLst>
          </p:cNvPr>
          <p:cNvGraphicFramePr>
            <a:graphicFrameLocks/>
          </p:cNvGraphicFramePr>
          <p:nvPr>
            <p:extLst>
              <p:ext uri="{D42A27DB-BD31-4B8C-83A1-F6EECF244321}">
                <p14:modId xmlns:p14="http://schemas.microsoft.com/office/powerpoint/2010/main" val="4110289334"/>
              </p:ext>
            </p:extLst>
          </p:nvPr>
        </p:nvGraphicFramePr>
        <p:xfrm>
          <a:off x="5684067" y="1311131"/>
          <a:ext cx="6441144" cy="53190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36FE6768-C072-224D-E0C4-35EDE0A73032}"/>
              </a:ext>
            </a:extLst>
          </p:cNvPr>
          <p:cNvSpPr txBox="1"/>
          <p:nvPr/>
        </p:nvSpPr>
        <p:spPr>
          <a:xfrm>
            <a:off x="1008254" y="443608"/>
            <a:ext cx="9123945" cy="867930"/>
          </a:xfrm>
          <a:prstGeom prst="rect">
            <a:avLst/>
          </a:prstGeom>
          <a:noFill/>
        </p:spPr>
        <p:txBody>
          <a:bodyPr wrap="square" lIns="91440" tIns="45720" rIns="91440" bIns="45720" rtlCol="0" anchor="t">
            <a:spAutoFit/>
          </a:bodyPr>
          <a:lstStyle/>
          <a:p>
            <a:r>
              <a:rPr lang="en-US" sz="5000" b="1">
                <a:solidFill>
                  <a:srgbClr val="782F40"/>
                </a:solidFill>
                <a:latin typeface="Open Sans"/>
                <a:ea typeface="Open Sans"/>
                <a:cs typeface="Calibri Light"/>
              </a:rPr>
              <a:t>Contact SRA</a:t>
            </a:r>
          </a:p>
        </p:txBody>
      </p:sp>
    </p:spTree>
    <p:extLst>
      <p:ext uri="{BB962C8B-B14F-4D97-AF65-F5344CB8AC3E}">
        <p14:creationId xmlns:p14="http://schemas.microsoft.com/office/powerpoint/2010/main" val="2172147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301703" y="3576440"/>
            <a:ext cx="10198197" cy="1245817"/>
          </a:xfrm>
        </p:spPr>
        <p:txBody>
          <a:bodyPr>
            <a:normAutofit/>
          </a:bodyPr>
          <a:lstStyle/>
          <a:p>
            <a:r>
              <a:rPr lang="en-US" sz="6000" b="1">
                <a:latin typeface="Open Sans"/>
                <a:ea typeface="Open Sans"/>
                <a:cs typeface="Times New Roman"/>
              </a:rPr>
              <a:t>Research Foundation</a:t>
            </a:r>
            <a:endParaRPr lang="en-US" b="1">
              <a:latin typeface="Open Sans"/>
              <a:ea typeface="Open Sans"/>
              <a:cs typeface="Times New Roman"/>
            </a:endParaRPr>
          </a:p>
        </p:txBody>
      </p:sp>
    </p:spTree>
    <p:extLst>
      <p:ext uri="{BB962C8B-B14F-4D97-AF65-F5344CB8AC3E}">
        <p14:creationId xmlns:p14="http://schemas.microsoft.com/office/powerpoint/2010/main" val="1560107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349637" y="-3063889"/>
            <a:ext cx="6101190" cy="12800464"/>
          </a:xfrm>
          <a:prstGeom prst="rect">
            <a:avLst/>
          </a:prstGeom>
          <a:solidFill>
            <a:srgbClr val="FFFFFF"/>
          </a:solidFill>
        </p:spPr>
        <p:txBody>
          <a:bodyPr/>
          <a:lstStyle/>
          <a:p>
            <a:endParaRPr lang="en-US" sz="2041">
              <a:latin typeface="+mj-lt"/>
            </a:endParaRPr>
          </a:p>
        </p:txBody>
      </p:sp>
      <p:sp>
        <p:nvSpPr>
          <p:cNvPr id="3" name="TextBox 2">
            <a:extLst>
              <a:ext uri="{FF2B5EF4-FFF2-40B4-BE49-F238E27FC236}">
                <a16:creationId xmlns:a16="http://schemas.microsoft.com/office/drawing/2014/main" id="{1616A15E-47FB-4BC9-7C63-34372C6602FE}"/>
              </a:ext>
            </a:extLst>
          </p:cNvPr>
          <p:cNvSpPr txBox="1"/>
          <p:nvPr/>
        </p:nvSpPr>
        <p:spPr>
          <a:xfrm>
            <a:off x="587981" y="852804"/>
            <a:ext cx="9123945" cy="867930"/>
          </a:xfrm>
          <a:prstGeom prst="rect">
            <a:avLst/>
          </a:prstGeom>
          <a:noFill/>
        </p:spPr>
        <p:txBody>
          <a:bodyPr wrap="square" rtlCol="0">
            <a:spAutoFit/>
          </a:bodyPr>
          <a:lstStyle/>
          <a:p>
            <a:r>
              <a:rPr lang="en-US" sz="5040">
                <a:solidFill>
                  <a:schemeClr val="bg2"/>
                </a:solidFill>
                <a:latin typeface="+mj-lt"/>
                <a:cs typeface="Calibri Light" panose="020F0302020204030204" pitchFamily="34" charset="0"/>
              </a:rPr>
              <a:t>Research Foundation</a:t>
            </a:r>
          </a:p>
        </p:txBody>
      </p:sp>
      <p:sp>
        <p:nvSpPr>
          <p:cNvPr id="8" name="TextBox 7">
            <a:extLst>
              <a:ext uri="{FF2B5EF4-FFF2-40B4-BE49-F238E27FC236}">
                <a16:creationId xmlns:a16="http://schemas.microsoft.com/office/drawing/2014/main" id="{46C4FBF0-D9BD-3F0B-FCEB-1EA7A82DCE74}"/>
              </a:ext>
            </a:extLst>
          </p:cNvPr>
          <p:cNvSpPr txBox="1"/>
          <p:nvPr/>
        </p:nvSpPr>
        <p:spPr>
          <a:xfrm>
            <a:off x="784157" y="1925509"/>
            <a:ext cx="11068353" cy="4985980"/>
          </a:xfrm>
          <a:prstGeom prst="rect">
            <a:avLst/>
          </a:prstGeom>
          <a:noFill/>
        </p:spPr>
        <p:txBody>
          <a:bodyPr wrap="square" lIns="91440" tIns="45720" rIns="91440" bIns="45720" rtlCol="0" anchor="t">
            <a:spAutoFit/>
          </a:bodyPr>
          <a:lstStyle/>
          <a:p>
            <a:pPr marL="299720" indent="-299720">
              <a:buFont typeface="Arial" panose="020B0604020202020204" pitchFamily="34" charset="0"/>
              <a:buChar char="•"/>
            </a:pPr>
            <a:r>
              <a:rPr lang="en-US" sz="2400">
                <a:solidFill>
                  <a:schemeClr val="bg2"/>
                </a:solidFill>
                <a:latin typeface="Open Sans"/>
                <a:ea typeface="Open Sans"/>
                <a:cs typeface="Open Sans"/>
              </a:rPr>
              <a:t>A </a:t>
            </a:r>
            <a:r>
              <a:rPr lang="en-US" sz="2400" u="sng">
                <a:solidFill>
                  <a:schemeClr val="bg2"/>
                </a:solidFill>
                <a:latin typeface="Open Sans"/>
                <a:ea typeface="Open Sans"/>
                <a:cs typeface="Open Sans"/>
              </a:rPr>
              <a:t>not-for-profit corporation</a:t>
            </a:r>
            <a:r>
              <a:rPr lang="en-US" sz="2400">
                <a:solidFill>
                  <a:schemeClr val="bg2"/>
                </a:solidFill>
                <a:latin typeface="Open Sans"/>
                <a:ea typeface="Open Sans"/>
                <a:cs typeface="Open Sans"/>
              </a:rPr>
              <a:t>, and a direct-support organization (DSO) of Florida State University</a:t>
            </a:r>
          </a:p>
          <a:p>
            <a:pPr lvl="0"/>
            <a:endParaRPr lang="en-US" sz="1800">
              <a:solidFill>
                <a:schemeClr val="bg2"/>
              </a:solidFill>
              <a:latin typeface="Open Sans"/>
              <a:ea typeface="Open Sans"/>
              <a:cs typeface="Open Sans"/>
            </a:endParaRPr>
          </a:p>
          <a:p>
            <a:pPr marL="299720" indent="-299720">
              <a:buFont typeface="Arial" panose="020B0604020202020204" pitchFamily="34" charset="0"/>
              <a:buChar char="•"/>
            </a:pPr>
            <a:r>
              <a:rPr lang="en-US" sz="2400">
                <a:solidFill>
                  <a:schemeClr val="bg2"/>
                </a:solidFill>
                <a:latin typeface="Open Sans"/>
                <a:ea typeface="Open Sans"/>
                <a:cs typeface="Open Sans"/>
              </a:rPr>
              <a:t>Responsible for pre- and post-award functions of the university for sponsored research awards with PRIVATE and FOREIGN funding</a:t>
            </a:r>
          </a:p>
          <a:p>
            <a:pPr lvl="0"/>
            <a:endParaRPr lang="en-US" sz="1800">
              <a:solidFill>
                <a:schemeClr val="bg2"/>
              </a:solidFill>
              <a:latin typeface="Open Sans"/>
              <a:ea typeface="Open Sans"/>
              <a:cs typeface="Open Sans"/>
            </a:endParaRPr>
          </a:p>
          <a:p>
            <a:pPr marL="299720" indent="-299720">
              <a:buFont typeface="Arial" panose="020B0604020202020204" pitchFamily="34" charset="0"/>
              <a:buChar char="•"/>
            </a:pPr>
            <a:r>
              <a:rPr lang="en-US" sz="2400">
                <a:solidFill>
                  <a:schemeClr val="bg2"/>
                </a:solidFill>
                <a:latin typeface="Open Sans"/>
                <a:ea typeface="Open Sans"/>
                <a:cs typeface="Open Sans"/>
              </a:rPr>
              <a:t>Is the assignee of the University's Intellectual Property (IP), and therefore, is the fiscal agent for all activities with respect to the commercialization of IP</a:t>
            </a:r>
          </a:p>
          <a:p>
            <a:pPr lvl="0"/>
            <a:endParaRPr lang="en-US" sz="1800">
              <a:solidFill>
                <a:schemeClr val="bg2"/>
              </a:solidFill>
              <a:latin typeface="Open Sans"/>
              <a:ea typeface="Open Sans"/>
              <a:cs typeface="Open Sans"/>
            </a:endParaRPr>
          </a:p>
          <a:p>
            <a:pPr marL="299720" indent="-299720">
              <a:buFont typeface="Arial" panose="020B0604020202020204" pitchFamily="34" charset="0"/>
              <a:buChar char="•"/>
            </a:pPr>
            <a:r>
              <a:rPr lang="en-US" sz="2400">
                <a:solidFill>
                  <a:schemeClr val="bg2"/>
                </a:solidFill>
                <a:latin typeface="Open Sans"/>
                <a:ea typeface="Open Sans"/>
                <a:cs typeface="Open Sans"/>
              </a:rPr>
              <a:t>Distributes funds, such as licensing and royalty revenue</a:t>
            </a:r>
          </a:p>
          <a:p>
            <a:pPr marL="299720" indent="-299720">
              <a:buFont typeface="Arial" panose="020B0604020202020204" pitchFamily="34" charset="0"/>
              <a:buChar char="•"/>
            </a:pPr>
            <a:endParaRPr lang="en-US" sz="2400">
              <a:solidFill>
                <a:schemeClr val="bg2"/>
              </a:solidFill>
              <a:latin typeface="Open Sans"/>
              <a:ea typeface="Open Sans"/>
              <a:cs typeface="Open Sans"/>
            </a:endParaRPr>
          </a:p>
          <a:p>
            <a:pPr marL="299720" indent="-299720">
              <a:buFont typeface="Arial" panose="020B0604020202020204" pitchFamily="34" charset="0"/>
              <a:buChar char="•"/>
            </a:pPr>
            <a:r>
              <a:rPr lang="en-US" sz="2400">
                <a:solidFill>
                  <a:schemeClr val="bg2"/>
                </a:solidFill>
                <a:latin typeface="Open Sans"/>
                <a:ea typeface="Open Sans"/>
                <a:cs typeface="Open Sans"/>
              </a:rPr>
              <a:t>Manages Research Buildings at Innovation Park and on Commonwealth Blvd </a:t>
            </a:r>
            <a:endParaRPr lang="en-US" sz="1900">
              <a:solidFill>
                <a:schemeClr val="bg2"/>
              </a:solidFill>
              <a:ea typeface="Open Sans"/>
              <a:cs typeface="Open Sans"/>
            </a:endParaRPr>
          </a:p>
        </p:txBody>
      </p:sp>
    </p:spTree>
    <p:extLst>
      <p:ext uri="{BB962C8B-B14F-4D97-AF65-F5344CB8AC3E}">
        <p14:creationId xmlns:p14="http://schemas.microsoft.com/office/powerpoint/2010/main" val="393380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6A15E-47FB-4BC9-7C63-34372C6602FE}"/>
              </a:ext>
            </a:extLst>
          </p:cNvPr>
          <p:cNvSpPr txBox="1"/>
          <p:nvPr/>
        </p:nvSpPr>
        <p:spPr>
          <a:xfrm>
            <a:off x="587981" y="852804"/>
            <a:ext cx="9123945" cy="867930"/>
          </a:xfrm>
          <a:prstGeom prst="rect">
            <a:avLst/>
          </a:prstGeom>
          <a:noFill/>
        </p:spPr>
        <p:txBody>
          <a:bodyPr wrap="square" rtlCol="0">
            <a:spAutoFit/>
          </a:bodyPr>
          <a:lstStyle/>
          <a:p>
            <a:r>
              <a:rPr lang="en-US" sz="5040">
                <a:solidFill>
                  <a:schemeClr val="bg2"/>
                </a:solidFill>
                <a:latin typeface="+mj-lt"/>
                <a:cs typeface="Calibri Light" panose="020F0302020204030204" pitchFamily="34" charset="0"/>
              </a:rPr>
              <a:t>Research Foundation</a:t>
            </a:r>
          </a:p>
        </p:txBody>
      </p:sp>
      <p:sp>
        <p:nvSpPr>
          <p:cNvPr id="5" name="Content Placeholder 2">
            <a:extLst>
              <a:ext uri="{FF2B5EF4-FFF2-40B4-BE49-F238E27FC236}">
                <a16:creationId xmlns:a16="http://schemas.microsoft.com/office/drawing/2014/main" id="{DED56AD9-85B5-808F-7AFF-EA42464A46D7}"/>
              </a:ext>
            </a:extLst>
          </p:cNvPr>
          <p:cNvSpPr txBox="1">
            <a:spLocks/>
          </p:cNvSpPr>
          <p:nvPr/>
        </p:nvSpPr>
        <p:spPr>
          <a:xfrm>
            <a:off x="1043410" y="1865585"/>
            <a:ext cx="10465319" cy="4512564"/>
          </a:xfrm>
          <a:prstGeom prst="rect">
            <a:avLst/>
          </a:prstGeom>
        </p:spPr>
        <p:txBody>
          <a:bodyPr lIns="91440" tIns="45720" rIns="91440" bIns="45720" anchor="ctr">
            <a:normAutofit fontScale="92500" lnSpcReduction="2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00" indent="-228600"/>
            <a:r>
              <a:rPr lang="en-US" sz="3200" dirty="0">
                <a:solidFill>
                  <a:schemeClr val="bg2"/>
                </a:solidFill>
              </a:rPr>
              <a:t>Applying for Research Foundation:</a:t>
            </a:r>
            <a:endParaRPr lang="en-US" sz="2500" dirty="0">
              <a:solidFill>
                <a:schemeClr val="bg2"/>
              </a:solidFill>
            </a:endParaRPr>
          </a:p>
          <a:p>
            <a:pPr marL="0" indent="0">
              <a:buNone/>
            </a:pPr>
            <a:endParaRPr lang="en-US" sz="1600" dirty="0">
              <a:solidFill>
                <a:schemeClr val="bg2"/>
              </a:solidFill>
              <a:ea typeface="Open Sans"/>
              <a:cs typeface="Open Sans"/>
            </a:endParaRPr>
          </a:p>
          <a:p>
            <a:pPr marL="495300" lvl="1" indent="-190500"/>
            <a:r>
              <a:rPr lang="en-US" sz="2400" dirty="0">
                <a:solidFill>
                  <a:schemeClr val="bg2"/>
                </a:solidFill>
              </a:rPr>
              <a:t> Follows the same "3-day" rule as SRA</a:t>
            </a:r>
            <a:br>
              <a:rPr lang="en-US" sz="2400" dirty="0"/>
            </a:br>
            <a:endParaRPr lang="en-US" sz="2400" dirty="0">
              <a:solidFill>
                <a:schemeClr val="bg2"/>
              </a:solidFill>
              <a:ea typeface="Open Sans"/>
              <a:cs typeface="Open Sans"/>
            </a:endParaRPr>
          </a:p>
          <a:p>
            <a:pPr marL="495300" lvl="1" indent="-190500"/>
            <a:r>
              <a:rPr lang="en-US" sz="2400" dirty="0">
                <a:solidFill>
                  <a:schemeClr val="bg2"/>
                </a:solidFill>
                <a:ea typeface="Open Sans"/>
                <a:cs typeface="Open Sans"/>
              </a:rPr>
              <a:t>Handles the same responsibilities as SRA, but for private sponsors</a:t>
            </a:r>
          </a:p>
          <a:p>
            <a:pPr marL="304800" lvl="1" indent="0">
              <a:buNone/>
            </a:pPr>
            <a:endParaRPr lang="en-US" sz="2400" dirty="0">
              <a:solidFill>
                <a:schemeClr val="bg2"/>
              </a:solidFill>
              <a:ea typeface="Open Sans"/>
              <a:cs typeface="Open Sans"/>
            </a:endParaRPr>
          </a:p>
          <a:p>
            <a:pPr marL="495300" lvl="1" indent="-190500"/>
            <a:r>
              <a:rPr lang="en-US" sz="2400" b="1" dirty="0">
                <a:solidFill>
                  <a:schemeClr val="bg2"/>
                </a:solidFill>
                <a:ea typeface="Open Sans"/>
                <a:cs typeface="Open Sans"/>
              </a:rPr>
              <a:t>Different than the FSU Foundation </a:t>
            </a:r>
            <a:r>
              <a:rPr lang="en-US" sz="2400" dirty="0">
                <a:solidFill>
                  <a:schemeClr val="bg2"/>
                </a:solidFill>
                <a:ea typeface="Open Sans"/>
                <a:cs typeface="Open Sans"/>
              </a:rPr>
              <a:t>which handles philanthropic gifts</a:t>
            </a:r>
          </a:p>
          <a:p>
            <a:pPr marL="495300" lvl="1" indent="-190500"/>
            <a:endParaRPr lang="en-US" sz="1100" dirty="0">
              <a:solidFill>
                <a:schemeClr val="bg2"/>
              </a:solidFill>
            </a:endParaRPr>
          </a:p>
          <a:p>
            <a:pPr marL="495300" lvl="1" indent="-190500"/>
            <a:r>
              <a:rPr lang="en-US" sz="2400" dirty="0">
                <a:solidFill>
                  <a:schemeClr val="bg2"/>
                </a:solidFill>
              </a:rPr>
              <a:t> Manages cradle-to-grave grant and contract administration -   </a:t>
            </a:r>
            <a:endParaRPr lang="en-US" sz="2400" dirty="0">
              <a:solidFill>
                <a:schemeClr val="bg2"/>
              </a:solidFill>
              <a:ea typeface="Open Sans"/>
              <a:cs typeface="Open Sans"/>
            </a:endParaRPr>
          </a:p>
          <a:p>
            <a:pPr marL="304800" lvl="1" indent="0">
              <a:buNone/>
            </a:pPr>
            <a:r>
              <a:rPr lang="en-US" sz="2400" dirty="0">
                <a:solidFill>
                  <a:schemeClr val="bg2"/>
                </a:solidFill>
              </a:rPr>
              <a:t>   proposal review, negotiating awards, administering grant  </a:t>
            </a:r>
            <a:endParaRPr lang="en-US" sz="2400" dirty="0">
              <a:solidFill>
                <a:schemeClr val="bg2"/>
              </a:solidFill>
              <a:ea typeface="Open Sans"/>
              <a:cs typeface="Open Sans"/>
            </a:endParaRPr>
          </a:p>
          <a:p>
            <a:pPr marL="304800" lvl="1" indent="0">
              <a:buNone/>
            </a:pPr>
            <a:r>
              <a:rPr lang="en-US" sz="2400" dirty="0">
                <a:solidFill>
                  <a:schemeClr val="bg2"/>
                </a:solidFill>
              </a:rPr>
              <a:t>   agreements, reporting requirements, and payment disbursements</a:t>
            </a:r>
            <a:endParaRPr lang="en-US" sz="2400" dirty="0">
              <a:solidFill>
                <a:schemeClr val="bg2"/>
              </a:solidFill>
              <a:ea typeface="Open Sans"/>
              <a:cs typeface="Open Sans"/>
            </a:endParaRPr>
          </a:p>
          <a:p>
            <a:pPr marL="320040" lvl="1" indent="0">
              <a:buNone/>
            </a:pPr>
            <a:endParaRPr lang="en-US" sz="2100" dirty="0">
              <a:solidFill>
                <a:schemeClr val="bg2"/>
              </a:solidFill>
              <a:ea typeface="Open Sans"/>
              <a:cs typeface="Open Sans"/>
            </a:endParaRPr>
          </a:p>
          <a:p>
            <a:pPr marL="228600" indent="-228600"/>
            <a:r>
              <a:rPr lang="en-US" sz="3200" dirty="0">
                <a:solidFill>
                  <a:schemeClr val="bg2"/>
                </a:solidFill>
              </a:rPr>
              <a:t>GAP and Krafft Awards are administered at the FSURF</a:t>
            </a:r>
            <a:endParaRPr lang="en-US" sz="3200" dirty="0">
              <a:solidFill>
                <a:schemeClr val="bg2"/>
              </a:solidFill>
              <a:ea typeface="Open Sans"/>
              <a:cs typeface="Open Sans"/>
            </a:endParaRPr>
          </a:p>
        </p:txBody>
      </p:sp>
    </p:spTree>
    <p:extLst>
      <p:ext uri="{BB962C8B-B14F-4D97-AF65-F5344CB8AC3E}">
        <p14:creationId xmlns:p14="http://schemas.microsoft.com/office/powerpoint/2010/main" val="3859514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2987487" y="-2230858"/>
            <a:ext cx="6200990" cy="11174932"/>
          </a:xfrm>
          <a:prstGeom prst="rect">
            <a:avLst/>
          </a:prstGeom>
          <a:solidFill>
            <a:srgbClr val="FFFFFF"/>
          </a:solidFill>
        </p:spPr>
        <p:txBody>
          <a:bodyPr/>
          <a:lstStyle/>
          <a:p>
            <a:endParaRPr lang="en-US" sz="2041"/>
          </a:p>
        </p:txBody>
      </p:sp>
      <p:sp>
        <p:nvSpPr>
          <p:cNvPr id="4" name="Title 1">
            <a:extLst>
              <a:ext uri="{FF2B5EF4-FFF2-40B4-BE49-F238E27FC236}">
                <a16:creationId xmlns:a16="http://schemas.microsoft.com/office/drawing/2014/main" id="{458E30CA-E168-8695-A40A-8B589236DC1F}"/>
              </a:ext>
            </a:extLst>
          </p:cNvPr>
          <p:cNvSpPr txBox="1">
            <a:spLocks/>
          </p:cNvSpPr>
          <p:nvPr/>
        </p:nvSpPr>
        <p:spPr>
          <a:xfrm>
            <a:off x="747799" y="476516"/>
            <a:ext cx="10083439" cy="1101697"/>
          </a:xfrm>
          <a:prstGeom prst="rect">
            <a:avLst/>
          </a:prstGeom>
        </p:spPr>
        <p:txBody>
          <a:bodyPr vert="horz" lIns="96012" tIns="48006" rIns="96012" bIns="48006"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60120">
              <a:defRPr/>
            </a:pPr>
            <a:r>
              <a:rPr lang="en-US" sz="4620" dirty="0">
                <a:solidFill>
                  <a:schemeClr val="bg2"/>
                </a:solidFill>
              </a:rPr>
              <a:t>Contact fsurf</a:t>
            </a:r>
          </a:p>
        </p:txBody>
      </p:sp>
      <p:pic>
        <p:nvPicPr>
          <p:cNvPr id="5" name="Picture 4">
            <a:hlinkClick r:id="rId3"/>
            <a:extLst>
              <a:ext uri="{FF2B5EF4-FFF2-40B4-BE49-F238E27FC236}">
                <a16:creationId xmlns:a16="http://schemas.microsoft.com/office/drawing/2014/main" id="{A806DC04-E3B7-A506-B356-2EA9BC24A7B4}"/>
              </a:ext>
            </a:extLst>
          </p:cNvPr>
          <p:cNvPicPr>
            <a:picLocks noChangeAspect="1"/>
          </p:cNvPicPr>
          <p:nvPr/>
        </p:nvPicPr>
        <p:blipFill>
          <a:blip r:embed="rId4"/>
          <a:stretch>
            <a:fillRect/>
          </a:stretch>
        </p:blipFill>
        <p:spPr>
          <a:xfrm>
            <a:off x="750449" y="1770335"/>
            <a:ext cx="4465510" cy="4607121"/>
          </a:xfrm>
          <a:prstGeom prst="rect">
            <a:avLst/>
          </a:prstGeom>
        </p:spPr>
      </p:pic>
      <p:graphicFrame>
        <p:nvGraphicFramePr>
          <p:cNvPr id="7" name="Content Placeholder 2">
            <a:extLst>
              <a:ext uri="{FF2B5EF4-FFF2-40B4-BE49-F238E27FC236}">
                <a16:creationId xmlns:a16="http://schemas.microsoft.com/office/drawing/2014/main" id="{AF56A680-37F6-B4A8-ED7D-C98AEA0FFF4A}"/>
              </a:ext>
            </a:extLst>
          </p:cNvPr>
          <p:cNvGraphicFramePr>
            <a:graphicFrameLocks/>
          </p:cNvGraphicFramePr>
          <p:nvPr/>
        </p:nvGraphicFramePr>
        <p:xfrm>
          <a:off x="5789519" y="1267546"/>
          <a:ext cx="6466421" cy="5618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45709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D4716E-5FD6-AF70-4AAE-3E8851884548}"/>
              </a:ext>
            </a:extLst>
          </p:cNvPr>
          <p:cNvSpPr/>
          <p:nvPr/>
        </p:nvSpPr>
        <p:spPr>
          <a:xfrm>
            <a:off x="0" y="4364441"/>
            <a:ext cx="12801600" cy="34079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487734" y="3118226"/>
            <a:ext cx="10198197" cy="1245817"/>
          </a:xfrm>
        </p:spPr>
        <p:txBody>
          <a:bodyPr>
            <a:normAutofit/>
          </a:bodyPr>
          <a:lstStyle/>
          <a:p>
            <a:r>
              <a:rPr lang="en-US" sz="6000">
                <a:latin typeface="+mj-lt"/>
              </a:rPr>
              <a:t>Commercialization</a:t>
            </a:r>
            <a:endParaRPr lang="en-US">
              <a:latin typeface="+mj-lt"/>
            </a:endParaRPr>
          </a:p>
        </p:txBody>
      </p:sp>
      <p:sp>
        <p:nvSpPr>
          <p:cNvPr id="5" name="TextBox 4">
            <a:extLst>
              <a:ext uri="{FF2B5EF4-FFF2-40B4-BE49-F238E27FC236}">
                <a16:creationId xmlns:a16="http://schemas.microsoft.com/office/drawing/2014/main" id="{BE6403BF-8FCC-5504-E3E4-BED2047FDBEA}"/>
              </a:ext>
            </a:extLst>
          </p:cNvPr>
          <p:cNvSpPr txBox="1"/>
          <p:nvPr/>
        </p:nvSpPr>
        <p:spPr>
          <a:xfrm>
            <a:off x="6002931" y="4830265"/>
            <a:ext cx="1221527" cy="391517"/>
          </a:xfrm>
          <a:prstGeom prst="rect">
            <a:avLst/>
          </a:prstGeom>
          <a:solidFill>
            <a:schemeClr val="tx1"/>
          </a:solidFill>
        </p:spPr>
        <p:txBody>
          <a:bodyPr wrap="square" rtlCol="0">
            <a:spAutoFit/>
          </a:bodyPr>
          <a:lstStyle/>
          <a:p>
            <a:r>
              <a:rPr lang="en-US"/>
              <a:t> </a:t>
            </a:r>
          </a:p>
        </p:txBody>
      </p:sp>
      <p:sp>
        <p:nvSpPr>
          <p:cNvPr id="6" name="TextBox 5">
            <a:extLst>
              <a:ext uri="{FF2B5EF4-FFF2-40B4-BE49-F238E27FC236}">
                <a16:creationId xmlns:a16="http://schemas.microsoft.com/office/drawing/2014/main" id="{24E8EBDD-3514-B7BA-189F-B5CA41A6E3F6}"/>
              </a:ext>
            </a:extLst>
          </p:cNvPr>
          <p:cNvSpPr txBox="1"/>
          <p:nvPr/>
        </p:nvSpPr>
        <p:spPr>
          <a:xfrm>
            <a:off x="5673700" y="7146512"/>
            <a:ext cx="1878825" cy="215444"/>
          </a:xfrm>
          <a:prstGeom prst="rect">
            <a:avLst/>
          </a:prstGeom>
          <a:solidFill>
            <a:schemeClr val="tx1"/>
          </a:solidFill>
        </p:spPr>
        <p:txBody>
          <a:bodyPr wrap="square" rtlCol="0">
            <a:spAutoFit/>
          </a:bodyPr>
          <a:lstStyle/>
          <a:p>
            <a:endParaRPr lang="en-US" sz="800" b="1">
              <a:solidFill>
                <a:schemeClr val="bg1"/>
              </a:solidFill>
            </a:endParaRPr>
          </a:p>
        </p:txBody>
      </p:sp>
      <p:pic>
        <p:nvPicPr>
          <p:cNvPr id="7" name="Picture 6">
            <a:extLst>
              <a:ext uri="{FF2B5EF4-FFF2-40B4-BE49-F238E27FC236}">
                <a16:creationId xmlns:a16="http://schemas.microsoft.com/office/drawing/2014/main" id="{4D328F38-89C9-0F8D-661D-B91BCAB47747}"/>
              </a:ext>
            </a:extLst>
          </p:cNvPr>
          <p:cNvPicPr>
            <a:picLocks noChangeAspect="1"/>
          </p:cNvPicPr>
          <p:nvPr/>
        </p:nvPicPr>
        <p:blipFill>
          <a:blip r:embed="rId3"/>
          <a:stretch>
            <a:fillRect/>
          </a:stretch>
        </p:blipFill>
        <p:spPr>
          <a:xfrm>
            <a:off x="3380126" y="4696522"/>
            <a:ext cx="6413411" cy="2743795"/>
          </a:xfrm>
          <a:prstGeom prst="rect">
            <a:avLst/>
          </a:prstGeom>
        </p:spPr>
      </p:pic>
    </p:spTree>
    <p:extLst>
      <p:ext uri="{BB962C8B-B14F-4D97-AF65-F5344CB8AC3E}">
        <p14:creationId xmlns:p14="http://schemas.microsoft.com/office/powerpoint/2010/main" val="3886231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D8F727-71E8-1A47-3944-829CECC21085}"/>
              </a:ext>
            </a:extLst>
          </p:cNvPr>
          <p:cNvSpPr txBox="1">
            <a:spLocks/>
          </p:cNvSpPr>
          <p:nvPr/>
        </p:nvSpPr>
        <p:spPr>
          <a:xfrm>
            <a:off x="1294363" y="739001"/>
            <a:ext cx="3912428" cy="1049235"/>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algn="l"/>
            <a:r>
              <a:rPr lang="en-US" sz="4400" dirty="0">
                <a:solidFill>
                  <a:srgbClr val="782F40"/>
                </a:solidFill>
              </a:rPr>
              <a:t>Research Units &amp; Activities</a:t>
            </a:r>
          </a:p>
        </p:txBody>
      </p:sp>
      <p:pic>
        <p:nvPicPr>
          <p:cNvPr id="17" name="Picture 16">
            <a:extLst>
              <a:ext uri="{FF2B5EF4-FFF2-40B4-BE49-F238E27FC236}">
                <a16:creationId xmlns:a16="http://schemas.microsoft.com/office/drawing/2014/main" id="{D8A1C4DF-E337-2592-13F8-1E38238C856F}"/>
              </a:ext>
            </a:extLst>
          </p:cNvPr>
          <p:cNvPicPr>
            <a:picLocks noChangeAspect="1"/>
          </p:cNvPicPr>
          <p:nvPr/>
        </p:nvPicPr>
        <p:blipFill>
          <a:blip r:embed="rId3"/>
          <a:stretch>
            <a:fillRect/>
          </a:stretch>
        </p:blipFill>
        <p:spPr>
          <a:xfrm>
            <a:off x="4747706" y="1160890"/>
            <a:ext cx="7009418" cy="5314833"/>
          </a:xfrm>
          <a:prstGeom prst="rect">
            <a:avLst/>
          </a:prstGeom>
        </p:spPr>
      </p:pic>
      <p:sp>
        <p:nvSpPr>
          <p:cNvPr id="2" name="TextBox 1">
            <a:extLst>
              <a:ext uri="{FF2B5EF4-FFF2-40B4-BE49-F238E27FC236}">
                <a16:creationId xmlns:a16="http://schemas.microsoft.com/office/drawing/2014/main" id="{3B7EB1D7-88A3-D068-56A1-8EC688C734CE}"/>
              </a:ext>
            </a:extLst>
          </p:cNvPr>
          <p:cNvSpPr txBox="1"/>
          <p:nvPr/>
        </p:nvSpPr>
        <p:spPr>
          <a:xfrm>
            <a:off x="9031111" y="5937956"/>
            <a:ext cx="1930400" cy="276999"/>
          </a:xfrm>
          <a:prstGeom prst="rect">
            <a:avLst/>
          </a:prstGeom>
          <a:solidFill>
            <a:schemeClr val="accent4">
              <a:lumMod val="40000"/>
              <a:lumOff val="60000"/>
            </a:schemeClr>
          </a:solidFill>
          <a:ln w="19050">
            <a:solidFill>
              <a:schemeClr val="bg1"/>
            </a:solidFill>
          </a:ln>
        </p:spPr>
        <p:txBody>
          <a:bodyPr wrap="square" rtlCol="0">
            <a:spAutoFit/>
          </a:bodyPr>
          <a:lstStyle/>
          <a:p>
            <a:r>
              <a:rPr lang="en-US" sz="1200" b="1" dirty="0">
                <a:solidFill>
                  <a:schemeClr val="bg1"/>
                </a:solidFill>
              </a:rPr>
              <a:t>Clinical Research Hub</a:t>
            </a:r>
          </a:p>
        </p:txBody>
      </p:sp>
      <p:sp>
        <p:nvSpPr>
          <p:cNvPr id="4" name="TextBox 3">
            <a:extLst>
              <a:ext uri="{FF2B5EF4-FFF2-40B4-BE49-F238E27FC236}">
                <a16:creationId xmlns:a16="http://schemas.microsoft.com/office/drawing/2014/main" id="{53D6CCD6-53FE-B75F-3466-C0DAD70CCF3B}"/>
              </a:ext>
            </a:extLst>
          </p:cNvPr>
          <p:cNvSpPr txBox="1"/>
          <p:nvPr/>
        </p:nvSpPr>
        <p:spPr>
          <a:xfrm>
            <a:off x="8404578" y="4667956"/>
            <a:ext cx="1591733" cy="461665"/>
          </a:xfrm>
          <a:prstGeom prst="rect">
            <a:avLst/>
          </a:prstGeom>
          <a:solidFill>
            <a:srgbClr val="DCD9C2"/>
          </a:solidFill>
          <a:ln w="19050">
            <a:solidFill>
              <a:schemeClr val="bg1"/>
            </a:solidFill>
          </a:ln>
        </p:spPr>
        <p:txBody>
          <a:bodyPr wrap="square" rtlCol="0">
            <a:spAutoFit/>
          </a:bodyPr>
          <a:lstStyle/>
          <a:p>
            <a:r>
              <a:rPr lang="en-US" sz="1200" b="1" dirty="0">
                <a:solidFill>
                  <a:schemeClr val="bg1"/>
                </a:solidFill>
              </a:rPr>
              <a:t>Research Integrity &amp; Compliance</a:t>
            </a:r>
          </a:p>
        </p:txBody>
      </p:sp>
    </p:spTree>
    <p:extLst>
      <p:ext uri="{BB962C8B-B14F-4D97-AF65-F5344CB8AC3E}">
        <p14:creationId xmlns:p14="http://schemas.microsoft.com/office/powerpoint/2010/main" val="381912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6A15E-47FB-4BC9-7C63-34372C6602FE}"/>
              </a:ext>
            </a:extLst>
          </p:cNvPr>
          <p:cNvSpPr txBox="1"/>
          <p:nvPr/>
        </p:nvSpPr>
        <p:spPr>
          <a:xfrm>
            <a:off x="533363" y="397459"/>
            <a:ext cx="7829911" cy="964880"/>
          </a:xfrm>
          <a:prstGeom prst="rect">
            <a:avLst/>
          </a:prstGeom>
          <a:noFill/>
        </p:spPr>
        <p:txBody>
          <a:bodyPr wrap="square" rtlCol="0">
            <a:spAutoFit/>
          </a:bodyPr>
          <a:lstStyle/>
          <a:p>
            <a:r>
              <a:rPr lang="en-US" sz="5670">
                <a:solidFill>
                  <a:schemeClr val="bg2"/>
                </a:solidFill>
                <a:latin typeface="+mj-lt"/>
                <a:cs typeface="Calibri Light" panose="020F0302020204030204" pitchFamily="34" charset="0"/>
              </a:rPr>
              <a:t>Commercialization</a:t>
            </a:r>
          </a:p>
        </p:txBody>
      </p:sp>
      <p:pic>
        <p:nvPicPr>
          <p:cNvPr id="8" name="Picture 7">
            <a:extLst>
              <a:ext uri="{FF2B5EF4-FFF2-40B4-BE49-F238E27FC236}">
                <a16:creationId xmlns:a16="http://schemas.microsoft.com/office/drawing/2014/main" id="{40EE734F-6591-F15C-87E0-267C0A436873}"/>
              </a:ext>
            </a:extLst>
          </p:cNvPr>
          <p:cNvPicPr>
            <a:picLocks noChangeAspect="1"/>
          </p:cNvPicPr>
          <p:nvPr/>
        </p:nvPicPr>
        <p:blipFill>
          <a:blip r:embed="rId3"/>
          <a:stretch>
            <a:fillRect/>
          </a:stretch>
        </p:blipFill>
        <p:spPr>
          <a:xfrm>
            <a:off x="6654954" y="4008542"/>
            <a:ext cx="6145136" cy="3023227"/>
          </a:xfrm>
          <a:prstGeom prst="rect">
            <a:avLst/>
          </a:prstGeom>
        </p:spPr>
      </p:pic>
      <p:sp>
        <p:nvSpPr>
          <p:cNvPr id="4" name="TextBox 3">
            <a:extLst>
              <a:ext uri="{FF2B5EF4-FFF2-40B4-BE49-F238E27FC236}">
                <a16:creationId xmlns:a16="http://schemas.microsoft.com/office/drawing/2014/main" id="{F3445694-CB22-4D88-41C1-C0FADF49E50E}"/>
              </a:ext>
            </a:extLst>
          </p:cNvPr>
          <p:cNvSpPr txBox="1"/>
          <p:nvPr/>
        </p:nvSpPr>
        <p:spPr>
          <a:xfrm>
            <a:off x="533363" y="1632620"/>
            <a:ext cx="12014872" cy="4945265"/>
          </a:xfrm>
          <a:prstGeom prst="rect">
            <a:avLst/>
          </a:prstGeom>
          <a:noFill/>
        </p:spPr>
        <p:txBody>
          <a:bodyPr wrap="square" lIns="91440" tIns="45720" rIns="91440" bIns="45720" rtlCol="0" anchor="t">
            <a:spAutoFit/>
          </a:bodyPr>
          <a:lstStyle/>
          <a:p>
            <a:pPr>
              <a:lnSpc>
                <a:spcPct val="150000"/>
              </a:lnSpc>
            </a:pPr>
            <a:r>
              <a:rPr lang="en-US" sz="2400" b="1">
                <a:solidFill>
                  <a:schemeClr val="bg1"/>
                </a:solidFill>
              </a:rPr>
              <a:t>New ideas and Innovations?  Commercialization wants to help you to get them to the market </a:t>
            </a:r>
            <a:endParaRPr lang="en-US" sz="2400" b="1">
              <a:solidFill>
                <a:schemeClr val="bg1"/>
              </a:solidFill>
              <a:ea typeface="Open Sans"/>
              <a:cs typeface="Open Sans"/>
            </a:endParaRPr>
          </a:p>
          <a:p>
            <a:pPr>
              <a:lnSpc>
                <a:spcPct val="150000"/>
              </a:lnSpc>
            </a:pPr>
            <a:endParaRPr lang="en-US" sz="1000" b="1">
              <a:solidFill>
                <a:schemeClr val="bg1"/>
              </a:solidFill>
              <a:ea typeface="Open Sans"/>
              <a:cs typeface="Open Sans"/>
            </a:endParaRPr>
          </a:p>
          <a:p>
            <a:pPr marL="457200" lvl="1" indent="-299720">
              <a:lnSpc>
                <a:spcPct val="150000"/>
              </a:lnSpc>
              <a:buFont typeface="Arial" panose="020B0604020202020204" pitchFamily="34" charset="0"/>
              <a:buChar char="•"/>
            </a:pPr>
            <a:r>
              <a:rPr lang="en-US" sz="2400">
                <a:solidFill>
                  <a:schemeClr val="bg2"/>
                </a:solidFill>
              </a:rPr>
              <a:t>We will come to you! </a:t>
            </a:r>
            <a:endParaRPr lang="en-US" sz="2400">
              <a:solidFill>
                <a:schemeClr val="bg2"/>
              </a:solidFill>
              <a:ea typeface="Open Sans"/>
              <a:cs typeface="Open Sans"/>
            </a:endParaRPr>
          </a:p>
          <a:p>
            <a:pPr marL="457200" lvl="1" indent="-299720">
              <a:lnSpc>
                <a:spcPct val="150000"/>
              </a:lnSpc>
              <a:buFont typeface="Arial" panose="020B0604020202020204" pitchFamily="34" charset="0"/>
              <a:buChar char="•"/>
            </a:pPr>
            <a:r>
              <a:rPr lang="en-US" sz="2400">
                <a:solidFill>
                  <a:schemeClr val="bg2"/>
                </a:solidFill>
              </a:rPr>
              <a:t>Evaluate for and provide intellectual property protection </a:t>
            </a:r>
            <a:endParaRPr lang="en-US" sz="2400">
              <a:solidFill>
                <a:schemeClr val="bg2"/>
              </a:solidFill>
              <a:ea typeface="Open Sans"/>
              <a:cs typeface="Open Sans"/>
            </a:endParaRPr>
          </a:p>
          <a:p>
            <a:pPr marL="457200" lvl="1" indent="-299720">
              <a:lnSpc>
                <a:spcPct val="150000"/>
              </a:lnSpc>
              <a:buFont typeface="Arial" panose="020B0604020202020204" pitchFamily="34" charset="0"/>
              <a:buChar char="•"/>
            </a:pPr>
            <a:r>
              <a:rPr lang="en-US" sz="2400">
                <a:solidFill>
                  <a:schemeClr val="bg2"/>
                </a:solidFill>
                <a:ea typeface="Open Sans"/>
                <a:cs typeface="Open Sans"/>
              </a:rPr>
              <a:t>Identify and Market to potential partners</a:t>
            </a:r>
          </a:p>
          <a:p>
            <a:pPr marL="457200" lvl="1" indent="-299720">
              <a:lnSpc>
                <a:spcPct val="150000"/>
              </a:lnSpc>
              <a:buFont typeface="Arial" panose="020B0604020202020204" pitchFamily="34" charset="0"/>
              <a:buChar char="•"/>
            </a:pPr>
            <a:r>
              <a:rPr lang="en-US" sz="2400">
                <a:solidFill>
                  <a:schemeClr val="bg2"/>
                </a:solidFill>
              </a:rPr>
              <a:t>Initiate Start-ups </a:t>
            </a:r>
            <a:endParaRPr lang="en-US" sz="2400">
              <a:solidFill>
                <a:schemeClr val="bg2"/>
              </a:solidFill>
              <a:ea typeface="Open Sans"/>
              <a:cs typeface="Open Sans"/>
            </a:endParaRPr>
          </a:p>
          <a:p>
            <a:pPr marL="457200" lvl="1" indent="-299720">
              <a:lnSpc>
                <a:spcPct val="150000"/>
              </a:lnSpc>
              <a:buFont typeface="Arial" panose="020B0604020202020204" pitchFamily="34" charset="0"/>
              <a:buChar char="•"/>
            </a:pPr>
            <a:r>
              <a:rPr lang="en-US" sz="2400">
                <a:solidFill>
                  <a:schemeClr val="bg2"/>
                </a:solidFill>
              </a:rPr>
              <a:t>Negotiate and manage license agreements </a:t>
            </a:r>
            <a:endParaRPr lang="en-US" sz="2400">
              <a:solidFill>
                <a:schemeClr val="bg2"/>
              </a:solidFill>
              <a:ea typeface="Open Sans"/>
              <a:cs typeface="Open Sans"/>
            </a:endParaRPr>
          </a:p>
          <a:p>
            <a:pPr marL="457200" indent="-793115">
              <a:lnSpc>
                <a:spcPct val="150000"/>
              </a:lnSpc>
              <a:buFont typeface="Arial" panose="020B0604020202020204" pitchFamily="34" charset="0"/>
              <a:buChar char="•"/>
            </a:pPr>
            <a:endParaRPr lang="en-US" sz="1200">
              <a:solidFill>
                <a:schemeClr val="bg2"/>
              </a:solidFill>
              <a:ea typeface="Open Sans"/>
              <a:cs typeface="Open Sans"/>
            </a:endParaRPr>
          </a:p>
          <a:p>
            <a:pPr marL="299720" indent="-299720">
              <a:lnSpc>
                <a:spcPct val="150000"/>
              </a:lnSpc>
              <a:buFont typeface="Arial" panose="020B0604020202020204" pitchFamily="34" charset="0"/>
              <a:buChar char="•"/>
            </a:pPr>
            <a:endParaRPr lang="en-US" sz="2041">
              <a:solidFill>
                <a:schemeClr val="bg2"/>
              </a:solidFill>
              <a:ea typeface="Open Sans"/>
              <a:cs typeface="Open Sans"/>
            </a:endParaRPr>
          </a:p>
        </p:txBody>
      </p:sp>
    </p:spTree>
    <p:extLst>
      <p:ext uri="{BB962C8B-B14F-4D97-AF65-F5344CB8AC3E}">
        <p14:creationId xmlns:p14="http://schemas.microsoft.com/office/powerpoint/2010/main" val="1692954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E30CA-E168-8695-A40A-8B589236DC1F}"/>
              </a:ext>
            </a:extLst>
          </p:cNvPr>
          <p:cNvSpPr txBox="1">
            <a:spLocks/>
          </p:cNvSpPr>
          <p:nvPr/>
        </p:nvSpPr>
        <p:spPr>
          <a:xfrm>
            <a:off x="880517" y="414027"/>
            <a:ext cx="10083439" cy="1101697"/>
          </a:xfrm>
          <a:prstGeom prst="rect">
            <a:avLst/>
          </a:prstGeom>
        </p:spPr>
        <p:txBody>
          <a:bodyPr vert="horz" lIns="96012" tIns="48006" rIns="96012" bIns="48006"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60120">
              <a:defRPr/>
            </a:pPr>
            <a:r>
              <a:rPr lang="en-US" sz="4400">
                <a:solidFill>
                  <a:schemeClr val="bg2"/>
                </a:solidFill>
              </a:rPr>
              <a:t>Contact Commercialization</a:t>
            </a:r>
          </a:p>
        </p:txBody>
      </p:sp>
      <p:graphicFrame>
        <p:nvGraphicFramePr>
          <p:cNvPr id="6" name="Content Placeholder 2">
            <a:extLst>
              <a:ext uri="{FF2B5EF4-FFF2-40B4-BE49-F238E27FC236}">
                <a16:creationId xmlns:a16="http://schemas.microsoft.com/office/drawing/2014/main" id="{1AE086F4-AC9D-C998-29FB-63EDAC601EEB}"/>
              </a:ext>
            </a:extLst>
          </p:cNvPr>
          <p:cNvGraphicFramePr>
            <a:graphicFrameLocks/>
          </p:cNvGraphicFramePr>
          <p:nvPr>
            <p:extLst>
              <p:ext uri="{D42A27DB-BD31-4B8C-83A1-F6EECF244321}">
                <p14:modId xmlns:p14="http://schemas.microsoft.com/office/powerpoint/2010/main" val="1058331899"/>
              </p:ext>
            </p:extLst>
          </p:nvPr>
        </p:nvGraphicFramePr>
        <p:xfrm>
          <a:off x="6063916" y="1951320"/>
          <a:ext cx="6227448" cy="4779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BA6707EE-0CD2-5CEF-B523-7E0AA9B079EB}"/>
              </a:ext>
            </a:extLst>
          </p:cNvPr>
          <p:cNvPicPr>
            <a:picLocks noChangeAspect="1"/>
          </p:cNvPicPr>
          <p:nvPr/>
        </p:nvPicPr>
        <p:blipFill>
          <a:blip r:embed="rId8"/>
          <a:stretch>
            <a:fillRect/>
          </a:stretch>
        </p:blipFill>
        <p:spPr>
          <a:xfrm>
            <a:off x="2553715" y="4029542"/>
            <a:ext cx="2312981" cy="2692455"/>
          </a:xfrm>
          <a:prstGeom prst="rect">
            <a:avLst/>
          </a:prstGeom>
        </p:spPr>
      </p:pic>
      <p:sp>
        <p:nvSpPr>
          <p:cNvPr id="13" name="TextBox 12">
            <a:extLst>
              <a:ext uri="{FF2B5EF4-FFF2-40B4-BE49-F238E27FC236}">
                <a16:creationId xmlns:a16="http://schemas.microsoft.com/office/drawing/2014/main" id="{A9B04418-DB96-2C2B-5DBE-9B43C7AE67A5}"/>
              </a:ext>
            </a:extLst>
          </p:cNvPr>
          <p:cNvSpPr txBox="1"/>
          <p:nvPr/>
        </p:nvSpPr>
        <p:spPr>
          <a:xfrm>
            <a:off x="767710" y="1705811"/>
            <a:ext cx="4517363" cy="2176621"/>
          </a:xfrm>
          <a:prstGeom prst="rect">
            <a:avLst/>
          </a:prstGeom>
          <a:noFill/>
        </p:spPr>
        <p:txBody>
          <a:bodyPr wrap="square" lIns="91440" tIns="45720" rIns="91440" bIns="45720" rtlCol="0" anchor="t">
            <a:spAutoFit/>
          </a:bodyPr>
          <a:lstStyle/>
          <a:p>
            <a:r>
              <a:rPr lang="en-US" sz="4400">
                <a:solidFill>
                  <a:schemeClr val="bg1"/>
                </a:solidFill>
                <a:latin typeface="Brush Script MT"/>
              </a:rPr>
              <a:t>“The value of an idea lies in the using of it.” </a:t>
            </a:r>
            <a:endParaRPr lang="en-US">
              <a:solidFill>
                <a:schemeClr val="bg1"/>
              </a:solidFill>
            </a:endParaRPr>
          </a:p>
          <a:p>
            <a:r>
              <a:rPr lang="en-US" sz="2800">
                <a:solidFill>
                  <a:schemeClr val="bg1"/>
                </a:solidFill>
                <a:latin typeface="Brush Script MT"/>
              </a:rPr>
              <a:t>        -- Thomas Edison</a:t>
            </a:r>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3708473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D4716E-5FD6-AF70-4AAE-3E8851884548}"/>
              </a:ext>
            </a:extLst>
          </p:cNvPr>
          <p:cNvSpPr/>
          <p:nvPr/>
        </p:nvSpPr>
        <p:spPr>
          <a:xfrm>
            <a:off x="0" y="4364441"/>
            <a:ext cx="12801600" cy="34079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6403BF-8FCC-5504-E3E4-BED2047FDBEA}"/>
              </a:ext>
            </a:extLst>
          </p:cNvPr>
          <p:cNvSpPr txBox="1"/>
          <p:nvPr/>
        </p:nvSpPr>
        <p:spPr>
          <a:xfrm>
            <a:off x="6002931" y="4830265"/>
            <a:ext cx="1221527" cy="391517"/>
          </a:xfrm>
          <a:prstGeom prst="rect">
            <a:avLst/>
          </a:prstGeom>
          <a:solidFill>
            <a:schemeClr val="tx1"/>
          </a:solidFill>
        </p:spPr>
        <p:txBody>
          <a:bodyPr wrap="square" rtlCol="0">
            <a:spAutoFit/>
          </a:bodyPr>
          <a:lstStyle/>
          <a:p>
            <a:r>
              <a:rPr lang="en-US"/>
              <a:t> </a:t>
            </a:r>
          </a:p>
        </p:txBody>
      </p:sp>
      <p:sp>
        <p:nvSpPr>
          <p:cNvPr id="6" name="TextBox 5">
            <a:extLst>
              <a:ext uri="{FF2B5EF4-FFF2-40B4-BE49-F238E27FC236}">
                <a16:creationId xmlns:a16="http://schemas.microsoft.com/office/drawing/2014/main" id="{24E8EBDD-3514-B7BA-189F-B5CA41A6E3F6}"/>
              </a:ext>
            </a:extLst>
          </p:cNvPr>
          <p:cNvSpPr txBox="1"/>
          <p:nvPr/>
        </p:nvSpPr>
        <p:spPr>
          <a:xfrm>
            <a:off x="5673700" y="7146512"/>
            <a:ext cx="1878825" cy="215444"/>
          </a:xfrm>
          <a:prstGeom prst="rect">
            <a:avLst/>
          </a:prstGeom>
          <a:solidFill>
            <a:schemeClr val="tx1"/>
          </a:solidFill>
        </p:spPr>
        <p:txBody>
          <a:bodyPr wrap="square" rtlCol="0">
            <a:spAutoFit/>
          </a:bodyPr>
          <a:lstStyle/>
          <a:p>
            <a:endParaRPr lang="en-US" sz="800" b="1">
              <a:solidFill>
                <a:schemeClr val="bg1"/>
              </a:solidFill>
            </a:endParaRPr>
          </a:p>
        </p:txBody>
      </p:sp>
      <p:pic>
        <p:nvPicPr>
          <p:cNvPr id="2" name="Picture 1">
            <a:extLst>
              <a:ext uri="{FF2B5EF4-FFF2-40B4-BE49-F238E27FC236}">
                <a16:creationId xmlns:a16="http://schemas.microsoft.com/office/drawing/2014/main" id="{C15E1745-94A3-14F4-D772-A3AB5BCFE3E8}"/>
              </a:ext>
            </a:extLst>
          </p:cNvPr>
          <p:cNvPicPr>
            <a:picLocks noChangeAspect="1"/>
          </p:cNvPicPr>
          <p:nvPr/>
        </p:nvPicPr>
        <p:blipFill>
          <a:blip r:embed="rId3"/>
          <a:stretch>
            <a:fillRect/>
          </a:stretch>
        </p:blipFill>
        <p:spPr>
          <a:xfrm>
            <a:off x="3722077" y="5437825"/>
            <a:ext cx="5784133" cy="1146019"/>
          </a:xfrm>
          <a:prstGeom prst="rect">
            <a:avLst/>
          </a:prstGeom>
        </p:spPr>
      </p:pic>
    </p:spTree>
    <p:extLst>
      <p:ext uri="{BB962C8B-B14F-4D97-AF65-F5344CB8AC3E}">
        <p14:creationId xmlns:p14="http://schemas.microsoft.com/office/powerpoint/2010/main" val="3836998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6A15E-47FB-4BC9-7C63-34372C6602FE}"/>
              </a:ext>
            </a:extLst>
          </p:cNvPr>
          <p:cNvSpPr txBox="1"/>
          <p:nvPr/>
        </p:nvSpPr>
        <p:spPr>
          <a:xfrm>
            <a:off x="533363" y="397459"/>
            <a:ext cx="7829911" cy="964880"/>
          </a:xfrm>
          <a:prstGeom prst="rect">
            <a:avLst/>
          </a:prstGeom>
          <a:noFill/>
        </p:spPr>
        <p:txBody>
          <a:bodyPr wrap="square" rtlCol="0">
            <a:spAutoFit/>
          </a:bodyPr>
          <a:lstStyle/>
          <a:p>
            <a:r>
              <a:rPr lang="en-US" sz="5670">
                <a:solidFill>
                  <a:schemeClr val="bg2"/>
                </a:solidFill>
                <a:latin typeface="+mj-lt"/>
                <a:cs typeface="Calibri Light" panose="020F0302020204030204" pitchFamily="34" charset="0"/>
              </a:rPr>
              <a:t>IGNITE FSU</a:t>
            </a:r>
          </a:p>
        </p:txBody>
      </p:sp>
      <p:sp>
        <p:nvSpPr>
          <p:cNvPr id="4" name="TextBox 3">
            <a:extLst>
              <a:ext uri="{FF2B5EF4-FFF2-40B4-BE49-F238E27FC236}">
                <a16:creationId xmlns:a16="http://schemas.microsoft.com/office/drawing/2014/main" id="{F3445694-CB22-4D88-41C1-C0FADF49E50E}"/>
              </a:ext>
            </a:extLst>
          </p:cNvPr>
          <p:cNvSpPr txBox="1"/>
          <p:nvPr/>
        </p:nvSpPr>
        <p:spPr>
          <a:xfrm>
            <a:off x="444392" y="4297773"/>
            <a:ext cx="11717952" cy="2249270"/>
          </a:xfrm>
          <a:prstGeom prst="rect">
            <a:avLst/>
          </a:prstGeom>
          <a:noFill/>
        </p:spPr>
        <p:txBody>
          <a:bodyPr wrap="square" lIns="91440" tIns="45720" rIns="91440" bIns="45720" rtlCol="0" anchor="t">
            <a:spAutoFit/>
          </a:bodyPr>
          <a:lstStyle/>
          <a:p>
            <a:pPr marL="793115" lvl="1" indent="-299720">
              <a:lnSpc>
                <a:spcPct val="150000"/>
              </a:lnSpc>
              <a:buFont typeface="Arial" panose="020B0604020202020204" pitchFamily="34" charset="0"/>
              <a:buChar char="•"/>
            </a:pPr>
            <a:r>
              <a:rPr lang="en-US" sz="2400">
                <a:solidFill>
                  <a:schemeClr val="bg2"/>
                </a:solidFill>
              </a:rPr>
              <a:t>Support for early-stage technology startups and entrepreneurs</a:t>
            </a:r>
            <a:endParaRPr lang="en-US" sz="2400">
              <a:solidFill>
                <a:schemeClr val="bg2"/>
              </a:solidFill>
              <a:ea typeface="Open Sans"/>
              <a:cs typeface="Open Sans"/>
            </a:endParaRPr>
          </a:p>
          <a:p>
            <a:pPr marL="793115" lvl="1" indent="-299720">
              <a:lnSpc>
                <a:spcPct val="150000"/>
              </a:lnSpc>
              <a:buFont typeface="Arial" panose="020B0604020202020204" pitchFamily="34" charset="0"/>
              <a:buChar char="•"/>
            </a:pPr>
            <a:r>
              <a:rPr lang="en-US" sz="2400">
                <a:solidFill>
                  <a:schemeClr val="bg2"/>
                </a:solidFill>
              </a:rPr>
              <a:t>Multi-use including wet, dry, and engineering lab space</a:t>
            </a:r>
            <a:endParaRPr lang="en-US" sz="2400">
              <a:solidFill>
                <a:schemeClr val="bg2"/>
              </a:solidFill>
              <a:ea typeface="Open Sans"/>
              <a:cs typeface="Open Sans"/>
            </a:endParaRPr>
          </a:p>
          <a:p>
            <a:pPr marL="793115" lvl="1" indent="-299720">
              <a:lnSpc>
                <a:spcPct val="150000"/>
              </a:lnSpc>
              <a:buFont typeface="Arial" panose="020B0604020202020204" pitchFamily="34" charset="0"/>
              <a:buChar char="•"/>
            </a:pPr>
            <a:r>
              <a:rPr lang="en-US" sz="2400">
                <a:solidFill>
                  <a:schemeClr val="bg2"/>
                </a:solidFill>
              </a:rPr>
              <a:t>Shared equipment and facilities </a:t>
            </a:r>
            <a:endParaRPr lang="en-US" sz="2400">
              <a:solidFill>
                <a:schemeClr val="bg2"/>
              </a:solidFill>
              <a:ea typeface="Open Sans"/>
              <a:cs typeface="Open Sans"/>
            </a:endParaRPr>
          </a:p>
          <a:p>
            <a:pPr marL="793115" lvl="1" indent="-299720">
              <a:lnSpc>
                <a:spcPct val="150000"/>
              </a:lnSpc>
              <a:buFont typeface="Arial" panose="020B0604020202020204" pitchFamily="34" charset="0"/>
              <a:buChar char="•"/>
            </a:pPr>
            <a:r>
              <a:rPr lang="en-US" sz="2400">
                <a:solidFill>
                  <a:schemeClr val="bg2"/>
                </a:solidFill>
              </a:rPr>
              <a:t>Regional support and collaboration: FAMU, TVCC, Office of Economic Vitality </a:t>
            </a:r>
            <a:endParaRPr lang="en-US" sz="2400">
              <a:solidFill>
                <a:schemeClr val="bg2"/>
              </a:solidFill>
              <a:ea typeface="Open Sans"/>
              <a:cs typeface="Open Sans"/>
            </a:endParaRPr>
          </a:p>
        </p:txBody>
      </p:sp>
      <p:pic>
        <p:nvPicPr>
          <p:cNvPr id="2" name="Picture 1">
            <a:extLst>
              <a:ext uri="{FF2B5EF4-FFF2-40B4-BE49-F238E27FC236}">
                <a16:creationId xmlns:a16="http://schemas.microsoft.com/office/drawing/2014/main" id="{5BEFDABE-3E1D-27A5-D1D4-4B169836A391}"/>
              </a:ext>
            </a:extLst>
          </p:cNvPr>
          <p:cNvPicPr>
            <a:picLocks noChangeAspect="1"/>
          </p:cNvPicPr>
          <p:nvPr/>
        </p:nvPicPr>
        <p:blipFill rotWithShape="1">
          <a:blip r:embed="rId3"/>
          <a:srcRect b="76260"/>
          <a:stretch/>
        </p:blipFill>
        <p:spPr>
          <a:xfrm>
            <a:off x="4616001" y="1077613"/>
            <a:ext cx="6064562" cy="916582"/>
          </a:xfrm>
          <a:prstGeom prst="rect">
            <a:avLst/>
          </a:prstGeom>
        </p:spPr>
      </p:pic>
      <p:pic>
        <p:nvPicPr>
          <p:cNvPr id="5" name="Picture 4">
            <a:extLst>
              <a:ext uri="{FF2B5EF4-FFF2-40B4-BE49-F238E27FC236}">
                <a16:creationId xmlns:a16="http://schemas.microsoft.com/office/drawing/2014/main" id="{E8D7268B-2AEF-F5FA-15B1-D4E09DFFF617}"/>
              </a:ext>
            </a:extLst>
          </p:cNvPr>
          <p:cNvPicPr>
            <a:picLocks noChangeAspect="1"/>
          </p:cNvPicPr>
          <p:nvPr/>
        </p:nvPicPr>
        <p:blipFill>
          <a:blip r:embed="rId4"/>
          <a:stretch>
            <a:fillRect/>
          </a:stretch>
        </p:blipFill>
        <p:spPr>
          <a:xfrm>
            <a:off x="729815" y="1359490"/>
            <a:ext cx="3604213" cy="2525245"/>
          </a:xfrm>
          <a:prstGeom prst="rect">
            <a:avLst/>
          </a:prstGeom>
        </p:spPr>
      </p:pic>
      <p:sp>
        <p:nvSpPr>
          <p:cNvPr id="7" name="TextBox 6">
            <a:extLst>
              <a:ext uri="{FF2B5EF4-FFF2-40B4-BE49-F238E27FC236}">
                <a16:creationId xmlns:a16="http://schemas.microsoft.com/office/drawing/2014/main" id="{E13562BB-460F-9151-D2AF-2DE92FC03711}"/>
              </a:ext>
            </a:extLst>
          </p:cNvPr>
          <p:cNvSpPr txBox="1"/>
          <p:nvPr/>
        </p:nvSpPr>
        <p:spPr>
          <a:xfrm>
            <a:off x="4748435" y="2774051"/>
            <a:ext cx="6447919" cy="400110"/>
          </a:xfrm>
          <a:prstGeom prst="rect">
            <a:avLst/>
          </a:prstGeom>
          <a:noFill/>
        </p:spPr>
        <p:txBody>
          <a:bodyPr wrap="none" lIns="91440" tIns="45720" rIns="91440" bIns="45720" rtlCol="0" anchor="t">
            <a:spAutoFit/>
          </a:bodyPr>
          <a:lstStyle/>
          <a:p>
            <a:r>
              <a:rPr lang="en-US" sz="2000" b="1" i="1">
                <a:solidFill>
                  <a:schemeClr val="bg1"/>
                </a:solidFill>
              </a:rPr>
              <a:t>Located in IGNITE Tallahassee technology incubator</a:t>
            </a:r>
          </a:p>
        </p:txBody>
      </p:sp>
      <p:pic>
        <p:nvPicPr>
          <p:cNvPr id="6" name="Picture 5" descr="A building with a lot of windows&#10;&#10;Description automatically generated">
            <a:extLst>
              <a:ext uri="{FF2B5EF4-FFF2-40B4-BE49-F238E27FC236}">
                <a16:creationId xmlns:a16="http://schemas.microsoft.com/office/drawing/2014/main" id="{C7B02B09-4645-A30B-9367-B4671D21A209}"/>
              </a:ext>
            </a:extLst>
          </p:cNvPr>
          <p:cNvPicPr>
            <a:picLocks noChangeAspect="1"/>
          </p:cNvPicPr>
          <p:nvPr/>
        </p:nvPicPr>
        <p:blipFill>
          <a:blip r:embed="rId5"/>
          <a:srcRect l="10897" t="237" r="16572" b="-160"/>
          <a:stretch/>
        </p:blipFill>
        <p:spPr>
          <a:xfrm>
            <a:off x="729394" y="1393035"/>
            <a:ext cx="3613935" cy="2493633"/>
          </a:xfrm>
          <a:prstGeom prst="rect">
            <a:avLst/>
          </a:prstGeom>
        </p:spPr>
      </p:pic>
    </p:spTree>
    <p:extLst>
      <p:ext uri="{BB962C8B-B14F-4D97-AF65-F5344CB8AC3E}">
        <p14:creationId xmlns:p14="http://schemas.microsoft.com/office/powerpoint/2010/main" val="3905051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E30CA-E168-8695-A40A-8B589236DC1F}"/>
              </a:ext>
            </a:extLst>
          </p:cNvPr>
          <p:cNvSpPr txBox="1">
            <a:spLocks/>
          </p:cNvSpPr>
          <p:nvPr/>
        </p:nvSpPr>
        <p:spPr>
          <a:xfrm>
            <a:off x="880517" y="414027"/>
            <a:ext cx="10083439" cy="1101697"/>
          </a:xfrm>
          <a:prstGeom prst="rect">
            <a:avLst/>
          </a:prstGeom>
        </p:spPr>
        <p:txBody>
          <a:bodyPr vert="horz" lIns="96012" tIns="48006" rIns="96012" bIns="48006"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60120">
              <a:defRPr/>
            </a:pPr>
            <a:r>
              <a:rPr lang="en-US" sz="4400">
                <a:solidFill>
                  <a:schemeClr val="bg2"/>
                </a:solidFill>
              </a:rPr>
              <a:t>Contact IGNITE FSU</a:t>
            </a:r>
          </a:p>
        </p:txBody>
      </p:sp>
      <p:graphicFrame>
        <p:nvGraphicFramePr>
          <p:cNvPr id="6" name="Content Placeholder 2">
            <a:extLst>
              <a:ext uri="{FF2B5EF4-FFF2-40B4-BE49-F238E27FC236}">
                <a16:creationId xmlns:a16="http://schemas.microsoft.com/office/drawing/2014/main" id="{1AE086F4-AC9D-C998-29FB-63EDAC601EEB}"/>
              </a:ext>
            </a:extLst>
          </p:cNvPr>
          <p:cNvGraphicFramePr>
            <a:graphicFrameLocks/>
          </p:cNvGraphicFramePr>
          <p:nvPr>
            <p:extLst>
              <p:ext uri="{D42A27DB-BD31-4B8C-83A1-F6EECF244321}">
                <p14:modId xmlns:p14="http://schemas.microsoft.com/office/powerpoint/2010/main" val="3691646218"/>
              </p:ext>
            </p:extLst>
          </p:nvPr>
        </p:nvGraphicFramePr>
        <p:xfrm>
          <a:off x="6063916" y="1951320"/>
          <a:ext cx="6227448" cy="4779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descr="A qr code with a few black squares&#10;&#10;Description automatically generated">
            <a:extLst>
              <a:ext uri="{FF2B5EF4-FFF2-40B4-BE49-F238E27FC236}">
                <a16:creationId xmlns:a16="http://schemas.microsoft.com/office/drawing/2014/main" id="{370A49D2-F74E-8D16-60F7-D333BE7FCFF6}"/>
              </a:ext>
            </a:extLst>
          </p:cNvPr>
          <p:cNvPicPr>
            <a:picLocks noChangeAspect="1"/>
          </p:cNvPicPr>
          <p:nvPr/>
        </p:nvPicPr>
        <p:blipFill>
          <a:blip r:embed="rId8"/>
          <a:srcRect l="66" t="196" r="862" b="16"/>
          <a:stretch/>
        </p:blipFill>
        <p:spPr>
          <a:xfrm>
            <a:off x="880022" y="1951320"/>
            <a:ext cx="4690795" cy="4774795"/>
          </a:xfrm>
          <a:prstGeom prst="rect">
            <a:avLst/>
          </a:prstGeom>
        </p:spPr>
      </p:pic>
    </p:spTree>
    <p:extLst>
      <p:ext uri="{BB962C8B-B14F-4D97-AF65-F5344CB8AC3E}">
        <p14:creationId xmlns:p14="http://schemas.microsoft.com/office/powerpoint/2010/main" val="1492407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301701" y="4738902"/>
            <a:ext cx="10198197" cy="1245817"/>
          </a:xfrm>
        </p:spPr>
        <p:txBody>
          <a:bodyPr>
            <a:normAutofit fontScale="90000"/>
          </a:bodyPr>
          <a:lstStyle/>
          <a:p>
            <a:r>
              <a:rPr lang="en-US">
                <a:latin typeface="+mj-lt"/>
                <a:cs typeface="Times New Roman"/>
              </a:rPr>
              <a:t>Business and Industry</a:t>
            </a:r>
            <a:r>
              <a:rPr lang="en-US" sz="6000">
                <a:latin typeface="+mj-lt"/>
                <a:cs typeface="Times New Roman"/>
              </a:rPr>
              <a:t> </a:t>
            </a:r>
            <a:r>
              <a:rPr lang="en-US">
                <a:latin typeface="+mj-lt"/>
                <a:cs typeface="Times New Roman"/>
              </a:rPr>
              <a:t>Solutions</a:t>
            </a:r>
          </a:p>
        </p:txBody>
      </p:sp>
    </p:spTree>
    <p:extLst>
      <p:ext uri="{BB962C8B-B14F-4D97-AF65-F5344CB8AC3E}">
        <p14:creationId xmlns:p14="http://schemas.microsoft.com/office/powerpoint/2010/main" val="2620562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717050" y="-1021976"/>
            <a:ext cx="4808395" cy="10914207"/>
          </a:xfrm>
          <a:prstGeom prst="rect">
            <a:avLst/>
          </a:prstGeom>
          <a:solidFill>
            <a:srgbClr val="FFFFFF"/>
          </a:solidFill>
        </p:spPr>
        <p:txBody>
          <a:bodyPr/>
          <a:lstStyle/>
          <a:p>
            <a:endParaRPr lang="en-US" sz="2041"/>
          </a:p>
        </p:txBody>
      </p:sp>
      <p:sp>
        <p:nvSpPr>
          <p:cNvPr id="3" name="TextBox 2">
            <a:extLst>
              <a:ext uri="{FF2B5EF4-FFF2-40B4-BE49-F238E27FC236}">
                <a16:creationId xmlns:a16="http://schemas.microsoft.com/office/drawing/2014/main" id="{1616A15E-47FB-4BC9-7C63-34372C6602FE}"/>
              </a:ext>
            </a:extLst>
          </p:cNvPr>
          <p:cNvSpPr txBox="1"/>
          <p:nvPr/>
        </p:nvSpPr>
        <p:spPr>
          <a:xfrm>
            <a:off x="587981" y="852804"/>
            <a:ext cx="9123945" cy="867930"/>
          </a:xfrm>
          <a:prstGeom prst="rect">
            <a:avLst/>
          </a:prstGeom>
          <a:noFill/>
        </p:spPr>
        <p:txBody>
          <a:bodyPr wrap="square" rtlCol="0">
            <a:spAutoFit/>
          </a:bodyPr>
          <a:lstStyle/>
          <a:p>
            <a:r>
              <a:rPr lang="en-US" sz="5040">
                <a:solidFill>
                  <a:schemeClr val="bg2"/>
                </a:solidFill>
                <a:latin typeface="+mj-lt"/>
                <a:cs typeface="Calibri Light" panose="020F0302020204030204" pitchFamily="34" charset="0"/>
              </a:rPr>
              <a:t>FSU’s Industry Liaisons</a:t>
            </a:r>
          </a:p>
        </p:txBody>
      </p:sp>
      <p:sp>
        <p:nvSpPr>
          <p:cNvPr id="4" name="Content Placeholder 2">
            <a:extLst>
              <a:ext uri="{FF2B5EF4-FFF2-40B4-BE49-F238E27FC236}">
                <a16:creationId xmlns:a16="http://schemas.microsoft.com/office/drawing/2014/main" id="{E58DF7D2-AE04-F812-7977-2E5F57C732E1}"/>
              </a:ext>
            </a:extLst>
          </p:cNvPr>
          <p:cNvSpPr txBox="1">
            <a:spLocks/>
          </p:cNvSpPr>
          <p:nvPr/>
        </p:nvSpPr>
        <p:spPr>
          <a:xfrm>
            <a:off x="789272" y="2041720"/>
            <a:ext cx="11427141" cy="5106783"/>
          </a:xfrm>
          <a:prstGeom prst="rect">
            <a:avLst/>
          </a:prstGeom>
        </p:spPr>
        <p:txBody>
          <a:bodyPr lIns="91440" tIns="45720" rIns="91440" bIns="45720" anchor="t">
            <a:normAutofit fontScale="77500" lnSpcReduction="2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a:lnSpc>
                <a:spcPct val="110000"/>
              </a:lnSpc>
              <a:spcBef>
                <a:spcPts val="0"/>
              </a:spcBef>
              <a:buNone/>
            </a:pPr>
            <a:r>
              <a:rPr lang="en-US" sz="3000" b="1" i="1">
                <a:solidFill>
                  <a:schemeClr val="bg1"/>
                </a:solidFill>
                <a:latin typeface="Open Sans"/>
                <a:ea typeface="Calibri"/>
                <a:cs typeface="Times New Roman"/>
              </a:rPr>
              <a:t>Industry liaisons help our corporate partners navigate the university- </a:t>
            </a:r>
          </a:p>
          <a:p>
            <a:pPr marL="0" indent="0" algn="ctr">
              <a:lnSpc>
                <a:spcPct val="110000"/>
              </a:lnSpc>
              <a:spcBef>
                <a:spcPts val="0"/>
              </a:spcBef>
              <a:buNone/>
            </a:pPr>
            <a:r>
              <a:rPr lang="en-US" sz="3000" b="1" i="1">
                <a:solidFill>
                  <a:schemeClr val="bg1"/>
                </a:solidFill>
                <a:latin typeface="Open Sans"/>
                <a:ea typeface="Calibri"/>
                <a:cs typeface="Times New Roman"/>
              </a:rPr>
              <a:t>enabling researchers and industry to work together more efficiently</a:t>
            </a:r>
            <a:endParaRPr lang="en-US">
              <a:solidFill>
                <a:schemeClr val="bg1"/>
              </a:solidFill>
            </a:endParaRPr>
          </a:p>
          <a:p>
            <a:pPr marL="0" indent="0">
              <a:lnSpc>
                <a:spcPct val="107000"/>
              </a:lnSpc>
              <a:spcBef>
                <a:spcPts val="0"/>
              </a:spcBef>
              <a:buNone/>
            </a:pPr>
            <a:endParaRPr lang="en-US" sz="2520" i="1">
              <a:solidFill>
                <a:schemeClr val="bg2"/>
              </a:solidFill>
              <a:latin typeface="+mj-lt"/>
              <a:ea typeface="Calibri" panose="020F0502020204030204" pitchFamily="34" charset="0"/>
              <a:cs typeface="Times New Roman" panose="02020603050405020304" pitchFamily="18" charset="0"/>
            </a:endParaRPr>
          </a:p>
          <a:p>
            <a:pPr marL="360045" indent="-360045">
              <a:lnSpc>
                <a:spcPct val="170000"/>
              </a:lnSpc>
              <a:spcBef>
                <a:spcPts val="0"/>
              </a:spcBef>
              <a:buFont typeface="Symbol" panose="05050102010706020507" pitchFamily="18" charset="2"/>
              <a:buChar char=""/>
            </a:pPr>
            <a:r>
              <a:rPr lang="en-US" sz="2800">
                <a:solidFill>
                  <a:schemeClr val="bg2"/>
                </a:solidFill>
                <a:latin typeface="Open Sans"/>
                <a:ea typeface="Calibri"/>
                <a:cs typeface="Times New Roman"/>
              </a:rPr>
              <a:t>Act as the point of contact for industry</a:t>
            </a:r>
          </a:p>
          <a:p>
            <a:pPr marL="360045" indent="-360045">
              <a:lnSpc>
                <a:spcPct val="170000"/>
              </a:lnSpc>
              <a:spcBef>
                <a:spcPts val="0"/>
              </a:spcBef>
              <a:buFont typeface="Symbol" panose="05050102010706020507" pitchFamily="18" charset="2"/>
              <a:buChar char=""/>
            </a:pPr>
            <a:endParaRPr lang="en-US" sz="800">
              <a:solidFill>
                <a:schemeClr val="bg2"/>
              </a:solidFill>
              <a:latin typeface="Open Sans"/>
              <a:ea typeface="Calibri"/>
              <a:cs typeface="Times New Roman"/>
            </a:endParaRPr>
          </a:p>
          <a:p>
            <a:pPr marL="360045" indent="-360045">
              <a:lnSpc>
                <a:spcPct val="120000"/>
              </a:lnSpc>
              <a:spcBef>
                <a:spcPts val="0"/>
              </a:spcBef>
              <a:buFont typeface="Symbol" panose="05050102010706020507" pitchFamily="18" charset="2"/>
              <a:buChar char=""/>
            </a:pPr>
            <a:r>
              <a:rPr lang="en-US" sz="2800">
                <a:solidFill>
                  <a:schemeClr val="bg2"/>
                </a:solidFill>
                <a:latin typeface="Open Sans"/>
                <a:ea typeface="Calibri"/>
                <a:cs typeface="Times New Roman"/>
              </a:rPr>
              <a:t>Arrange and facilitate meetings between industry executives and faculty/researchers</a:t>
            </a:r>
          </a:p>
          <a:p>
            <a:pPr marL="0" indent="0">
              <a:lnSpc>
                <a:spcPct val="120000"/>
              </a:lnSpc>
              <a:spcBef>
                <a:spcPts val="0"/>
              </a:spcBef>
              <a:buNone/>
            </a:pPr>
            <a:endParaRPr lang="en-US" sz="800">
              <a:solidFill>
                <a:schemeClr val="bg2"/>
              </a:solidFill>
              <a:latin typeface="Open Sans"/>
              <a:ea typeface="Calibri"/>
              <a:cs typeface="Times New Roman"/>
            </a:endParaRPr>
          </a:p>
          <a:p>
            <a:pPr marL="360045" indent="-360045">
              <a:lnSpc>
                <a:spcPct val="170000"/>
              </a:lnSpc>
              <a:spcBef>
                <a:spcPts val="0"/>
              </a:spcBef>
              <a:buFont typeface="Symbol" panose="05050102010706020507" pitchFamily="18" charset="2"/>
              <a:buChar char=""/>
            </a:pPr>
            <a:r>
              <a:rPr lang="en-US" sz="2800">
                <a:solidFill>
                  <a:schemeClr val="bg2"/>
                </a:solidFill>
                <a:latin typeface="Open Sans"/>
                <a:ea typeface="Calibri"/>
                <a:cs typeface="Times New Roman"/>
              </a:rPr>
              <a:t>Participate in discussions</a:t>
            </a:r>
          </a:p>
          <a:p>
            <a:pPr marL="360045" indent="-360045">
              <a:lnSpc>
                <a:spcPct val="170000"/>
              </a:lnSpc>
              <a:spcBef>
                <a:spcPts val="0"/>
              </a:spcBef>
              <a:buFont typeface="Symbol" panose="05050102010706020507" pitchFamily="18" charset="2"/>
              <a:buChar char=""/>
            </a:pPr>
            <a:r>
              <a:rPr lang="en-US" sz="2800">
                <a:solidFill>
                  <a:schemeClr val="bg2"/>
                </a:solidFill>
                <a:latin typeface="Open Sans"/>
                <a:ea typeface="Calibri"/>
                <a:cs typeface="Times New Roman"/>
              </a:rPr>
              <a:t>Facilitate non-disclosure/confidentiality agreements</a:t>
            </a:r>
          </a:p>
          <a:p>
            <a:pPr marL="360045" indent="-360045">
              <a:lnSpc>
                <a:spcPct val="170000"/>
              </a:lnSpc>
              <a:spcBef>
                <a:spcPts val="0"/>
              </a:spcBef>
              <a:buFont typeface="Symbol" panose="05050102010706020507" pitchFamily="18" charset="2"/>
              <a:buChar char=""/>
            </a:pPr>
            <a:r>
              <a:rPr lang="en-US" sz="2800">
                <a:solidFill>
                  <a:schemeClr val="bg2"/>
                </a:solidFill>
                <a:latin typeface="Open Sans"/>
                <a:ea typeface="Calibri"/>
                <a:cs typeface="Times New Roman"/>
              </a:rPr>
              <a:t>Facilitate sponsored research through individual or master research agreements</a:t>
            </a:r>
          </a:p>
          <a:p>
            <a:pPr marL="360045" indent="-360045">
              <a:lnSpc>
                <a:spcPct val="170000"/>
              </a:lnSpc>
              <a:spcBef>
                <a:spcPts val="0"/>
              </a:spcBef>
              <a:spcAft>
                <a:spcPts val="840"/>
              </a:spcAft>
              <a:buFont typeface="Symbol" panose="05050102010706020507" pitchFamily="18" charset="2"/>
              <a:buChar char=""/>
            </a:pPr>
            <a:r>
              <a:rPr lang="en-US" sz="2800">
                <a:solidFill>
                  <a:schemeClr val="bg2"/>
                </a:solidFill>
                <a:latin typeface="Open Sans"/>
                <a:ea typeface="Calibri"/>
                <a:cs typeface="Times New Roman"/>
              </a:rPr>
              <a:t>Grow the relationships with new and existing industry partners</a:t>
            </a:r>
          </a:p>
        </p:txBody>
      </p:sp>
    </p:spTree>
    <p:extLst>
      <p:ext uri="{BB962C8B-B14F-4D97-AF65-F5344CB8AC3E}">
        <p14:creationId xmlns:p14="http://schemas.microsoft.com/office/powerpoint/2010/main" val="2636046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0AD4CC-7AA4-0F87-703E-377861D9E772}"/>
              </a:ext>
            </a:extLst>
          </p:cNvPr>
          <p:cNvSpPr txBox="1"/>
          <p:nvPr/>
        </p:nvSpPr>
        <p:spPr>
          <a:xfrm>
            <a:off x="1172081" y="2739996"/>
            <a:ext cx="6878978" cy="3492687"/>
          </a:xfrm>
          <a:prstGeom prst="rect">
            <a:avLst/>
          </a:prstGeom>
          <a:noFill/>
        </p:spPr>
        <p:txBody>
          <a:bodyPr wrap="square" lIns="91440" tIns="45720" rIns="91440" bIns="45720" anchor="t">
            <a:spAutoFit/>
          </a:bodyPr>
          <a:lstStyle/>
          <a:p>
            <a:pPr>
              <a:lnSpc>
                <a:spcPct val="107000"/>
              </a:lnSpc>
              <a:spcAft>
                <a:spcPts val="840"/>
              </a:spcAft>
            </a:pPr>
            <a:r>
              <a:rPr lang="en-US" sz="2500" i="1" dirty="0">
                <a:solidFill>
                  <a:srgbClr val="782F40"/>
                </a:solidFill>
                <a:latin typeface="Calibri"/>
                <a:ea typeface="Calibri"/>
                <a:cs typeface="Times New Roman"/>
              </a:rPr>
              <a:t> Contact:</a:t>
            </a:r>
            <a:endParaRPr lang="en-US" sz="2500" dirty="0">
              <a:solidFill>
                <a:srgbClr val="782F40"/>
              </a:solidFill>
              <a:latin typeface="Calibri"/>
              <a:ea typeface="Calibri"/>
              <a:cs typeface="Times New Roman"/>
            </a:endParaRPr>
          </a:p>
          <a:p>
            <a:pPr>
              <a:lnSpc>
                <a:spcPct val="107000"/>
              </a:lnSpc>
              <a:spcAft>
                <a:spcPts val="840"/>
              </a:spcAft>
            </a:pPr>
            <a:r>
              <a:rPr lang="en-US" sz="2500" b="1" dirty="0">
                <a:solidFill>
                  <a:srgbClr val="782F40"/>
                </a:solidFill>
                <a:latin typeface="Calibri"/>
                <a:ea typeface="Calibri"/>
                <a:cs typeface="Calibri"/>
              </a:rPr>
              <a:t>Michael “Mike” Campbell</a:t>
            </a:r>
            <a:br>
              <a:rPr lang="en-US" sz="2500" dirty="0">
                <a:latin typeface="Calibri" panose="020F0502020204030204" pitchFamily="34" charset="0"/>
                <a:ea typeface="Calibri" panose="020F0502020204030204" pitchFamily="34" charset="0"/>
                <a:cs typeface="Calibri" panose="020F0502020204030204" pitchFamily="34" charset="0"/>
              </a:rPr>
            </a:br>
            <a:r>
              <a:rPr lang="en-US" sz="2500" dirty="0">
                <a:solidFill>
                  <a:srgbClr val="782F40"/>
                </a:solidFill>
                <a:latin typeface="Calibri"/>
                <a:ea typeface="Calibri"/>
                <a:cs typeface="Calibri"/>
              </a:rPr>
              <a:t>Chief Business and Industry Liaison</a:t>
            </a:r>
            <a:br>
              <a:rPr lang="en-US" sz="2500" dirty="0">
                <a:latin typeface="Calibri" panose="020F0502020204030204" pitchFamily="34" charset="0"/>
                <a:ea typeface="Calibri" panose="020F0502020204030204" pitchFamily="34" charset="0"/>
                <a:cs typeface="Calibri" panose="020F0502020204030204" pitchFamily="34" charset="0"/>
              </a:rPr>
            </a:br>
            <a:r>
              <a:rPr lang="en-US" sz="2500" dirty="0">
                <a:solidFill>
                  <a:srgbClr val="782F40"/>
                </a:solidFill>
                <a:latin typeface="Calibri"/>
                <a:ea typeface="Calibri"/>
                <a:cs typeface="Calibri"/>
              </a:rPr>
              <a:t>Office of Research</a:t>
            </a:r>
            <a:br>
              <a:rPr lang="en-US" sz="2500" dirty="0">
                <a:latin typeface="Calibri" panose="020F0502020204030204" pitchFamily="34" charset="0"/>
                <a:ea typeface="Calibri" panose="020F0502020204030204" pitchFamily="34" charset="0"/>
                <a:cs typeface="Calibri" panose="020F0502020204030204" pitchFamily="34" charset="0"/>
              </a:rPr>
            </a:br>
            <a:r>
              <a:rPr lang="en-US" sz="2500" dirty="0">
                <a:solidFill>
                  <a:srgbClr val="782F40"/>
                </a:solidFill>
                <a:latin typeface="Calibri"/>
                <a:ea typeface="Calibri"/>
                <a:cs typeface="Calibri"/>
              </a:rPr>
              <a:t>2000 Levy Avenue, </a:t>
            </a:r>
            <a:r>
              <a:rPr lang="en-US" sz="2500" dirty="0" err="1">
                <a:solidFill>
                  <a:srgbClr val="782F40"/>
                </a:solidFill>
                <a:latin typeface="Calibri"/>
                <a:ea typeface="Calibri"/>
                <a:cs typeface="Calibri"/>
              </a:rPr>
              <a:t>Bldg</a:t>
            </a:r>
            <a:r>
              <a:rPr lang="en-US" sz="2500" dirty="0">
                <a:solidFill>
                  <a:srgbClr val="782F40"/>
                </a:solidFill>
                <a:latin typeface="Calibri"/>
                <a:ea typeface="Calibri"/>
                <a:cs typeface="Calibri"/>
              </a:rPr>
              <a:t> A Rm323</a:t>
            </a:r>
            <a:br>
              <a:rPr lang="en-US" sz="2500" dirty="0">
                <a:latin typeface="Calibri" panose="020F0502020204030204" pitchFamily="34" charset="0"/>
                <a:ea typeface="Calibri" panose="020F0502020204030204" pitchFamily="34" charset="0"/>
                <a:cs typeface="Calibri" panose="020F0502020204030204" pitchFamily="34" charset="0"/>
              </a:rPr>
            </a:br>
            <a:r>
              <a:rPr lang="en-US" sz="2500" b="1" dirty="0">
                <a:solidFill>
                  <a:srgbClr val="782F40"/>
                </a:solidFill>
                <a:latin typeface="Calibri"/>
                <a:ea typeface="Calibri"/>
                <a:cs typeface="Calibri"/>
                <a:hlinkClick r:id="rId3">
                  <a:extLst>
                    <a:ext uri="{A12FA001-AC4F-418D-AE19-62706E023703}">
                      <ahyp:hlinkClr xmlns:ahyp="http://schemas.microsoft.com/office/drawing/2018/hyperlinkcolor" val="tx"/>
                    </a:ext>
                  </a:extLst>
                </a:hlinkClick>
              </a:rPr>
              <a:t>mscampbell@fsu.edu</a:t>
            </a:r>
            <a:br>
              <a:rPr lang="en-US" sz="2500" dirty="0">
                <a:latin typeface="Calibri" panose="020F0502020204030204" pitchFamily="34" charset="0"/>
                <a:ea typeface="Calibri" panose="020F0502020204030204" pitchFamily="34" charset="0"/>
                <a:cs typeface="Calibri" panose="020F0502020204030204" pitchFamily="34" charset="0"/>
              </a:rPr>
            </a:br>
            <a:r>
              <a:rPr lang="en-US" sz="2500" dirty="0">
                <a:solidFill>
                  <a:srgbClr val="782F40"/>
                </a:solidFill>
                <a:latin typeface="Calibri"/>
                <a:ea typeface="Calibri"/>
                <a:cs typeface="Calibri"/>
              </a:rPr>
              <a:t>Cell: 850-545-7354</a:t>
            </a:r>
            <a:br>
              <a:rPr lang="en-US" sz="2500" dirty="0">
                <a:latin typeface="Calibri" panose="020F0502020204030204" pitchFamily="34" charset="0"/>
                <a:ea typeface="Calibri" panose="020F0502020204030204" pitchFamily="34" charset="0"/>
                <a:cs typeface="Calibri" panose="020F0502020204030204" pitchFamily="34" charset="0"/>
              </a:rPr>
            </a:br>
            <a:r>
              <a:rPr lang="en-US" sz="2500" dirty="0">
                <a:solidFill>
                  <a:srgbClr val="782F40"/>
                </a:solidFill>
                <a:latin typeface="Calibri"/>
                <a:ea typeface="Calibri"/>
                <a:cs typeface="Calibri"/>
              </a:rPr>
              <a:t>Office: 850-644-0106</a:t>
            </a:r>
          </a:p>
        </p:txBody>
      </p:sp>
      <p:sp>
        <p:nvSpPr>
          <p:cNvPr id="3" name="TextBox 2">
            <a:extLst>
              <a:ext uri="{FF2B5EF4-FFF2-40B4-BE49-F238E27FC236}">
                <a16:creationId xmlns:a16="http://schemas.microsoft.com/office/drawing/2014/main" id="{D61C872F-EC5B-E123-2091-2059B6E1E940}"/>
              </a:ext>
            </a:extLst>
          </p:cNvPr>
          <p:cNvSpPr txBox="1"/>
          <p:nvPr/>
        </p:nvSpPr>
        <p:spPr>
          <a:xfrm>
            <a:off x="968419" y="1304285"/>
            <a:ext cx="111180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bg2"/>
                </a:solidFill>
                <a:ea typeface="Open Sans"/>
                <a:cs typeface="Open Sans"/>
              </a:rPr>
              <a:t>Thinking about working with private industry?</a:t>
            </a:r>
            <a:endParaRPr lang="en-US" sz="2000" b="1">
              <a:solidFill>
                <a:schemeClr val="bg2"/>
              </a:solidFill>
            </a:endParaRPr>
          </a:p>
        </p:txBody>
      </p:sp>
      <p:pic>
        <p:nvPicPr>
          <p:cNvPr id="4" name="Picture 3" descr="Meet Our Team | FSU Office of Research">
            <a:extLst>
              <a:ext uri="{FF2B5EF4-FFF2-40B4-BE49-F238E27FC236}">
                <a16:creationId xmlns:a16="http://schemas.microsoft.com/office/drawing/2014/main" id="{B559DA81-5B88-7B4D-C97B-ACBE503B70E9}"/>
              </a:ext>
            </a:extLst>
          </p:cNvPr>
          <p:cNvPicPr>
            <a:picLocks noChangeAspect="1"/>
          </p:cNvPicPr>
          <p:nvPr/>
        </p:nvPicPr>
        <p:blipFill>
          <a:blip r:embed="rId4">
            <a:extLst>
              <a:ext uri="{BEBA8EAE-BF5A-486C-A8C5-ECC9F3942E4B}">
                <a14:imgProps xmlns:a14="http://schemas.microsoft.com/office/drawing/2010/main">
                  <a14:imgLayer r:embed="rId5">
                    <a14:imgEffect>
                      <a14:saturation sat="104000"/>
                    </a14:imgEffect>
                    <a14:imgEffect>
                      <a14:brightnessContrast bright="10000" contrast="4000"/>
                    </a14:imgEffect>
                  </a14:imgLayer>
                </a14:imgProps>
              </a:ext>
            </a:extLst>
          </a:blip>
          <a:srcRect l="6780" t="5405" r="4746" b="18243"/>
          <a:stretch/>
        </p:blipFill>
        <p:spPr>
          <a:xfrm>
            <a:off x="7321603" y="2739996"/>
            <a:ext cx="2918642" cy="3745613"/>
          </a:xfrm>
          <a:prstGeom prst="rect">
            <a:avLst/>
          </a:prstGeom>
        </p:spPr>
      </p:pic>
    </p:spTree>
    <p:extLst>
      <p:ext uri="{BB962C8B-B14F-4D97-AF65-F5344CB8AC3E}">
        <p14:creationId xmlns:p14="http://schemas.microsoft.com/office/powerpoint/2010/main" val="929278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301701" y="3476106"/>
            <a:ext cx="10198197" cy="1245817"/>
          </a:xfrm>
        </p:spPr>
        <p:txBody>
          <a:bodyPr>
            <a:normAutofit/>
          </a:bodyPr>
          <a:lstStyle/>
          <a:p>
            <a:r>
              <a:rPr lang="en-US" sz="6000">
                <a:latin typeface="+mj-lt"/>
              </a:rPr>
              <a:t>Faculty Recognition</a:t>
            </a:r>
          </a:p>
        </p:txBody>
      </p:sp>
    </p:spTree>
    <p:extLst>
      <p:ext uri="{BB962C8B-B14F-4D97-AF65-F5344CB8AC3E}">
        <p14:creationId xmlns:p14="http://schemas.microsoft.com/office/powerpoint/2010/main" val="565868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B72B34-A5FE-26A2-7C0D-58D004C1BCB9}"/>
              </a:ext>
            </a:extLst>
          </p:cNvPr>
          <p:cNvSpPr txBox="1">
            <a:spLocks/>
          </p:cNvSpPr>
          <p:nvPr/>
        </p:nvSpPr>
        <p:spPr>
          <a:xfrm>
            <a:off x="-215628" y="685568"/>
            <a:ext cx="11486001" cy="1250843"/>
          </a:xfrm>
          <a:prstGeom prst="rect">
            <a:avLst/>
          </a:prstGeom>
        </p:spPr>
        <p:txBody>
          <a:bodyPr vert="horz" lIns="96012" tIns="48006" rIns="96012" bIns="48006" rtlCol="0" anchor="b">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defTabSz="640112">
              <a:defRPr/>
            </a:pPr>
            <a:r>
              <a:rPr lang="en-US" sz="4800">
                <a:solidFill>
                  <a:schemeClr val="bg2"/>
                </a:solidFill>
              </a:rPr>
              <a:t>Faculty Recognition and Awards</a:t>
            </a:r>
            <a:endParaRPr lang="en-US" sz="4800">
              <a:solidFill>
                <a:schemeClr val="bg2"/>
              </a:solidFill>
              <a:ea typeface="Open Sans SemiBold"/>
              <a:cs typeface="Open Sans SemiBold"/>
            </a:endParaRPr>
          </a:p>
        </p:txBody>
      </p:sp>
      <p:sp>
        <p:nvSpPr>
          <p:cNvPr id="4" name="Content Placeholder 2">
            <a:extLst>
              <a:ext uri="{FF2B5EF4-FFF2-40B4-BE49-F238E27FC236}">
                <a16:creationId xmlns:a16="http://schemas.microsoft.com/office/drawing/2014/main" id="{B0CD2F9E-DEE9-6A5E-2715-6146BC24F281}"/>
              </a:ext>
            </a:extLst>
          </p:cNvPr>
          <p:cNvSpPr txBox="1">
            <a:spLocks/>
          </p:cNvSpPr>
          <p:nvPr/>
        </p:nvSpPr>
        <p:spPr>
          <a:xfrm>
            <a:off x="818021" y="2421583"/>
            <a:ext cx="10610008" cy="3322488"/>
          </a:xfrm>
          <a:prstGeom prst="rect">
            <a:avLst/>
          </a:prstGeom>
        </p:spPr>
        <p:txBody>
          <a:bodyPr lIns="91440" tIns="45720" rIns="91440" bIns="45720" anchor="ctr">
            <a:normAutofit fontScale="92500"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40030" indent="-240030" defTabSz="640112">
              <a:spcBef>
                <a:spcPts val="0"/>
              </a:spcBef>
              <a:defRPr/>
            </a:pPr>
            <a:r>
              <a:rPr lang="en-US" sz="2400" dirty="0">
                <a:solidFill>
                  <a:schemeClr val="bg2"/>
                </a:solidFill>
                <a:latin typeface="Open Sans"/>
                <a:ea typeface="Open Sans"/>
                <a:cs typeface="Open Sans"/>
              </a:rPr>
              <a:t>Data-informed approach, focused on targeted list of prestigious, highly prestigious, and pathway awards.</a:t>
            </a:r>
          </a:p>
          <a:p>
            <a:pPr marL="0" indent="0" defTabSz="640112">
              <a:spcBef>
                <a:spcPts val="0"/>
              </a:spcBef>
              <a:buNone/>
              <a:defRPr/>
            </a:pPr>
            <a:r>
              <a:rPr lang="en-US" sz="2400" dirty="0">
                <a:solidFill>
                  <a:schemeClr val="bg2"/>
                </a:solidFill>
                <a:latin typeface="Open Sans"/>
                <a:ea typeface="Open Sans"/>
                <a:cs typeface="Open Sans"/>
              </a:rPr>
              <a:t> </a:t>
            </a:r>
          </a:p>
          <a:p>
            <a:pPr marL="240030" indent="-240030" defTabSz="640112">
              <a:spcBef>
                <a:spcPts val="0"/>
              </a:spcBef>
              <a:defRPr/>
            </a:pPr>
            <a:r>
              <a:rPr lang="en-US" sz="2400" dirty="0">
                <a:solidFill>
                  <a:schemeClr val="bg2"/>
                </a:solidFill>
                <a:latin typeface="Open Sans"/>
                <a:ea typeface="Open Sans"/>
                <a:cs typeface="Open Sans"/>
              </a:rPr>
              <a:t>Supporting a culture of recognition for faculty earning external awards. </a:t>
            </a:r>
          </a:p>
          <a:p>
            <a:pPr marL="240030" indent="-240030" defTabSz="640112">
              <a:spcBef>
                <a:spcPts val="0"/>
              </a:spcBef>
              <a:defRPr/>
            </a:pPr>
            <a:endParaRPr lang="en-US" sz="2400" dirty="0">
              <a:solidFill>
                <a:schemeClr val="bg2"/>
              </a:solidFill>
              <a:latin typeface="Open Sans"/>
              <a:ea typeface="Open Sans"/>
              <a:cs typeface="Open Sans"/>
            </a:endParaRPr>
          </a:p>
          <a:p>
            <a:pPr defTabSz="640112">
              <a:spcBef>
                <a:spcPts val="0"/>
              </a:spcBef>
              <a:defRPr/>
            </a:pPr>
            <a:r>
              <a:rPr lang="en-US" sz="2400" dirty="0">
                <a:solidFill>
                  <a:schemeClr val="bg2"/>
                </a:solidFill>
                <a:latin typeface="Open Sans"/>
                <a:ea typeface="Open Sans"/>
                <a:cs typeface="Open Sans"/>
              </a:rPr>
              <a:t>Close partnership with offices of the Provost and Faculty Development &amp; Advancement</a:t>
            </a:r>
          </a:p>
          <a:p>
            <a:pPr defTabSz="640112">
              <a:spcBef>
                <a:spcPts val="0"/>
              </a:spcBef>
              <a:defRPr/>
            </a:pPr>
            <a:endParaRPr lang="en-US" sz="2400" dirty="0">
              <a:solidFill>
                <a:schemeClr val="bg2"/>
              </a:solidFill>
              <a:latin typeface="Open Sans"/>
              <a:ea typeface="Open Sans"/>
              <a:cs typeface="Open Sans"/>
            </a:endParaRPr>
          </a:p>
          <a:p>
            <a:pPr marL="240030" indent="-240030" defTabSz="640112">
              <a:lnSpc>
                <a:spcPct val="200000"/>
              </a:lnSpc>
              <a:defRPr/>
            </a:pPr>
            <a:r>
              <a:rPr lang="en-US" sz="2400" b="1" dirty="0">
                <a:solidFill>
                  <a:schemeClr val="bg2"/>
                </a:solidFill>
                <a:latin typeface="Open Sans"/>
                <a:ea typeface="Open Sans"/>
                <a:cs typeface="Open Sans"/>
              </a:rPr>
              <a:t>Sonja Carter, JD </a:t>
            </a:r>
            <a:r>
              <a:rPr lang="en-US" sz="2400" b="1" dirty="0">
                <a:solidFill>
                  <a:schemeClr val="bg2"/>
                </a:solidFill>
                <a:latin typeface="Open Sans"/>
                <a:ea typeface="Open Sans"/>
                <a:cs typeface="Open Sans"/>
                <a:hlinkClick r:id="rId3">
                  <a:extLst>
                    <a:ext uri="{A12FA001-AC4F-418D-AE19-62706E023703}">
                      <ahyp:hlinkClr xmlns:ahyp="http://schemas.microsoft.com/office/drawing/2018/hyperlinkcolor" val="tx"/>
                    </a:ext>
                  </a:extLst>
                </a:hlinkClick>
              </a:rPr>
              <a:t>sacarter@fsu.edu</a:t>
            </a:r>
            <a:r>
              <a:rPr lang="en-US" sz="2400" b="1" dirty="0">
                <a:solidFill>
                  <a:schemeClr val="bg2"/>
                </a:solidFill>
                <a:latin typeface="Open Sans"/>
                <a:ea typeface="Open Sans"/>
                <a:cs typeface="Open Sans"/>
              </a:rPr>
              <a:t> </a:t>
            </a:r>
            <a:r>
              <a:rPr lang="en-US" sz="2400" b="1">
                <a:solidFill>
                  <a:schemeClr val="bg2"/>
                </a:solidFill>
                <a:latin typeface="Open Sans"/>
                <a:ea typeface="Open Sans"/>
                <a:cs typeface="Open Sans"/>
              </a:rPr>
              <a:t>-- (cell) 917-558-0552</a:t>
            </a:r>
            <a:endParaRPr lang="en-US" sz="2400" b="1" dirty="0">
              <a:solidFill>
                <a:schemeClr val="bg2"/>
              </a:solidFill>
              <a:latin typeface="Open Sans"/>
              <a:ea typeface="Open Sans"/>
              <a:cs typeface="Open Sans"/>
            </a:endParaRPr>
          </a:p>
          <a:p>
            <a:pPr marL="0" indent="0" defTabSz="640112">
              <a:lnSpc>
                <a:spcPct val="200000"/>
              </a:lnSpc>
              <a:buNone/>
              <a:defRPr/>
            </a:pPr>
            <a:endParaRPr lang="en-US" sz="2240" dirty="0">
              <a:solidFill>
                <a:prstClr val="black"/>
              </a:solidFill>
              <a:latin typeface="Open Sans"/>
              <a:ea typeface="Open Sans"/>
              <a:cs typeface="Open Sans"/>
            </a:endParaRPr>
          </a:p>
        </p:txBody>
      </p:sp>
    </p:spTree>
    <p:extLst>
      <p:ext uri="{BB962C8B-B14F-4D97-AF65-F5344CB8AC3E}">
        <p14:creationId xmlns:p14="http://schemas.microsoft.com/office/powerpoint/2010/main" val="154840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C8F8-B071-9FC8-5A61-7C956816366C}"/>
              </a:ext>
            </a:extLst>
          </p:cNvPr>
          <p:cNvSpPr>
            <a:spLocks noGrp="1"/>
          </p:cNvSpPr>
          <p:nvPr>
            <p:ph type="ctrTitle"/>
          </p:nvPr>
        </p:nvSpPr>
        <p:spPr>
          <a:xfrm>
            <a:off x="1301703" y="3243337"/>
            <a:ext cx="10198197" cy="1830561"/>
          </a:xfrm>
        </p:spPr>
        <p:txBody>
          <a:bodyPr/>
          <a:lstStyle/>
          <a:p>
            <a:r>
              <a:rPr lang="en-US" b="1" dirty="0">
                <a:latin typeface="Open Sans"/>
                <a:ea typeface="Open Sans"/>
                <a:cs typeface="Times New Roman"/>
              </a:rPr>
              <a:t>Health Research Connections</a:t>
            </a:r>
          </a:p>
        </p:txBody>
      </p:sp>
    </p:spTree>
    <p:extLst>
      <p:ext uri="{BB962C8B-B14F-4D97-AF65-F5344CB8AC3E}">
        <p14:creationId xmlns:p14="http://schemas.microsoft.com/office/powerpoint/2010/main" val="2719865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301701" y="3638387"/>
            <a:ext cx="10198197" cy="1245817"/>
          </a:xfrm>
        </p:spPr>
        <p:txBody>
          <a:bodyPr>
            <a:normAutofit fontScale="90000"/>
          </a:bodyPr>
          <a:lstStyle/>
          <a:p>
            <a:r>
              <a:rPr lang="en-US" sz="6000">
                <a:latin typeface="+mj-lt"/>
              </a:rPr>
              <a:t>Research Communication &amp; Publications</a:t>
            </a:r>
          </a:p>
        </p:txBody>
      </p:sp>
    </p:spTree>
    <p:extLst>
      <p:ext uri="{BB962C8B-B14F-4D97-AF65-F5344CB8AC3E}">
        <p14:creationId xmlns:p14="http://schemas.microsoft.com/office/powerpoint/2010/main" val="3255337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B72B34-A5FE-26A2-7C0D-58D004C1BCB9}"/>
              </a:ext>
            </a:extLst>
          </p:cNvPr>
          <p:cNvSpPr txBox="1">
            <a:spLocks/>
          </p:cNvSpPr>
          <p:nvPr/>
        </p:nvSpPr>
        <p:spPr>
          <a:xfrm>
            <a:off x="410198" y="-103466"/>
            <a:ext cx="10830225" cy="2053858"/>
          </a:xfrm>
          <a:prstGeom prst="rect">
            <a:avLst/>
          </a:prstGeom>
        </p:spPr>
        <p:txBody>
          <a:bodyPr vert="horz" lIns="96012" tIns="48006" rIns="96012" bIns="48006" rtlCol="0" anchor="b">
            <a:normAutofit fontScale="97500"/>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defTabSz="640112">
              <a:defRPr/>
            </a:pPr>
            <a:r>
              <a:rPr lang="en-US" sz="4500" b="1">
                <a:solidFill>
                  <a:schemeClr val="bg2"/>
                </a:solidFill>
                <a:latin typeface="Open Sans"/>
                <a:ea typeface="Open Sans"/>
                <a:cs typeface="Open Sans"/>
              </a:rPr>
              <a:t>Research Communication &amp; Publications</a:t>
            </a:r>
          </a:p>
        </p:txBody>
      </p:sp>
      <p:sp>
        <p:nvSpPr>
          <p:cNvPr id="4" name="Content Placeholder 2">
            <a:extLst>
              <a:ext uri="{FF2B5EF4-FFF2-40B4-BE49-F238E27FC236}">
                <a16:creationId xmlns:a16="http://schemas.microsoft.com/office/drawing/2014/main" id="{9A8B783B-AEFF-048B-BF09-7AF757E40535}"/>
              </a:ext>
            </a:extLst>
          </p:cNvPr>
          <p:cNvSpPr txBox="1">
            <a:spLocks/>
          </p:cNvSpPr>
          <p:nvPr/>
        </p:nvSpPr>
        <p:spPr>
          <a:xfrm>
            <a:off x="997679" y="2784482"/>
            <a:ext cx="11054547" cy="2710151"/>
          </a:xfrm>
          <a:prstGeom prst="rect">
            <a:avLst/>
          </a:prstGeom>
        </p:spPr>
        <p:txBody>
          <a:bodyPr lIns="91440" tIns="45720" rIns="91440" bIns="45720" anchor="ctr">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40030" indent="-240030" defTabSz="640112">
              <a:defRPr/>
            </a:pPr>
            <a:r>
              <a:rPr lang="en-US" sz="2800">
                <a:solidFill>
                  <a:schemeClr val="bg2"/>
                </a:solidFill>
                <a:latin typeface="Open Sans"/>
                <a:ea typeface="Open Sans"/>
                <a:cs typeface="Open Sans"/>
              </a:rPr>
              <a:t>Communicates and disseminates information about FSU research</a:t>
            </a:r>
            <a:endParaRPr lang="en-US" sz="2100">
              <a:solidFill>
                <a:schemeClr val="bg2"/>
              </a:solidFill>
              <a:ea typeface="Open Sans"/>
              <a:cs typeface="Open Sans"/>
            </a:endParaRPr>
          </a:p>
          <a:p>
            <a:pPr marL="240030" indent="-240030" defTabSz="640112">
              <a:lnSpc>
                <a:spcPct val="150000"/>
              </a:lnSpc>
              <a:defRPr/>
            </a:pPr>
            <a:r>
              <a:rPr lang="en-US" sz="2800">
                <a:solidFill>
                  <a:schemeClr val="bg2"/>
                </a:solidFill>
                <a:latin typeface="Open Sans"/>
                <a:ea typeface="Open Sans"/>
                <a:cs typeface="Open Sans"/>
              </a:rPr>
              <a:t>Contact us with story ideas, interesting findings, or questions</a:t>
            </a:r>
          </a:p>
          <a:p>
            <a:pPr marL="240030" indent="-240030" defTabSz="640112">
              <a:lnSpc>
                <a:spcPct val="150000"/>
              </a:lnSpc>
              <a:defRPr/>
            </a:pPr>
            <a:r>
              <a:rPr lang="en-US" sz="2800" b="1">
                <a:solidFill>
                  <a:schemeClr val="bg2"/>
                </a:solidFill>
                <a:latin typeface="Open Sans"/>
                <a:ea typeface="Open Sans"/>
                <a:cs typeface="Open Sans"/>
              </a:rPr>
              <a:t>Kathleen Haughney</a:t>
            </a:r>
            <a:r>
              <a:rPr lang="en-US" sz="2800">
                <a:solidFill>
                  <a:schemeClr val="bg2"/>
                </a:solidFill>
                <a:latin typeface="Open Sans"/>
                <a:ea typeface="Open Sans"/>
                <a:cs typeface="Open Sans"/>
              </a:rPr>
              <a:t> --	</a:t>
            </a:r>
            <a:r>
              <a:rPr lang="en-US" sz="2800" b="1">
                <a:solidFill>
                  <a:schemeClr val="bg2"/>
                </a:solidFill>
                <a:latin typeface="Open Sans"/>
                <a:ea typeface="Open Sans"/>
                <a:cs typeface="Open Sans"/>
                <a:hlinkClick r:id="rId3">
                  <a:extLst>
                    <a:ext uri="{A12FA001-AC4F-418D-AE19-62706E023703}">
                      <ahyp:hlinkClr xmlns:ahyp="http://schemas.microsoft.com/office/drawing/2018/hyperlinkcolor" val="tx"/>
                    </a:ext>
                  </a:extLst>
                </a:hlinkClick>
              </a:rPr>
              <a:t>khaughney@fsu.edu</a:t>
            </a:r>
            <a:r>
              <a:rPr lang="en-US" sz="2800">
                <a:solidFill>
                  <a:schemeClr val="bg2"/>
                </a:solidFill>
                <a:latin typeface="Open Sans"/>
                <a:ea typeface="Open Sans"/>
                <a:cs typeface="Open Sans"/>
              </a:rPr>
              <a:t>  </a:t>
            </a:r>
            <a:r>
              <a:rPr lang="en-US" sz="2800" b="1">
                <a:solidFill>
                  <a:schemeClr val="bg2"/>
                </a:solidFill>
                <a:latin typeface="Open Sans"/>
                <a:ea typeface="Open Sans"/>
                <a:cs typeface="Open Sans"/>
              </a:rPr>
              <a:t>850.644.1489</a:t>
            </a:r>
          </a:p>
          <a:p>
            <a:pPr marL="0" indent="0" defTabSz="640112">
              <a:buNone/>
              <a:defRPr/>
            </a:pPr>
            <a:endParaRPr lang="en-US" sz="3200">
              <a:solidFill>
                <a:prstClr val="black"/>
              </a:solidFill>
              <a:latin typeface="Calibri"/>
              <a:ea typeface="Calibri"/>
              <a:cs typeface="Calibri"/>
            </a:endParaRPr>
          </a:p>
        </p:txBody>
      </p:sp>
    </p:spTree>
    <p:extLst>
      <p:ext uri="{BB962C8B-B14F-4D97-AF65-F5344CB8AC3E}">
        <p14:creationId xmlns:p14="http://schemas.microsoft.com/office/powerpoint/2010/main" val="4262307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301701" y="3638387"/>
            <a:ext cx="10198197" cy="1245817"/>
          </a:xfrm>
        </p:spPr>
        <p:txBody>
          <a:bodyPr>
            <a:normAutofit/>
          </a:bodyPr>
          <a:lstStyle/>
          <a:p>
            <a:r>
              <a:rPr lang="en-US" sz="6000">
                <a:latin typeface="+mj-lt"/>
              </a:rPr>
              <a:t>Research Legal</a:t>
            </a:r>
          </a:p>
        </p:txBody>
      </p:sp>
    </p:spTree>
    <p:extLst>
      <p:ext uri="{BB962C8B-B14F-4D97-AF65-F5344CB8AC3E}">
        <p14:creationId xmlns:p14="http://schemas.microsoft.com/office/powerpoint/2010/main" val="2958700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027CA-9FDC-9B12-F86E-E9C44C275093}"/>
              </a:ext>
            </a:extLst>
          </p:cNvPr>
          <p:cNvSpPr>
            <a:spLocks noGrp="1"/>
          </p:cNvSpPr>
          <p:nvPr>
            <p:ph type="title"/>
          </p:nvPr>
        </p:nvSpPr>
        <p:spPr>
          <a:xfrm>
            <a:off x="683557" y="427979"/>
            <a:ext cx="11041380" cy="1145875"/>
          </a:xfrm>
        </p:spPr>
        <p:txBody>
          <a:bodyPr>
            <a:normAutofit/>
          </a:bodyPr>
          <a:lstStyle/>
          <a:p>
            <a:r>
              <a:rPr lang="en-US" sz="4800" b="1" dirty="0">
                <a:latin typeface="Open Sans"/>
                <a:ea typeface="Open Sans"/>
                <a:cs typeface="Times New Roman"/>
              </a:rPr>
              <a:t>Research Legal</a:t>
            </a:r>
          </a:p>
        </p:txBody>
      </p:sp>
      <p:sp>
        <p:nvSpPr>
          <p:cNvPr id="8" name="Content Placeholder 7">
            <a:extLst>
              <a:ext uri="{FF2B5EF4-FFF2-40B4-BE49-F238E27FC236}">
                <a16:creationId xmlns:a16="http://schemas.microsoft.com/office/drawing/2014/main" id="{4CA61A05-FDA0-352E-767A-096BE047366B}"/>
              </a:ext>
            </a:extLst>
          </p:cNvPr>
          <p:cNvSpPr>
            <a:spLocks noGrp="1"/>
          </p:cNvSpPr>
          <p:nvPr>
            <p:ph idx="1"/>
          </p:nvPr>
        </p:nvSpPr>
        <p:spPr>
          <a:xfrm>
            <a:off x="683557" y="1750157"/>
            <a:ext cx="11440227" cy="4745861"/>
          </a:xfrm>
        </p:spPr>
        <p:txBody>
          <a:bodyPr vert="horz" lIns="91440" tIns="45720" rIns="91440" bIns="45720" rtlCol="0" anchor="t">
            <a:normAutofit fontScale="77500" lnSpcReduction="20000"/>
          </a:bodyPr>
          <a:lstStyle/>
          <a:p>
            <a:pPr>
              <a:lnSpc>
                <a:spcPct val="110000"/>
              </a:lnSpc>
            </a:pPr>
            <a:r>
              <a:rPr lang="en-US" dirty="0">
                <a:solidFill>
                  <a:schemeClr val="bg2"/>
                </a:solidFill>
                <a:latin typeface="Open Sans"/>
                <a:ea typeface="Open Sans"/>
                <a:cs typeface="Times New Roman"/>
              </a:rPr>
              <a:t>Provides support for Research Administrative Units, including contract and grant review for compliance with state and federal laws and university policy</a:t>
            </a:r>
            <a:endParaRPr lang="en-US" dirty="0">
              <a:solidFill>
                <a:schemeClr val="bg2"/>
              </a:solidFill>
            </a:endParaRPr>
          </a:p>
          <a:p>
            <a:pPr marL="0" indent="0">
              <a:lnSpc>
                <a:spcPct val="110000"/>
              </a:lnSpc>
              <a:buNone/>
            </a:pPr>
            <a:endParaRPr lang="en-US" sz="700" dirty="0">
              <a:solidFill>
                <a:schemeClr val="bg2"/>
              </a:solidFill>
              <a:latin typeface="Open Sans"/>
              <a:ea typeface="Open Sans"/>
              <a:cs typeface="Times New Roman"/>
            </a:endParaRPr>
          </a:p>
          <a:p>
            <a:pPr>
              <a:lnSpc>
                <a:spcPct val="110000"/>
              </a:lnSpc>
            </a:pPr>
            <a:r>
              <a:rPr lang="en-US" dirty="0">
                <a:solidFill>
                  <a:schemeClr val="bg2"/>
                </a:solidFill>
                <a:latin typeface="Open Sans"/>
                <a:ea typeface="Open Sans"/>
                <a:cs typeface="Times New Roman"/>
              </a:rPr>
              <a:t>Prepares research-related agreements such as non-disclosure agreements (NDAs), material transfer agreements (MTAs), and data use agreements (DUAs)</a:t>
            </a:r>
          </a:p>
          <a:p>
            <a:pPr marL="0" indent="0">
              <a:lnSpc>
                <a:spcPct val="110000"/>
              </a:lnSpc>
              <a:buNone/>
            </a:pPr>
            <a:endParaRPr lang="en-US" sz="800" dirty="0">
              <a:solidFill>
                <a:schemeClr val="bg2"/>
              </a:solidFill>
              <a:latin typeface="Open Sans"/>
              <a:ea typeface="Open Sans"/>
              <a:cs typeface="Times New Roman"/>
            </a:endParaRPr>
          </a:p>
          <a:p>
            <a:pPr lvl="0">
              <a:lnSpc>
                <a:spcPct val="110000"/>
              </a:lnSpc>
            </a:pPr>
            <a:r>
              <a:rPr lang="en-US" dirty="0">
                <a:solidFill>
                  <a:schemeClr val="bg2"/>
                </a:solidFill>
                <a:latin typeface="Open Sans"/>
                <a:ea typeface="Open Sans"/>
                <a:cs typeface="Times New Roman"/>
              </a:rPr>
              <a:t>Utilizes the </a:t>
            </a:r>
            <a:r>
              <a:rPr lang="en-US" b="1" dirty="0">
                <a:solidFill>
                  <a:schemeClr val="bg2"/>
                </a:solidFill>
                <a:latin typeface="Open Sans"/>
                <a:ea typeface="Open Sans"/>
                <a:cs typeface="Times New Roman"/>
              </a:rPr>
              <a:t>RAMP</a:t>
            </a:r>
            <a:r>
              <a:rPr lang="en-US" dirty="0">
                <a:solidFill>
                  <a:schemeClr val="bg2"/>
                </a:solidFill>
                <a:latin typeface="Open Sans"/>
                <a:ea typeface="Open Sans"/>
                <a:cs typeface="Times New Roman"/>
              </a:rPr>
              <a:t> system for agreement management (researchers can streamline this process by uploading their agreement information and supporting documents at the outset)</a:t>
            </a:r>
          </a:p>
          <a:p>
            <a:pPr>
              <a:lnSpc>
                <a:spcPct val="110000"/>
              </a:lnSpc>
            </a:pPr>
            <a:endParaRPr lang="en-US" sz="1400" dirty="0">
              <a:solidFill>
                <a:schemeClr val="bg2"/>
              </a:solidFill>
              <a:latin typeface="Open Sans"/>
              <a:ea typeface="Open Sans"/>
              <a:cs typeface="Times New Roman"/>
            </a:endParaRPr>
          </a:p>
          <a:p>
            <a:pPr lvl="0">
              <a:lnSpc>
                <a:spcPct val="110000"/>
              </a:lnSpc>
            </a:pPr>
            <a:r>
              <a:rPr lang="en-US" dirty="0">
                <a:solidFill>
                  <a:schemeClr val="bg2"/>
                </a:solidFill>
                <a:latin typeface="Open Sans"/>
                <a:ea typeface="Open Sans"/>
                <a:cs typeface="Times New Roman"/>
              </a:rPr>
              <a:t>Negotiates research-related agreements with outside entities, when needed</a:t>
            </a:r>
          </a:p>
          <a:p>
            <a:pPr>
              <a:lnSpc>
                <a:spcPct val="110000"/>
              </a:lnSpc>
            </a:pPr>
            <a:endParaRPr lang="en-US" sz="1400" dirty="0">
              <a:solidFill>
                <a:schemeClr val="bg2"/>
              </a:solidFill>
              <a:latin typeface="Open Sans"/>
              <a:ea typeface="Open Sans"/>
              <a:cs typeface="Times New Roman"/>
            </a:endParaRPr>
          </a:p>
          <a:p>
            <a:pPr lvl="0">
              <a:lnSpc>
                <a:spcPct val="110000"/>
              </a:lnSpc>
            </a:pPr>
            <a:r>
              <a:rPr lang="en-US" dirty="0">
                <a:solidFill>
                  <a:schemeClr val="bg2"/>
                </a:solidFill>
                <a:latin typeface="Open Sans"/>
                <a:ea typeface="Open Sans"/>
                <a:cs typeface="Times New Roman"/>
              </a:rPr>
              <a:t>Advises Office of Research Departments on research-related legal matters</a:t>
            </a:r>
          </a:p>
          <a:p>
            <a:pPr lvl="0"/>
            <a:endParaRPr lang="en-US" dirty="0">
              <a:solidFill>
                <a:schemeClr val="bg2"/>
              </a:solidFill>
            </a:endParaRPr>
          </a:p>
          <a:p>
            <a:endParaRPr lang="en-US" dirty="0"/>
          </a:p>
        </p:txBody>
      </p:sp>
    </p:spTree>
    <p:extLst>
      <p:ext uri="{BB962C8B-B14F-4D97-AF65-F5344CB8AC3E}">
        <p14:creationId xmlns:p14="http://schemas.microsoft.com/office/powerpoint/2010/main" val="3641337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153770" y="-2866886"/>
            <a:ext cx="6495195" cy="12800464"/>
          </a:xfrm>
          <a:prstGeom prst="rect">
            <a:avLst/>
          </a:prstGeom>
          <a:solidFill>
            <a:srgbClr val="FFFFFF"/>
          </a:solidFill>
        </p:spPr>
        <p:txBody>
          <a:bodyPr/>
          <a:lstStyle/>
          <a:p>
            <a:endParaRPr lang="en-US" sz="2041"/>
          </a:p>
        </p:txBody>
      </p:sp>
      <p:sp>
        <p:nvSpPr>
          <p:cNvPr id="3" name="TextBox 2">
            <a:extLst>
              <a:ext uri="{FF2B5EF4-FFF2-40B4-BE49-F238E27FC236}">
                <a16:creationId xmlns:a16="http://schemas.microsoft.com/office/drawing/2014/main" id="{1616A15E-47FB-4BC9-7C63-34372C6602FE}"/>
              </a:ext>
            </a:extLst>
          </p:cNvPr>
          <p:cNvSpPr txBox="1"/>
          <p:nvPr/>
        </p:nvSpPr>
        <p:spPr>
          <a:xfrm>
            <a:off x="633799" y="438217"/>
            <a:ext cx="10812149" cy="1643527"/>
          </a:xfrm>
          <a:prstGeom prst="rect">
            <a:avLst/>
          </a:prstGeom>
          <a:noFill/>
        </p:spPr>
        <p:txBody>
          <a:bodyPr wrap="square" lIns="91440" tIns="45720" rIns="91440" bIns="45720" rtlCol="0" anchor="t">
            <a:spAutoFit/>
          </a:bodyPr>
          <a:lstStyle/>
          <a:p>
            <a:r>
              <a:rPr lang="en-US" sz="4400" b="1">
                <a:solidFill>
                  <a:schemeClr val="bg2"/>
                </a:solidFill>
                <a:latin typeface="Open Sans"/>
                <a:ea typeface="Open Sans"/>
                <a:cs typeface="Open Sans"/>
              </a:rPr>
              <a:t>How Can Legal Help?</a:t>
            </a:r>
            <a:r>
              <a:rPr lang="en-US" sz="5000">
                <a:latin typeface="Open Sans"/>
                <a:ea typeface="Open Sans"/>
                <a:cs typeface="Open Sans"/>
              </a:rPr>
              <a:t> and how to contact Research Legal</a:t>
            </a:r>
          </a:p>
        </p:txBody>
      </p:sp>
      <p:sp>
        <p:nvSpPr>
          <p:cNvPr id="5" name="Content Placeholder 2">
            <a:extLst>
              <a:ext uri="{FF2B5EF4-FFF2-40B4-BE49-F238E27FC236}">
                <a16:creationId xmlns:a16="http://schemas.microsoft.com/office/drawing/2014/main" id="{C6C564A1-CFF1-42A1-F661-28E2678E6843}"/>
              </a:ext>
            </a:extLst>
          </p:cNvPr>
          <p:cNvSpPr txBox="1">
            <a:spLocks/>
          </p:cNvSpPr>
          <p:nvPr/>
        </p:nvSpPr>
        <p:spPr>
          <a:xfrm>
            <a:off x="644017" y="1406983"/>
            <a:ext cx="4958186" cy="5240397"/>
          </a:xfrm>
          <a:prstGeom prst="rect">
            <a:avLst/>
          </a:prstGeom>
        </p:spPr>
        <p:txBody>
          <a:bodyPr lIns="91440" tIns="45720" rIns="91440" bIns="45720" anchor="ctr">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00" indent="-228600"/>
            <a:r>
              <a:rPr lang="en-US" sz="2400">
                <a:solidFill>
                  <a:schemeClr val="bg2"/>
                </a:solidFill>
              </a:rPr>
              <a:t>When you need a non-disclosure agreement (NDA), material transfer agreement (MTA), data use agreement (DUA), or other research-related agreement</a:t>
            </a:r>
            <a:endParaRPr lang="en-US" sz="2400">
              <a:solidFill>
                <a:schemeClr val="bg2"/>
              </a:solidFill>
              <a:ea typeface="Open Sans"/>
              <a:cs typeface="Open Sans"/>
            </a:endParaRPr>
          </a:p>
          <a:p>
            <a:pPr marL="228600" indent="-228600"/>
            <a:endParaRPr lang="en-US" sz="2400">
              <a:solidFill>
                <a:schemeClr val="bg2"/>
              </a:solidFill>
              <a:ea typeface="Open Sans"/>
              <a:cs typeface="Open Sans"/>
            </a:endParaRPr>
          </a:p>
          <a:p>
            <a:pPr marL="228600" indent="-228600"/>
            <a:r>
              <a:rPr lang="en-US" sz="2400">
                <a:solidFill>
                  <a:schemeClr val="bg2"/>
                </a:solidFill>
              </a:rPr>
              <a:t>When you receive a </a:t>
            </a:r>
            <a:r>
              <a:rPr lang="en-US" sz="2400" b="1">
                <a:solidFill>
                  <a:schemeClr val="bg2"/>
                </a:solidFill>
              </a:rPr>
              <a:t>contract</a:t>
            </a:r>
            <a:r>
              <a:rPr lang="en-US" sz="2400">
                <a:solidFill>
                  <a:schemeClr val="bg2"/>
                </a:solidFill>
              </a:rPr>
              <a:t> from an academic or industry collaborator, vendor, or other outside entity</a:t>
            </a:r>
          </a:p>
          <a:p>
            <a:pPr marL="228600" indent="-228600"/>
            <a:endParaRPr lang="en-US" sz="1000">
              <a:solidFill>
                <a:schemeClr val="bg2"/>
              </a:solidFill>
              <a:ea typeface="+mn-lt"/>
              <a:cs typeface="+mn-lt"/>
            </a:endParaRPr>
          </a:p>
          <a:p>
            <a:pPr marL="228600" indent="-228600"/>
            <a:r>
              <a:rPr lang="en-US" sz="2400">
                <a:solidFill>
                  <a:schemeClr val="bg2"/>
                </a:solidFill>
                <a:ea typeface="+mn-lt"/>
                <a:cs typeface="+mn-lt"/>
                <a:hlinkClick r:id="rId3">
                  <a:extLst>
                    <a:ext uri="{A12FA001-AC4F-418D-AE19-62706E023703}">
                      <ahyp:hlinkClr xmlns:ahyp="http://schemas.microsoft.com/office/drawing/2018/hyperlinkcolor" val="tx"/>
                    </a:ext>
                  </a:extLst>
                </a:hlinkClick>
              </a:rPr>
              <a:t>https://ramp.research.fsu.edu/modules/agreements/</a:t>
            </a:r>
            <a:endParaRPr lang="en-US" sz="2400">
              <a:solidFill>
                <a:schemeClr val="bg2"/>
              </a:solidFill>
              <a:ea typeface="Open Sans"/>
              <a:cs typeface="Open Sans"/>
            </a:endParaRPr>
          </a:p>
        </p:txBody>
      </p:sp>
      <p:graphicFrame>
        <p:nvGraphicFramePr>
          <p:cNvPr id="14" name="Content Placeholder 2">
            <a:extLst>
              <a:ext uri="{FF2B5EF4-FFF2-40B4-BE49-F238E27FC236}">
                <a16:creationId xmlns:a16="http://schemas.microsoft.com/office/drawing/2014/main" id="{6F60826D-E1EE-5992-2BCA-B6A773D45C31}"/>
              </a:ext>
            </a:extLst>
          </p:cNvPr>
          <p:cNvGraphicFramePr>
            <a:graphicFrameLocks/>
          </p:cNvGraphicFramePr>
          <p:nvPr/>
        </p:nvGraphicFramePr>
        <p:xfrm>
          <a:off x="6043461" y="1406984"/>
          <a:ext cx="6133444" cy="4677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9877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1301701" y="3638387"/>
            <a:ext cx="10469996" cy="1245817"/>
          </a:xfrm>
        </p:spPr>
        <p:txBody>
          <a:bodyPr>
            <a:normAutofit/>
          </a:bodyPr>
          <a:lstStyle/>
          <a:p>
            <a:r>
              <a:rPr lang="en-US" sz="6000">
                <a:latin typeface="+mj-lt"/>
              </a:rPr>
              <a:t>Human Subjects Protection</a:t>
            </a:r>
          </a:p>
        </p:txBody>
      </p:sp>
    </p:spTree>
    <p:extLst>
      <p:ext uri="{BB962C8B-B14F-4D97-AF65-F5344CB8AC3E}">
        <p14:creationId xmlns:p14="http://schemas.microsoft.com/office/powerpoint/2010/main" val="2444747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C2BFE0-8758-3525-461F-B876CED8FB75}"/>
              </a:ext>
            </a:extLst>
          </p:cNvPr>
          <p:cNvSpPr>
            <a:spLocks noGrp="1"/>
          </p:cNvSpPr>
          <p:nvPr>
            <p:ph type="title"/>
          </p:nvPr>
        </p:nvSpPr>
        <p:spPr>
          <a:xfrm>
            <a:off x="452820" y="163205"/>
            <a:ext cx="11041380" cy="1145875"/>
          </a:xfrm>
        </p:spPr>
        <p:txBody>
          <a:bodyPr>
            <a:normAutofit/>
          </a:bodyPr>
          <a:lstStyle/>
          <a:p>
            <a:r>
              <a:rPr lang="en-US" sz="4800" b="1">
                <a:latin typeface="Open Sans"/>
                <a:ea typeface="Open Sans"/>
                <a:cs typeface="Times New Roman"/>
              </a:rPr>
              <a:t>Human Subjects Protection</a:t>
            </a:r>
          </a:p>
        </p:txBody>
      </p:sp>
      <p:sp>
        <p:nvSpPr>
          <p:cNvPr id="8" name="Content Placeholder 7">
            <a:extLst>
              <a:ext uri="{FF2B5EF4-FFF2-40B4-BE49-F238E27FC236}">
                <a16:creationId xmlns:a16="http://schemas.microsoft.com/office/drawing/2014/main" id="{9BE08E28-D12D-8BEA-E50C-0DF877188B30}"/>
              </a:ext>
            </a:extLst>
          </p:cNvPr>
          <p:cNvSpPr>
            <a:spLocks noGrp="1"/>
          </p:cNvSpPr>
          <p:nvPr>
            <p:ph idx="1"/>
          </p:nvPr>
        </p:nvSpPr>
        <p:spPr>
          <a:xfrm>
            <a:off x="817575" y="1307798"/>
            <a:ext cx="11041380" cy="5865283"/>
          </a:xfrm>
        </p:spPr>
        <p:txBody>
          <a:bodyPr vert="horz" lIns="91440" tIns="45720" rIns="91440" bIns="45720" rtlCol="0" anchor="t">
            <a:normAutofit fontScale="70000" lnSpcReduction="20000"/>
          </a:bodyPr>
          <a:lstStyle/>
          <a:p>
            <a:pPr>
              <a:lnSpc>
                <a:spcPct val="120000"/>
              </a:lnSpc>
            </a:pPr>
            <a:r>
              <a:rPr lang="en-US" dirty="0">
                <a:solidFill>
                  <a:schemeClr val="bg2"/>
                </a:solidFill>
                <a:latin typeface="Open Sans"/>
                <a:ea typeface="Open Sans"/>
                <a:cs typeface="Times New Roman"/>
              </a:rPr>
              <a:t>Protecting the rights, welfare, and well-being of human subject participants through the initial review and life-cycle oversight of research in accordance with applicable law and policy and to promote ethical research (University Human Subjects Policy</a:t>
            </a:r>
            <a:r>
              <a:rPr lang="en-US" dirty="0">
                <a:solidFill>
                  <a:schemeClr val="bg2"/>
                </a:solidFill>
                <a:latin typeface="Open Sans"/>
                <a:ea typeface="Open Sans"/>
                <a:cs typeface="Times New Roman"/>
                <a:hlinkClick r:id="rId3"/>
              </a:rPr>
              <a:t>7-IRB-0 </a:t>
            </a:r>
            <a:r>
              <a:rPr lang="en-US" dirty="0">
                <a:solidFill>
                  <a:schemeClr val="bg2"/>
                </a:solidFill>
                <a:latin typeface="Open Sans"/>
                <a:ea typeface="Open Sans"/>
                <a:cs typeface="Times New Roman"/>
              </a:rPr>
              <a:t>)</a:t>
            </a:r>
            <a:endParaRPr lang="en-US" dirty="0">
              <a:solidFill>
                <a:schemeClr val="bg2"/>
              </a:solidFill>
            </a:endParaRPr>
          </a:p>
          <a:p>
            <a:endParaRPr lang="en-US" sz="1000" dirty="0">
              <a:solidFill>
                <a:schemeClr val="bg2"/>
              </a:solidFill>
              <a:latin typeface="Open Sans"/>
              <a:ea typeface="Open Sans"/>
              <a:cs typeface="Times New Roman"/>
            </a:endParaRPr>
          </a:p>
          <a:p>
            <a:pPr>
              <a:lnSpc>
                <a:spcPct val="110000"/>
              </a:lnSpc>
            </a:pPr>
            <a:r>
              <a:rPr lang="en-US" dirty="0">
                <a:solidFill>
                  <a:schemeClr val="bg2"/>
                </a:solidFill>
                <a:latin typeface="Open Sans"/>
                <a:ea typeface="Open Sans"/>
                <a:cs typeface="Times New Roman"/>
              </a:rPr>
              <a:t>The IRB is a committee composed of scientists, laypersons, and community representatives who are charged by law to review human subjects research  </a:t>
            </a:r>
          </a:p>
          <a:p>
            <a:endParaRPr lang="en-US" sz="1200" dirty="0">
              <a:solidFill>
                <a:schemeClr val="bg2"/>
              </a:solidFill>
              <a:latin typeface="Open Sans"/>
              <a:ea typeface="Open Sans"/>
              <a:cs typeface="Times New Roman"/>
            </a:endParaRPr>
          </a:p>
          <a:p>
            <a:pPr>
              <a:lnSpc>
                <a:spcPct val="120000"/>
              </a:lnSpc>
            </a:pPr>
            <a:r>
              <a:rPr lang="en-US" dirty="0">
                <a:solidFill>
                  <a:schemeClr val="bg2"/>
                </a:solidFill>
                <a:latin typeface="Open Sans"/>
                <a:ea typeface="Open Sans"/>
                <a:cs typeface="Times New Roman"/>
              </a:rPr>
              <a:t>Human Subjects professional and administrative staff support the IRB, faculty, staff, and students through:</a:t>
            </a:r>
          </a:p>
          <a:p>
            <a:pPr>
              <a:lnSpc>
                <a:spcPct val="120000"/>
              </a:lnSpc>
            </a:pPr>
            <a:endParaRPr lang="en-US" sz="900" dirty="0">
              <a:solidFill>
                <a:schemeClr val="bg2"/>
              </a:solidFill>
              <a:latin typeface="Open Sans"/>
              <a:ea typeface="Open Sans"/>
              <a:cs typeface="Times New Roman"/>
            </a:endParaRPr>
          </a:p>
          <a:p>
            <a:pPr lvl="1">
              <a:lnSpc>
                <a:spcPct val="120000"/>
              </a:lnSpc>
            </a:pPr>
            <a:r>
              <a:rPr lang="en-US" dirty="0">
                <a:solidFill>
                  <a:schemeClr val="bg2"/>
                </a:solidFill>
                <a:latin typeface="Open Sans"/>
                <a:ea typeface="Open Sans"/>
                <a:cs typeface="Times New Roman"/>
              </a:rPr>
              <a:t>identifying IRB review pathways depending upon study scope, risks, and applicable laws</a:t>
            </a:r>
          </a:p>
          <a:p>
            <a:pPr lvl="1">
              <a:lnSpc>
                <a:spcPct val="120000"/>
              </a:lnSpc>
            </a:pPr>
            <a:endParaRPr lang="en-US" sz="1500" dirty="0">
              <a:solidFill>
                <a:schemeClr val="bg2"/>
              </a:solidFill>
              <a:latin typeface="Open Sans"/>
              <a:ea typeface="Open Sans"/>
              <a:cs typeface="Times New Roman"/>
            </a:endParaRPr>
          </a:p>
          <a:p>
            <a:pPr lvl="1">
              <a:lnSpc>
                <a:spcPct val="120000"/>
              </a:lnSpc>
            </a:pPr>
            <a:r>
              <a:rPr lang="en-US" dirty="0">
                <a:solidFill>
                  <a:schemeClr val="bg2"/>
                </a:solidFill>
                <a:latin typeface="Open Sans"/>
                <a:ea typeface="Open Sans"/>
                <a:cs typeface="Times New Roman"/>
              </a:rPr>
              <a:t>conducting pre-IRB review and other regulatory reviews (not requiring IRB review) of studies to streamline review processes and requirements, serving as a resource for investigators and regulatory subject matter experts for IRB members and the FSU research community</a:t>
            </a:r>
          </a:p>
          <a:p>
            <a:pPr lvl="1">
              <a:lnSpc>
                <a:spcPct val="120000"/>
              </a:lnSpc>
            </a:pPr>
            <a:endParaRPr lang="en-US" sz="1500" dirty="0">
              <a:solidFill>
                <a:schemeClr val="bg2"/>
              </a:solidFill>
              <a:latin typeface="Open Sans"/>
              <a:ea typeface="Open Sans"/>
              <a:cs typeface="Times New Roman"/>
            </a:endParaRPr>
          </a:p>
          <a:p>
            <a:pPr lvl="1">
              <a:lnSpc>
                <a:spcPct val="120000"/>
              </a:lnSpc>
            </a:pPr>
            <a:r>
              <a:rPr lang="en-US" dirty="0">
                <a:solidFill>
                  <a:schemeClr val="bg2"/>
                </a:solidFill>
                <a:latin typeface="Open Sans"/>
                <a:ea typeface="Open Sans"/>
                <a:cs typeface="Times New Roman"/>
              </a:rPr>
              <a:t>maintaining a database for submission and review of research (RAMP IRB) </a:t>
            </a:r>
            <a:endParaRPr lang="en-US" dirty="0">
              <a:solidFill>
                <a:schemeClr val="bg2"/>
              </a:solidFill>
            </a:endParaRPr>
          </a:p>
          <a:p>
            <a:pPr lvl="1">
              <a:lnSpc>
                <a:spcPct val="120000"/>
              </a:lnSpc>
            </a:pPr>
            <a:endParaRPr lang="en-US" sz="1500" dirty="0">
              <a:solidFill>
                <a:schemeClr val="bg2"/>
              </a:solidFill>
              <a:latin typeface="Open Sans"/>
              <a:ea typeface="Open Sans"/>
              <a:cs typeface="Times New Roman"/>
            </a:endParaRPr>
          </a:p>
          <a:p>
            <a:pPr lvl="1">
              <a:lnSpc>
                <a:spcPct val="120000"/>
              </a:lnSpc>
            </a:pPr>
            <a:r>
              <a:rPr lang="en-US" dirty="0">
                <a:solidFill>
                  <a:schemeClr val="bg2"/>
                </a:solidFill>
                <a:latin typeface="Open Sans"/>
                <a:ea typeface="Open Sans"/>
                <a:cs typeface="Times New Roman"/>
              </a:rPr>
              <a:t>providing training regarding applicable law and FSU policies</a:t>
            </a:r>
            <a:endParaRPr lang="en-US" dirty="0">
              <a:solidFill>
                <a:schemeClr val="bg2"/>
              </a:solidFill>
            </a:endParaRPr>
          </a:p>
          <a:p>
            <a:endParaRPr lang="en-US" dirty="0"/>
          </a:p>
          <a:p>
            <a:endParaRPr lang="en-US" dirty="0"/>
          </a:p>
        </p:txBody>
      </p:sp>
    </p:spTree>
    <p:extLst>
      <p:ext uri="{BB962C8B-B14F-4D97-AF65-F5344CB8AC3E}">
        <p14:creationId xmlns:p14="http://schemas.microsoft.com/office/powerpoint/2010/main" val="2590306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A6BBB-66AE-C995-910A-7D8D2792F7BB}"/>
              </a:ext>
            </a:extLst>
          </p:cNvPr>
          <p:cNvSpPr>
            <a:spLocks noGrp="1"/>
          </p:cNvSpPr>
          <p:nvPr>
            <p:ph type="title"/>
          </p:nvPr>
        </p:nvSpPr>
        <p:spPr/>
        <p:txBody>
          <a:bodyPr>
            <a:normAutofit/>
          </a:bodyPr>
          <a:lstStyle/>
          <a:p>
            <a:r>
              <a:rPr lang="en-US" sz="4800" b="1">
                <a:latin typeface="Open Sans"/>
                <a:ea typeface="Open Sans"/>
                <a:cs typeface="Times New Roman"/>
              </a:rPr>
              <a:t>When to Contact HSP</a:t>
            </a:r>
          </a:p>
        </p:txBody>
      </p:sp>
      <p:sp>
        <p:nvSpPr>
          <p:cNvPr id="4" name="Content Placeholder 3">
            <a:extLst>
              <a:ext uri="{FF2B5EF4-FFF2-40B4-BE49-F238E27FC236}">
                <a16:creationId xmlns:a16="http://schemas.microsoft.com/office/drawing/2014/main" id="{90DB55CB-FE04-4889-326F-545CE85FFF24}"/>
              </a:ext>
            </a:extLst>
          </p:cNvPr>
          <p:cNvSpPr>
            <a:spLocks noGrp="1"/>
          </p:cNvSpPr>
          <p:nvPr>
            <p:ph idx="1"/>
          </p:nvPr>
        </p:nvSpPr>
        <p:spPr>
          <a:xfrm>
            <a:off x="1033934" y="1681828"/>
            <a:ext cx="11041380" cy="3293875"/>
          </a:xfrm>
        </p:spPr>
        <p:txBody>
          <a:bodyPr vert="horz" lIns="91440" tIns="45720" rIns="91440" bIns="45720" rtlCol="0" anchor="t">
            <a:normAutofit fontScale="85000" lnSpcReduction="10000"/>
          </a:bodyPr>
          <a:lstStyle/>
          <a:p>
            <a:pPr>
              <a:lnSpc>
                <a:spcPct val="150000"/>
              </a:lnSpc>
            </a:pPr>
            <a:r>
              <a:rPr lang="en-US" dirty="0">
                <a:solidFill>
                  <a:srgbClr val="782F40"/>
                </a:solidFill>
                <a:latin typeface="Open Sans"/>
                <a:ea typeface="Open Sans"/>
                <a:cs typeface="Times New Roman"/>
              </a:rPr>
              <a:t>Well in advance of commencing your research (not at the proposal stage)</a:t>
            </a:r>
          </a:p>
          <a:p>
            <a:pPr lvl="1">
              <a:lnSpc>
                <a:spcPct val="150000"/>
              </a:lnSpc>
            </a:pPr>
            <a:r>
              <a:rPr lang="en-US" dirty="0">
                <a:solidFill>
                  <a:srgbClr val="782F40"/>
                </a:solidFill>
              </a:rPr>
              <a:t>See IRB Metrics on website for current turnaround times</a:t>
            </a:r>
          </a:p>
          <a:p>
            <a:pPr>
              <a:lnSpc>
                <a:spcPct val="150000"/>
              </a:lnSpc>
            </a:pPr>
            <a:r>
              <a:rPr lang="en-US" dirty="0">
                <a:solidFill>
                  <a:srgbClr val="782F40"/>
                </a:solidFill>
                <a:latin typeface="Open Sans"/>
                <a:ea typeface="Open Sans"/>
                <a:cs typeface="Times New Roman"/>
              </a:rPr>
              <a:t>When there is a change in your plans after approval</a:t>
            </a:r>
          </a:p>
          <a:p>
            <a:pPr>
              <a:lnSpc>
                <a:spcPct val="150000"/>
              </a:lnSpc>
            </a:pPr>
            <a:r>
              <a:rPr lang="en-US" dirty="0">
                <a:solidFill>
                  <a:srgbClr val="782F40"/>
                </a:solidFill>
                <a:latin typeface="Open Sans"/>
                <a:ea typeface="Open Sans"/>
                <a:cs typeface="Times New Roman"/>
              </a:rPr>
              <a:t>When you have any human subjects-related questions</a:t>
            </a:r>
          </a:p>
          <a:p>
            <a:pPr lvl="1">
              <a:lnSpc>
                <a:spcPct val="150000"/>
              </a:lnSpc>
            </a:pPr>
            <a:r>
              <a:rPr lang="en-US" sz="1600" b="1">
                <a:solidFill>
                  <a:srgbClr val="782F40"/>
                </a:solidFill>
                <a:latin typeface="Open Sans" panose="020B0606030504020204" pitchFamily="34" charset="0"/>
                <a:ea typeface="Open Sans" panose="020B0606030504020204" pitchFamily="34" charset="0"/>
                <a:cs typeface="Open Sans" panose="020B0606030504020204" pitchFamily="34" charset="0"/>
              </a:rPr>
              <a:t>New!! </a:t>
            </a:r>
            <a:r>
              <a:rPr lang="en-US" b="1" dirty="0">
                <a:solidFill>
                  <a:srgbClr val="782F40"/>
                </a:solidFill>
                <a:latin typeface="Open Sans" panose="020B0606030504020204" pitchFamily="34" charset="0"/>
                <a:ea typeface="Open Sans" panose="020B0606030504020204" pitchFamily="34" charset="0"/>
                <a:cs typeface="Open Sans" panose="020B0606030504020204" pitchFamily="34" charset="0"/>
              </a:rPr>
              <a:t>Pre-Submission Consultation Services</a:t>
            </a:r>
            <a:br>
              <a:rPr lang="en-US" dirty="0">
                <a:solidFill>
                  <a:srgbClr val="782F40"/>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782F4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https://outlook.office365.com/book/PresubmissionConsulting@fsu.edu/</a:t>
            </a:r>
            <a:endParaRPr lang="en-US" dirty="0">
              <a:solidFill>
                <a:srgbClr val="782F4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US" dirty="0">
              <a:solidFill>
                <a:srgbClr val="782F40"/>
              </a:solidFill>
              <a:latin typeface="Open Sans"/>
              <a:ea typeface="Open Sans"/>
              <a:cs typeface="Times New Roman"/>
            </a:endParaRPr>
          </a:p>
        </p:txBody>
      </p:sp>
      <p:sp>
        <p:nvSpPr>
          <p:cNvPr id="5" name="TextBox 4">
            <a:extLst>
              <a:ext uri="{FF2B5EF4-FFF2-40B4-BE49-F238E27FC236}">
                <a16:creationId xmlns:a16="http://schemas.microsoft.com/office/drawing/2014/main" id="{F249A2B2-E7B5-79E0-087B-6DE4FA1B614A}"/>
              </a:ext>
            </a:extLst>
          </p:cNvPr>
          <p:cNvSpPr txBox="1"/>
          <p:nvPr/>
        </p:nvSpPr>
        <p:spPr>
          <a:xfrm>
            <a:off x="880110" y="5242936"/>
            <a:ext cx="10742062" cy="1695272"/>
          </a:xfrm>
          <a:prstGeom prst="rect">
            <a:avLst/>
          </a:prstGeom>
          <a:solidFill>
            <a:schemeClr val="tx2"/>
          </a:solid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b="1" i="1" dirty="0">
                <a:solidFill>
                  <a:srgbClr val="782F40"/>
                </a:solidFill>
              </a:rPr>
              <a:t>All human subjects research requires review and approval/determination, prior to subject recruitment and data collection, and prior to the use of extant data or private information.</a:t>
            </a:r>
            <a:endParaRPr lang="en-US" sz="1900" b="1" i="1" dirty="0">
              <a:ea typeface="Open Sans"/>
              <a:cs typeface="Open Sans"/>
            </a:endParaRPr>
          </a:p>
        </p:txBody>
      </p:sp>
    </p:spTree>
    <p:extLst>
      <p:ext uri="{BB962C8B-B14F-4D97-AF65-F5344CB8AC3E}">
        <p14:creationId xmlns:p14="http://schemas.microsoft.com/office/powerpoint/2010/main" val="2731333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300873" y="-3013988"/>
            <a:ext cx="6200990" cy="12800464"/>
          </a:xfrm>
          <a:prstGeom prst="rect">
            <a:avLst/>
          </a:prstGeom>
          <a:solidFill>
            <a:srgbClr val="FFFFFF"/>
          </a:solidFill>
        </p:spPr>
        <p:txBody>
          <a:bodyPr/>
          <a:lstStyle/>
          <a:p>
            <a:endParaRPr lang="en-US" sz="2041"/>
          </a:p>
        </p:txBody>
      </p:sp>
      <p:sp>
        <p:nvSpPr>
          <p:cNvPr id="4" name="Title 1">
            <a:extLst>
              <a:ext uri="{FF2B5EF4-FFF2-40B4-BE49-F238E27FC236}">
                <a16:creationId xmlns:a16="http://schemas.microsoft.com/office/drawing/2014/main" id="{458E30CA-E168-8695-A40A-8B589236DC1F}"/>
              </a:ext>
            </a:extLst>
          </p:cNvPr>
          <p:cNvSpPr txBox="1">
            <a:spLocks/>
          </p:cNvSpPr>
          <p:nvPr/>
        </p:nvSpPr>
        <p:spPr>
          <a:xfrm>
            <a:off x="952593" y="463098"/>
            <a:ext cx="10083439" cy="1101697"/>
          </a:xfrm>
          <a:prstGeom prst="rect">
            <a:avLst/>
          </a:prstGeom>
        </p:spPr>
        <p:txBody>
          <a:bodyPr vert="horz" lIns="96012" tIns="48006" rIns="96012" bIns="48006"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60120">
              <a:defRPr/>
            </a:pPr>
            <a:r>
              <a:rPr lang="en-US" sz="4600">
                <a:solidFill>
                  <a:schemeClr val="bg2"/>
                </a:solidFill>
              </a:rPr>
              <a:t>OHSP Contact information</a:t>
            </a:r>
            <a:endParaRPr lang="en-US" sz="4600">
              <a:solidFill>
                <a:schemeClr val="bg2"/>
              </a:solidFill>
              <a:ea typeface="Open Sans SemiBold"/>
              <a:cs typeface="Open Sans SemiBold"/>
            </a:endParaRPr>
          </a:p>
        </p:txBody>
      </p:sp>
      <p:pic>
        <p:nvPicPr>
          <p:cNvPr id="5" name="Picture 4">
            <a:hlinkClick r:id="rId3"/>
            <a:extLst>
              <a:ext uri="{FF2B5EF4-FFF2-40B4-BE49-F238E27FC236}">
                <a16:creationId xmlns:a16="http://schemas.microsoft.com/office/drawing/2014/main" id="{FAC83726-EF10-1288-11C2-3C99DAB61A0E}"/>
              </a:ext>
            </a:extLst>
          </p:cNvPr>
          <p:cNvPicPr>
            <a:picLocks noChangeAspect="1"/>
          </p:cNvPicPr>
          <p:nvPr/>
        </p:nvPicPr>
        <p:blipFill>
          <a:blip r:embed="rId4"/>
          <a:stretch>
            <a:fillRect/>
          </a:stretch>
        </p:blipFill>
        <p:spPr>
          <a:xfrm>
            <a:off x="565289" y="1557192"/>
            <a:ext cx="4767046" cy="4698331"/>
          </a:xfrm>
          <a:prstGeom prst="rect">
            <a:avLst/>
          </a:prstGeom>
        </p:spPr>
      </p:pic>
      <p:graphicFrame>
        <p:nvGraphicFramePr>
          <p:cNvPr id="6" name="Content Placeholder 2">
            <a:extLst>
              <a:ext uri="{FF2B5EF4-FFF2-40B4-BE49-F238E27FC236}">
                <a16:creationId xmlns:a16="http://schemas.microsoft.com/office/drawing/2014/main" id="{1AE086F4-AC9D-C998-29FB-63EDAC601EEB}"/>
              </a:ext>
            </a:extLst>
          </p:cNvPr>
          <p:cNvGraphicFramePr>
            <a:graphicFrameLocks/>
          </p:cNvGraphicFramePr>
          <p:nvPr/>
        </p:nvGraphicFramePr>
        <p:xfrm>
          <a:off x="5753270" y="1547713"/>
          <a:ext cx="6594916" cy="51299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89361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962526" y="3638387"/>
            <a:ext cx="11030552" cy="1245817"/>
          </a:xfrm>
        </p:spPr>
        <p:txBody>
          <a:bodyPr>
            <a:normAutofit/>
          </a:bodyPr>
          <a:lstStyle/>
          <a:p>
            <a:r>
              <a:rPr lang="en-US" sz="6000">
                <a:latin typeface="+mj-lt"/>
              </a:rPr>
              <a:t>Laboratory Animal Resources</a:t>
            </a:r>
          </a:p>
        </p:txBody>
      </p:sp>
    </p:spTree>
    <p:extLst>
      <p:ext uri="{BB962C8B-B14F-4D97-AF65-F5344CB8AC3E}">
        <p14:creationId xmlns:p14="http://schemas.microsoft.com/office/powerpoint/2010/main" val="4266848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84BD-E891-8F83-848D-B3163274FFBD}"/>
              </a:ext>
            </a:extLst>
          </p:cNvPr>
          <p:cNvSpPr>
            <a:spLocks noGrp="1"/>
          </p:cNvSpPr>
          <p:nvPr>
            <p:ph type="title"/>
          </p:nvPr>
        </p:nvSpPr>
        <p:spPr/>
        <p:txBody>
          <a:bodyPr/>
          <a:lstStyle/>
          <a:p>
            <a:r>
              <a:rPr lang="en-US" dirty="0"/>
              <a:t>FSU Health Research Connections (HRC)</a:t>
            </a:r>
          </a:p>
        </p:txBody>
      </p:sp>
      <p:sp>
        <p:nvSpPr>
          <p:cNvPr id="3" name="Subtitle 2">
            <a:extLst>
              <a:ext uri="{FF2B5EF4-FFF2-40B4-BE49-F238E27FC236}">
                <a16:creationId xmlns:a16="http://schemas.microsoft.com/office/drawing/2014/main" id="{39D225FC-9F08-5ACA-2D3C-E59ACB9FE16C}"/>
              </a:ext>
            </a:extLst>
          </p:cNvPr>
          <p:cNvSpPr txBox="1">
            <a:spLocks/>
          </p:cNvSpPr>
          <p:nvPr/>
        </p:nvSpPr>
        <p:spPr>
          <a:xfrm>
            <a:off x="880110" y="1608018"/>
            <a:ext cx="10831868" cy="355608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CEB888"/>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itchFamily="2" charset="0"/>
                <a:ea typeface="Open Sans Light" pitchFamily="2" charset="0"/>
                <a:cs typeface="Open Sans Light"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itchFamily="2" charset="0"/>
                <a:ea typeface="Open Sans Light" pitchFamily="2" charset="0"/>
                <a:cs typeface="Open Sans Light"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itchFamily="2" charset="0"/>
                <a:ea typeface="Open Sans Light" pitchFamily="2" charset="0"/>
                <a:cs typeface="Open Sans Light"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itchFamily="2" charset="0"/>
                <a:ea typeface="Open Sans Light" pitchFamily="2" charset="0"/>
                <a:cs typeface="Open Sans Light"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en-US" sz="2800" i="1" dirty="0">
                <a:solidFill>
                  <a:srgbClr val="000000"/>
                </a:solidFill>
                <a:latin typeface="Open Sans"/>
                <a:ea typeface="Open Sans"/>
                <a:cs typeface="Open Sans"/>
              </a:rPr>
              <a:t>As part of the FSU Health Initiative, the Office of the Vice President for Research offers specialized support services for all types of health research at all stages of development.</a:t>
            </a:r>
            <a:endParaRPr lang="en-US" sz="2800" dirty="0">
              <a:solidFill>
                <a:srgbClr val="000000"/>
              </a:solidFill>
            </a:endParaRPr>
          </a:p>
        </p:txBody>
      </p:sp>
      <p:sp>
        <p:nvSpPr>
          <p:cNvPr id="5" name="TextBox 4">
            <a:extLst>
              <a:ext uri="{FF2B5EF4-FFF2-40B4-BE49-F238E27FC236}">
                <a16:creationId xmlns:a16="http://schemas.microsoft.com/office/drawing/2014/main" id="{F405B644-2FBA-743C-C889-65745A67EE69}"/>
              </a:ext>
            </a:extLst>
          </p:cNvPr>
          <p:cNvSpPr txBox="1"/>
          <p:nvPr/>
        </p:nvSpPr>
        <p:spPr>
          <a:xfrm>
            <a:off x="2401711" y="3886200"/>
            <a:ext cx="7998178" cy="391517"/>
          </a:xfrm>
          <a:prstGeom prst="rect">
            <a:avLst/>
          </a:prstGeom>
          <a:noFill/>
        </p:spPr>
        <p:txBody>
          <a:bodyPr wrap="square">
            <a:spAutoFit/>
          </a:bodyPr>
          <a:lstStyle/>
          <a:p>
            <a:r>
              <a:rPr lang="en-US" dirty="0">
                <a:solidFill>
                  <a:schemeClr val="bg2"/>
                </a:solidFill>
              </a:rPr>
              <a:t>We want YOU to be aware and easily access these resources!</a:t>
            </a:r>
          </a:p>
        </p:txBody>
      </p:sp>
      <p:pic>
        <p:nvPicPr>
          <p:cNvPr id="6" name="Picture 5" descr="A close-up of a logo&#10;&#10;AI-generated content may be incorrect.">
            <a:extLst>
              <a:ext uri="{FF2B5EF4-FFF2-40B4-BE49-F238E27FC236}">
                <a16:creationId xmlns:a16="http://schemas.microsoft.com/office/drawing/2014/main" id="{B84FCEB1-04A6-0844-9D15-7CBC4B3EF929}"/>
              </a:ext>
            </a:extLst>
          </p:cNvPr>
          <p:cNvPicPr>
            <a:picLocks noChangeAspect="1"/>
          </p:cNvPicPr>
          <p:nvPr/>
        </p:nvPicPr>
        <p:blipFill>
          <a:blip r:embed="rId2"/>
          <a:srcRect l="17036" r="18973"/>
          <a:stretch>
            <a:fillRect/>
          </a:stretch>
        </p:blipFill>
        <p:spPr>
          <a:xfrm>
            <a:off x="1220301" y="4776775"/>
            <a:ext cx="2423712" cy="1716100"/>
          </a:xfrm>
          <a:prstGeom prst="rect">
            <a:avLst/>
          </a:prstGeom>
        </p:spPr>
      </p:pic>
      <p:pic>
        <p:nvPicPr>
          <p:cNvPr id="7" name="Picture 6" descr="A close up of a logo&#10;&#10;AI-generated content may be incorrect.">
            <a:extLst>
              <a:ext uri="{FF2B5EF4-FFF2-40B4-BE49-F238E27FC236}">
                <a16:creationId xmlns:a16="http://schemas.microsoft.com/office/drawing/2014/main" id="{3BA88438-9129-C4B8-3768-462F01CA1B18}"/>
              </a:ext>
            </a:extLst>
          </p:cNvPr>
          <p:cNvPicPr>
            <a:picLocks noChangeAspect="1"/>
          </p:cNvPicPr>
          <p:nvPr/>
        </p:nvPicPr>
        <p:blipFill>
          <a:blip r:embed="rId3"/>
          <a:stretch>
            <a:fillRect/>
          </a:stretch>
        </p:blipFill>
        <p:spPr>
          <a:xfrm>
            <a:off x="3872110" y="4851954"/>
            <a:ext cx="4881723" cy="1456920"/>
          </a:xfrm>
          <a:prstGeom prst="rect">
            <a:avLst/>
          </a:prstGeom>
        </p:spPr>
      </p:pic>
      <p:pic>
        <p:nvPicPr>
          <p:cNvPr id="8" name="Picture 7" descr="A black background with red and white letters&#10;&#10;AI-generated content may be incorrect.">
            <a:extLst>
              <a:ext uri="{FF2B5EF4-FFF2-40B4-BE49-F238E27FC236}">
                <a16:creationId xmlns:a16="http://schemas.microsoft.com/office/drawing/2014/main" id="{D5F79C9D-F95A-E6A1-95B0-B2BC24178D4B}"/>
              </a:ext>
            </a:extLst>
          </p:cNvPr>
          <p:cNvPicPr>
            <a:picLocks noChangeAspect="1"/>
          </p:cNvPicPr>
          <p:nvPr/>
        </p:nvPicPr>
        <p:blipFill>
          <a:blip r:embed="rId4"/>
          <a:stretch>
            <a:fillRect/>
          </a:stretch>
        </p:blipFill>
        <p:spPr>
          <a:xfrm>
            <a:off x="9047668" y="5154579"/>
            <a:ext cx="1758030" cy="1620571"/>
          </a:xfrm>
          <a:prstGeom prst="rect">
            <a:avLst/>
          </a:prstGeom>
        </p:spPr>
      </p:pic>
      <p:sp>
        <p:nvSpPr>
          <p:cNvPr id="9" name="TextBox 8">
            <a:extLst>
              <a:ext uri="{FF2B5EF4-FFF2-40B4-BE49-F238E27FC236}">
                <a16:creationId xmlns:a16="http://schemas.microsoft.com/office/drawing/2014/main" id="{2D892319-D93D-4E91-C44B-E73E743AF804}"/>
              </a:ext>
            </a:extLst>
          </p:cNvPr>
          <p:cNvSpPr txBox="1"/>
          <p:nvPr/>
        </p:nvSpPr>
        <p:spPr>
          <a:xfrm>
            <a:off x="8981930" y="4887105"/>
            <a:ext cx="1763753" cy="276999"/>
          </a:xfrm>
          <a:prstGeom prst="rect">
            <a:avLst/>
          </a:prstGeom>
          <a:noFill/>
        </p:spPr>
        <p:txBody>
          <a:bodyPr wrap="none" rtlCol="0">
            <a:spAutoFit/>
          </a:bodyPr>
          <a:lstStyle/>
          <a:p>
            <a:r>
              <a:rPr lang="en-US" sz="1200" dirty="0">
                <a:solidFill>
                  <a:srgbClr val="782F40"/>
                </a:solidFill>
                <a:ea typeface="Open Sans"/>
                <a:cs typeface="Open Sans"/>
              </a:rPr>
              <a:t>with support from the</a:t>
            </a:r>
            <a:endParaRPr lang="en-US" sz="1200" dirty="0"/>
          </a:p>
        </p:txBody>
      </p:sp>
    </p:spTree>
    <p:extLst>
      <p:ext uri="{BB962C8B-B14F-4D97-AF65-F5344CB8AC3E}">
        <p14:creationId xmlns:p14="http://schemas.microsoft.com/office/powerpoint/2010/main" val="2535760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90F90C-D741-A564-EC40-60CF346F5AF1}"/>
              </a:ext>
            </a:extLst>
          </p:cNvPr>
          <p:cNvSpPr>
            <a:spLocks noGrp="1"/>
          </p:cNvSpPr>
          <p:nvPr>
            <p:ph type="title"/>
          </p:nvPr>
        </p:nvSpPr>
        <p:spPr>
          <a:xfrm>
            <a:off x="772791" y="1548106"/>
            <a:ext cx="11041380" cy="1383137"/>
          </a:xfrm>
        </p:spPr>
        <p:txBody>
          <a:bodyPr>
            <a:normAutofit fontScale="90000"/>
          </a:bodyPr>
          <a:lstStyle/>
          <a:p>
            <a:r>
              <a:rPr lang="en-US">
                <a:cs typeface="Times New Roman"/>
              </a:rPr>
              <a:t>LABORATORY ANIMAL RESOURCES</a:t>
            </a:r>
            <a:br>
              <a:rPr lang="en-US">
                <a:cs typeface="Times New Roman"/>
              </a:rPr>
            </a:br>
            <a:br>
              <a:rPr lang="en-US">
                <a:cs typeface="Times New Roman"/>
              </a:rPr>
            </a:br>
            <a:r>
              <a:rPr lang="en-US" sz="4000">
                <a:cs typeface="Times New Roman"/>
              </a:rPr>
              <a:t>Centrally administered campus organization responsible for care of all vertebrate animals used in teaching and research at FSU</a:t>
            </a:r>
            <a:br>
              <a:rPr lang="en-US"/>
            </a:br>
            <a:endParaRPr lang="en-US"/>
          </a:p>
        </p:txBody>
      </p:sp>
      <p:sp>
        <p:nvSpPr>
          <p:cNvPr id="8" name="Content Placeholder 7">
            <a:extLst>
              <a:ext uri="{FF2B5EF4-FFF2-40B4-BE49-F238E27FC236}">
                <a16:creationId xmlns:a16="http://schemas.microsoft.com/office/drawing/2014/main" id="{27737B32-6E3B-162E-1CB0-8C85E9236AE2}"/>
              </a:ext>
            </a:extLst>
          </p:cNvPr>
          <p:cNvSpPr>
            <a:spLocks noGrp="1"/>
          </p:cNvSpPr>
          <p:nvPr>
            <p:ph idx="1"/>
          </p:nvPr>
        </p:nvSpPr>
        <p:spPr>
          <a:xfrm>
            <a:off x="1543108" y="3569425"/>
            <a:ext cx="11041380" cy="3401207"/>
          </a:xfrm>
        </p:spPr>
        <p:txBody>
          <a:bodyPr vert="horz" lIns="91440" tIns="45720" rIns="91440" bIns="45720" rtlCol="0" anchor="t">
            <a:normAutofit/>
          </a:bodyPr>
          <a:lstStyle/>
          <a:p>
            <a:pPr>
              <a:lnSpc>
                <a:spcPct val="150000"/>
              </a:lnSpc>
            </a:pPr>
            <a:r>
              <a:rPr lang="en-US">
                <a:solidFill>
                  <a:schemeClr val="bg2"/>
                </a:solidFill>
                <a:latin typeface="Open Sans"/>
                <a:ea typeface="Open Sans"/>
                <a:cs typeface="Times New Roman"/>
              </a:rPr>
              <a:t>Animal procurement		</a:t>
            </a:r>
            <a:endParaRPr lang="en-US"/>
          </a:p>
          <a:p>
            <a:pPr>
              <a:lnSpc>
                <a:spcPct val="150000"/>
              </a:lnSpc>
            </a:pPr>
            <a:r>
              <a:rPr lang="en-US">
                <a:solidFill>
                  <a:schemeClr val="bg2"/>
                </a:solidFill>
                <a:latin typeface="Open Sans"/>
                <a:ea typeface="Open Sans"/>
                <a:cs typeface="Times New Roman"/>
              </a:rPr>
              <a:t>Husbandry care</a:t>
            </a:r>
          </a:p>
          <a:p>
            <a:pPr>
              <a:lnSpc>
                <a:spcPct val="150000"/>
              </a:lnSpc>
            </a:pPr>
            <a:r>
              <a:rPr lang="en-US">
                <a:solidFill>
                  <a:schemeClr val="bg2"/>
                </a:solidFill>
                <a:latin typeface="Open Sans"/>
                <a:ea typeface="Open Sans"/>
                <a:cs typeface="Times New Roman"/>
              </a:rPr>
              <a:t>Veterinary care and consultation</a:t>
            </a:r>
          </a:p>
          <a:p>
            <a:pPr>
              <a:lnSpc>
                <a:spcPct val="150000"/>
              </a:lnSpc>
            </a:pPr>
            <a:r>
              <a:rPr lang="en-US">
                <a:solidFill>
                  <a:schemeClr val="bg2"/>
                </a:solidFill>
                <a:latin typeface="Open Sans"/>
                <a:ea typeface="Open Sans"/>
                <a:cs typeface="Times New Roman"/>
              </a:rPr>
              <a:t>Training</a:t>
            </a:r>
          </a:p>
          <a:p>
            <a:pPr>
              <a:lnSpc>
                <a:spcPct val="150000"/>
              </a:lnSpc>
            </a:pPr>
            <a:endParaRPr lang="en-US">
              <a:solidFill>
                <a:schemeClr val="bg2"/>
              </a:solidFill>
            </a:endParaRPr>
          </a:p>
        </p:txBody>
      </p:sp>
    </p:spTree>
    <p:extLst>
      <p:ext uri="{BB962C8B-B14F-4D97-AF65-F5344CB8AC3E}">
        <p14:creationId xmlns:p14="http://schemas.microsoft.com/office/powerpoint/2010/main" val="3244956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E30CA-E168-8695-A40A-8B589236DC1F}"/>
              </a:ext>
            </a:extLst>
          </p:cNvPr>
          <p:cNvSpPr txBox="1">
            <a:spLocks/>
          </p:cNvSpPr>
          <p:nvPr/>
        </p:nvSpPr>
        <p:spPr>
          <a:xfrm>
            <a:off x="724557" y="714207"/>
            <a:ext cx="10640030" cy="1101697"/>
          </a:xfrm>
          <a:prstGeom prst="rect">
            <a:avLst/>
          </a:prstGeom>
        </p:spPr>
        <p:txBody>
          <a:bodyPr vert="horz" lIns="96012" tIns="48006" rIns="96012" bIns="48006" rtlCol="0" anchor="t">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60120">
              <a:defRPr/>
            </a:pPr>
            <a:r>
              <a:rPr lang="en-US" sz="4000" b="1">
                <a:solidFill>
                  <a:schemeClr val="bg2"/>
                </a:solidFill>
                <a:latin typeface="+mn-lt"/>
              </a:rPr>
              <a:t>Animal Care and Use Committee (ACUC)</a:t>
            </a:r>
            <a:endParaRPr lang="en-US" sz="4000" b="1">
              <a:solidFill>
                <a:schemeClr val="bg2"/>
              </a:solidFill>
              <a:latin typeface="+mn-lt"/>
              <a:ea typeface="Open Sans"/>
              <a:cs typeface="Open Sans"/>
            </a:endParaRPr>
          </a:p>
        </p:txBody>
      </p:sp>
      <p:sp>
        <p:nvSpPr>
          <p:cNvPr id="5" name="Content Placeholder 2">
            <a:extLst>
              <a:ext uri="{FF2B5EF4-FFF2-40B4-BE49-F238E27FC236}">
                <a16:creationId xmlns:a16="http://schemas.microsoft.com/office/drawing/2014/main" id="{4702C310-8B5F-F893-F1AC-300E27812834}"/>
              </a:ext>
            </a:extLst>
          </p:cNvPr>
          <p:cNvSpPr txBox="1">
            <a:spLocks/>
          </p:cNvSpPr>
          <p:nvPr/>
        </p:nvSpPr>
        <p:spPr>
          <a:xfrm>
            <a:off x="866657" y="1947157"/>
            <a:ext cx="10913097" cy="4533353"/>
          </a:xfrm>
          <a:prstGeom prst="rect">
            <a:avLst/>
          </a:prstGeom>
        </p:spPr>
        <p:txBody>
          <a:bodyPr lIns="91440" tIns="45720" rIns="91440" bIns="45720" anchor="t">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US" sz="2800" b="1">
                <a:solidFill>
                  <a:schemeClr val="bg2"/>
                </a:solidFill>
              </a:rPr>
              <a:t>Federally mandated entity with specific regulatory functions</a:t>
            </a:r>
            <a:endParaRPr lang="en-US" sz="2800">
              <a:solidFill>
                <a:schemeClr val="bg2"/>
              </a:solidFill>
              <a:ea typeface="Open Sans"/>
              <a:cs typeface="Open Sans"/>
            </a:endParaRPr>
          </a:p>
          <a:p>
            <a:pPr marL="0" indent="0">
              <a:buNone/>
            </a:pPr>
            <a:endParaRPr lang="en-US" sz="1100" b="1">
              <a:solidFill>
                <a:schemeClr val="bg2"/>
              </a:solidFill>
              <a:ea typeface="Open Sans"/>
              <a:cs typeface="Open Sans"/>
            </a:endParaRPr>
          </a:p>
          <a:p>
            <a:pPr marL="571500" lvl="1" indent="-266700">
              <a:lnSpc>
                <a:spcPct val="150000"/>
              </a:lnSpc>
              <a:buChar char="•"/>
            </a:pPr>
            <a:r>
              <a:rPr lang="en-US" sz="2300">
                <a:solidFill>
                  <a:schemeClr val="bg2"/>
                </a:solidFill>
              </a:rPr>
              <a:t>Conducts semiannual program and facility evaluations </a:t>
            </a:r>
            <a:endParaRPr lang="en-US" sz="2300">
              <a:solidFill>
                <a:schemeClr val="bg2"/>
              </a:solidFill>
              <a:ea typeface="Open Sans"/>
              <a:cs typeface="Open Sans"/>
            </a:endParaRPr>
          </a:p>
          <a:p>
            <a:pPr marL="571500" lvl="1" indent="-266700">
              <a:lnSpc>
                <a:spcPct val="150000"/>
              </a:lnSpc>
              <a:buChar char="•"/>
            </a:pPr>
            <a:r>
              <a:rPr lang="en-US" sz="2300">
                <a:solidFill>
                  <a:schemeClr val="bg2"/>
                </a:solidFill>
              </a:rPr>
              <a:t>Reviews and investigates animal welfare concerns</a:t>
            </a:r>
            <a:endParaRPr lang="en-US" sz="2300">
              <a:solidFill>
                <a:schemeClr val="bg2"/>
              </a:solidFill>
              <a:ea typeface="Open Sans"/>
              <a:cs typeface="Open Sans"/>
            </a:endParaRPr>
          </a:p>
          <a:p>
            <a:pPr marL="571500" lvl="1" indent="-266700">
              <a:lnSpc>
                <a:spcPct val="150000"/>
              </a:lnSpc>
              <a:buChar char="•"/>
            </a:pPr>
            <a:r>
              <a:rPr lang="en-US" sz="2300">
                <a:solidFill>
                  <a:schemeClr val="bg2"/>
                </a:solidFill>
              </a:rPr>
              <a:t>Makes recommendations regarding Program needs to Institutional Official</a:t>
            </a:r>
            <a:endParaRPr lang="en-US" sz="2300">
              <a:solidFill>
                <a:schemeClr val="bg2"/>
              </a:solidFill>
              <a:ea typeface="Open Sans"/>
              <a:cs typeface="Open Sans"/>
            </a:endParaRPr>
          </a:p>
          <a:p>
            <a:pPr marL="571500" lvl="1" indent="-266700">
              <a:lnSpc>
                <a:spcPct val="150000"/>
              </a:lnSpc>
              <a:buChar char="•"/>
            </a:pPr>
            <a:r>
              <a:rPr lang="en-US" sz="2300" u="sng">
                <a:solidFill>
                  <a:schemeClr val="bg2"/>
                </a:solidFill>
              </a:rPr>
              <a:t>Reviews and approves animal use protocols</a:t>
            </a:r>
            <a:endParaRPr lang="en-US" sz="2300" u="sng">
              <a:solidFill>
                <a:schemeClr val="bg2"/>
              </a:solidFill>
              <a:ea typeface="Open Sans"/>
              <a:cs typeface="Open Sans"/>
            </a:endParaRPr>
          </a:p>
          <a:p>
            <a:pPr marL="571500" lvl="1" indent="-266700">
              <a:lnSpc>
                <a:spcPct val="150000"/>
              </a:lnSpc>
              <a:buChar char="•"/>
            </a:pPr>
            <a:r>
              <a:rPr lang="en-US" sz="2300">
                <a:solidFill>
                  <a:schemeClr val="bg2"/>
                </a:solidFill>
              </a:rPr>
              <a:t>Au</a:t>
            </a:r>
            <a:r>
              <a:rPr lang="en-US" sz="2100">
                <a:solidFill>
                  <a:schemeClr val="bg2"/>
                </a:solidFill>
              </a:rPr>
              <a:t>thorized </a:t>
            </a:r>
            <a:r>
              <a:rPr lang="en-US" sz="2300">
                <a:solidFill>
                  <a:schemeClr val="bg2"/>
                </a:solidFill>
              </a:rPr>
              <a:t>to suspend animal activity </a:t>
            </a:r>
            <a:endParaRPr lang="en-US" sz="2300">
              <a:solidFill>
                <a:schemeClr val="bg2"/>
              </a:solidFill>
              <a:ea typeface="Open Sans"/>
              <a:cs typeface="Open Sans"/>
            </a:endParaRPr>
          </a:p>
          <a:p>
            <a:pPr marL="0" indent="0">
              <a:buNone/>
            </a:pPr>
            <a:endParaRPr lang="en-US" sz="2240">
              <a:solidFill>
                <a:schemeClr val="bg2"/>
              </a:solidFill>
            </a:endParaRPr>
          </a:p>
        </p:txBody>
      </p:sp>
    </p:spTree>
    <p:extLst>
      <p:ext uri="{BB962C8B-B14F-4D97-AF65-F5344CB8AC3E}">
        <p14:creationId xmlns:p14="http://schemas.microsoft.com/office/powerpoint/2010/main" val="2584400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300873" y="-3013988"/>
            <a:ext cx="6200990" cy="12800464"/>
          </a:xfrm>
          <a:prstGeom prst="rect">
            <a:avLst/>
          </a:prstGeom>
          <a:solidFill>
            <a:srgbClr val="FFFFFF"/>
          </a:solidFill>
        </p:spPr>
        <p:txBody>
          <a:bodyPr/>
          <a:lstStyle/>
          <a:p>
            <a:endParaRPr lang="en-US" sz="2041"/>
          </a:p>
        </p:txBody>
      </p:sp>
      <p:sp>
        <p:nvSpPr>
          <p:cNvPr id="4" name="Title 1">
            <a:extLst>
              <a:ext uri="{FF2B5EF4-FFF2-40B4-BE49-F238E27FC236}">
                <a16:creationId xmlns:a16="http://schemas.microsoft.com/office/drawing/2014/main" id="{458E30CA-E168-8695-A40A-8B589236DC1F}"/>
              </a:ext>
            </a:extLst>
          </p:cNvPr>
          <p:cNvSpPr txBox="1">
            <a:spLocks/>
          </p:cNvSpPr>
          <p:nvPr/>
        </p:nvSpPr>
        <p:spPr>
          <a:xfrm>
            <a:off x="918540" y="476186"/>
            <a:ext cx="10083439" cy="1101697"/>
          </a:xfrm>
          <a:prstGeom prst="rect">
            <a:avLst/>
          </a:prstGeom>
        </p:spPr>
        <p:txBody>
          <a:bodyPr vert="horz" lIns="96012" tIns="48006" rIns="96012" bIns="48006"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960120">
              <a:defRPr/>
            </a:pPr>
            <a:r>
              <a:rPr lang="en-US" sz="4600">
                <a:solidFill>
                  <a:schemeClr val="bg2"/>
                </a:solidFill>
              </a:rPr>
              <a:t>LAR Contact information</a:t>
            </a:r>
            <a:endParaRPr lang="en-US" sz="4600">
              <a:solidFill>
                <a:schemeClr val="bg2"/>
              </a:solidFill>
              <a:ea typeface="Open Sans SemiBold"/>
              <a:cs typeface="Open Sans SemiBold"/>
            </a:endParaRPr>
          </a:p>
        </p:txBody>
      </p:sp>
      <p:graphicFrame>
        <p:nvGraphicFramePr>
          <p:cNvPr id="3" name="Content Placeholder 2">
            <a:extLst>
              <a:ext uri="{FF2B5EF4-FFF2-40B4-BE49-F238E27FC236}">
                <a16:creationId xmlns:a16="http://schemas.microsoft.com/office/drawing/2014/main" id="{981B42DC-B088-5591-3E15-D48ACECC8900}"/>
              </a:ext>
            </a:extLst>
          </p:cNvPr>
          <p:cNvGraphicFramePr>
            <a:graphicFrameLocks/>
          </p:cNvGraphicFramePr>
          <p:nvPr>
            <p:extLst>
              <p:ext uri="{D42A27DB-BD31-4B8C-83A1-F6EECF244321}">
                <p14:modId xmlns:p14="http://schemas.microsoft.com/office/powerpoint/2010/main" val="3164745537"/>
              </p:ext>
            </p:extLst>
          </p:nvPr>
        </p:nvGraphicFramePr>
        <p:xfrm>
          <a:off x="5781610" y="1966502"/>
          <a:ext cx="6610689" cy="4876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hlinkClick r:id="rId8"/>
            <a:extLst>
              <a:ext uri="{FF2B5EF4-FFF2-40B4-BE49-F238E27FC236}">
                <a16:creationId xmlns:a16="http://schemas.microsoft.com/office/drawing/2014/main" id="{8C7E1568-4042-65F2-A47F-27119E9B5854}"/>
              </a:ext>
            </a:extLst>
          </p:cNvPr>
          <p:cNvPicPr>
            <a:picLocks noChangeAspect="1"/>
          </p:cNvPicPr>
          <p:nvPr/>
        </p:nvPicPr>
        <p:blipFill>
          <a:blip r:embed="rId9"/>
          <a:stretch>
            <a:fillRect/>
          </a:stretch>
        </p:blipFill>
        <p:spPr>
          <a:xfrm>
            <a:off x="853968" y="2124174"/>
            <a:ext cx="4557907" cy="4564581"/>
          </a:xfrm>
          <a:prstGeom prst="rect">
            <a:avLst/>
          </a:prstGeom>
        </p:spPr>
      </p:pic>
    </p:spTree>
    <p:extLst>
      <p:ext uri="{BB962C8B-B14F-4D97-AF65-F5344CB8AC3E}">
        <p14:creationId xmlns:p14="http://schemas.microsoft.com/office/powerpoint/2010/main" val="3840360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885524" y="3686514"/>
            <a:ext cx="11030552" cy="1245817"/>
          </a:xfrm>
        </p:spPr>
        <p:txBody>
          <a:bodyPr>
            <a:normAutofit fontScale="90000"/>
          </a:bodyPr>
          <a:lstStyle/>
          <a:p>
            <a:r>
              <a:rPr lang="en-US" sz="6000">
                <a:latin typeface="+mj-lt"/>
                <a:cs typeface="Times New Roman"/>
              </a:rPr>
              <a:t>Research </a:t>
            </a:r>
            <a:r>
              <a:rPr lang="en-US">
                <a:latin typeface="+mj-lt"/>
                <a:cs typeface="Times New Roman"/>
              </a:rPr>
              <a:t>Integrity, Security, and Ethics (RISE)</a:t>
            </a:r>
            <a:endParaRPr lang="en-US" sz="6000">
              <a:latin typeface="+mj-lt"/>
            </a:endParaRPr>
          </a:p>
        </p:txBody>
      </p:sp>
    </p:spTree>
    <p:extLst>
      <p:ext uri="{BB962C8B-B14F-4D97-AF65-F5344CB8AC3E}">
        <p14:creationId xmlns:p14="http://schemas.microsoft.com/office/powerpoint/2010/main" val="2611177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106F0C-E9EA-75CA-6C39-064B4F2A5FCC}"/>
              </a:ext>
            </a:extLst>
          </p:cNvPr>
          <p:cNvSpPr>
            <a:spLocks noGrp="1"/>
          </p:cNvSpPr>
          <p:nvPr>
            <p:ph type="title"/>
          </p:nvPr>
        </p:nvSpPr>
        <p:spPr>
          <a:xfrm>
            <a:off x="880110" y="789402"/>
            <a:ext cx="11041380" cy="1145875"/>
          </a:xfrm>
        </p:spPr>
        <p:txBody>
          <a:bodyPr vert="horz" lIns="91440" tIns="45720" rIns="91440" bIns="45720" rtlCol="0" anchor="ctr">
            <a:noAutofit/>
          </a:bodyPr>
          <a:lstStyle/>
          <a:p>
            <a:r>
              <a:rPr lang="en-US" b="1">
                <a:latin typeface="Open Sans"/>
                <a:ea typeface="Open Sans"/>
                <a:cs typeface="Open Sans"/>
              </a:rPr>
              <a:t>Research Integrity, Security, and Ethics</a:t>
            </a:r>
            <a:br>
              <a:rPr lang="en-US" b="1">
                <a:latin typeface="Open Sans"/>
                <a:ea typeface="Open Sans"/>
                <a:cs typeface="Open Sans"/>
              </a:rPr>
            </a:br>
            <a:endParaRPr lang="en-US"/>
          </a:p>
        </p:txBody>
      </p:sp>
      <p:sp>
        <p:nvSpPr>
          <p:cNvPr id="8" name="Content Placeholder 7">
            <a:extLst>
              <a:ext uri="{FF2B5EF4-FFF2-40B4-BE49-F238E27FC236}">
                <a16:creationId xmlns:a16="http://schemas.microsoft.com/office/drawing/2014/main" id="{36D094D7-261C-1B01-F862-09D033015BA5}"/>
              </a:ext>
            </a:extLst>
          </p:cNvPr>
          <p:cNvSpPr>
            <a:spLocks noGrp="1"/>
          </p:cNvSpPr>
          <p:nvPr>
            <p:ph idx="1"/>
          </p:nvPr>
        </p:nvSpPr>
        <p:spPr>
          <a:xfrm>
            <a:off x="971571" y="2241420"/>
            <a:ext cx="11041380" cy="4745861"/>
          </a:xfrm>
        </p:spPr>
        <p:txBody>
          <a:bodyPr vert="horz" lIns="91440" tIns="45720" rIns="91440" bIns="45720" rtlCol="0" anchor="t">
            <a:normAutofit/>
          </a:bodyPr>
          <a:lstStyle/>
          <a:p>
            <a:r>
              <a:rPr lang="en-US">
                <a:solidFill>
                  <a:schemeClr val="bg2"/>
                </a:solidFill>
                <a:latin typeface="Open Sans"/>
                <a:ea typeface="Open Sans"/>
                <a:cs typeface="Times New Roman"/>
              </a:rPr>
              <a:t>Ensures university compliance with federal, state, and local regulations regarding research.  </a:t>
            </a:r>
            <a:endParaRPr lang="en-US">
              <a:solidFill>
                <a:schemeClr val="bg2"/>
              </a:solidFill>
            </a:endParaRPr>
          </a:p>
          <a:p>
            <a:endParaRPr lang="en-US">
              <a:solidFill>
                <a:schemeClr val="bg2"/>
              </a:solidFill>
              <a:latin typeface="Open Sans"/>
              <a:ea typeface="Open Sans"/>
              <a:cs typeface="Times New Roman"/>
            </a:endParaRPr>
          </a:p>
          <a:p>
            <a:r>
              <a:rPr lang="en-US">
                <a:solidFill>
                  <a:schemeClr val="bg2"/>
                </a:solidFill>
                <a:latin typeface="Open Sans"/>
                <a:ea typeface="Open Sans"/>
                <a:cs typeface="Times New Roman"/>
              </a:rPr>
              <a:t>Develops and monitors research compliance program for FSU</a:t>
            </a:r>
            <a:endParaRPr lang="en-US">
              <a:solidFill>
                <a:schemeClr val="bg2"/>
              </a:solidFill>
            </a:endParaRPr>
          </a:p>
          <a:p>
            <a:endParaRPr lang="en-US">
              <a:solidFill>
                <a:schemeClr val="bg2"/>
              </a:solidFill>
              <a:latin typeface="Open Sans"/>
              <a:ea typeface="Open Sans"/>
            </a:endParaRPr>
          </a:p>
          <a:p>
            <a:r>
              <a:rPr lang="en-US">
                <a:solidFill>
                  <a:schemeClr val="bg2"/>
                </a:solidFill>
                <a:latin typeface="Open Sans"/>
                <a:ea typeface="Open Sans"/>
                <a:cs typeface="Times New Roman"/>
              </a:rPr>
              <a:t>FSU's RISE encompasses all areas that support or relate to FSU’s research and creative activities</a:t>
            </a:r>
          </a:p>
          <a:p>
            <a:pPr marL="0" indent="0">
              <a:buNone/>
            </a:pPr>
            <a:endParaRPr lang="en-US"/>
          </a:p>
        </p:txBody>
      </p:sp>
    </p:spTree>
    <p:extLst>
      <p:ext uri="{BB962C8B-B14F-4D97-AF65-F5344CB8AC3E}">
        <p14:creationId xmlns:p14="http://schemas.microsoft.com/office/powerpoint/2010/main" val="3098851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300873" y="-3390336"/>
            <a:ext cx="6200990" cy="12800464"/>
          </a:xfrm>
          <a:prstGeom prst="rect">
            <a:avLst/>
          </a:prstGeom>
          <a:solidFill>
            <a:srgbClr val="FFFFFF"/>
          </a:solidFill>
        </p:spPr>
        <p:txBody>
          <a:bodyPr/>
          <a:lstStyle/>
          <a:p>
            <a:endParaRPr lang="en-US" sz="2041"/>
          </a:p>
        </p:txBody>
      </p:sp>
      <p:sp>
        <p:nvSpPr>
          <p:cNvPr id="8" name="TextBox 7">
            <a:extLst>
              <a:ext uri="{FF2B5EF4-FFF2-40B4-BE49-F238E27FC236}">
                <a16:creationId xmlns:a16="http://schemas.microsoft.com/office/drawing/2014/main" id="{088203B7-1C4B-3EFF-73E3-764108C1E97D}"/>
              </a:ext>
            </a:extLst>
          </p:cNvPr>
          <p:cNvSpPr txBox="1"/>
          <p:nvPr/>
        </p:nvSpPr>
        <p:spPr>
          <a:xfrm>
            <a:off x="542065" y="482729"/>
            <a:ext cx="11286888" cy="830997"/>
          </a:xfrm>
          <a:prstGeom prst="rect">
            <a:avLst/>
          </a:prstGeom>
          <a:noFill/>
        </p:spPr>
        <p:txBody>
          <a:bodyPr wrap="square" lIns="91440" tIns="45720" rIns="91440" bIns="45720" rtlCol="0" anchor="t">
            <a:spAutoFit/>
          </a:bodyPr>
          <a:lstStyle/>
          <a:p>
            <a:r>
              <a:rPr lang="en-US" sz="4600">
                <a:solidFill>
                  <a:schemeClr val="bg2"/>
                </a:solidFill>
                <a:latin typeface="+mj-lt"/>
                <a:cs typeface="Calibri Light"/>
              </a:rPr>
              <a:t>When</a:t>
            </a:r>
            <a:r>
              <a:rPr lang="en-US" sz="4800">
                <a:solidFill>
                  <a:schemeClr val="bg2"/>
                </a:solidFill>
              </a:rPr>
              <a:t> </a:t>
            </a:r>
            <a:r>
              <a:rPr lang="en-US" sz="4600">
                <a:solidFill>
                  <a:schemeClr val="bg2"/>
                </a:solidFill>
                <a:latin typeface="+mj-lt"/>
                <a:cs typeface="Calibri Light"/>
              </a:rPr>
              <a:t>to Contact RISE</a:t>
            </a:r>
            <a:endParaRPr lang="en-US" sz="4620">
              <a:solidFill>
                <a:schemeClr val="bg2"/>
              </a:solidFill>
              <a:latin typeface="+mj-lt"/>
              <a:cs typeface="Calibri Light" panose="020F0302020204030204" pitchFamily="34" charset="0"/>
            </a:endParaRPr>
          </a:p>
        </p:txBody>
      </p:sp>
      <p:sp>
        <p:nvSpPr>
          <p:cNvPr id="3" name="Content Placeholder 2">
            <a:extLst>
              <a:ext uri="{FF2B5EF4-FFF2-40B4-BE49-F238E27FC236}">
                <a16:creationId xmlns:a16="http://schemas.microsoft.com/office/drawing/2014/main" id="{C8221F3F-33F4-203E-2B52-101D107F9C39}"/>
              </a:ext>
            </a:extLst>
          </p:cNvPr>
          <p:cNvSpPr txBox="1">
            <a:spLocks/>
          </p:cNvSpPr>
          <p:nvPr/>
        </p:nvSpPr>
        <p:spPr>
          <a:xfrm>
            <a:off x="812175" y="1942871"/>
            <a:ext cx="10744209" cy="1755001"/>
          </a:xfrm>
          <a:prstGeom prst="rect">
            <a:avLst/>
          </a:prstGeom>
        </p:spPr>
        <p:txBody>
          <a:bodyPr vert="horz" lIns="96012" tIns="48006" rIns="96012" bIns="48006"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00000"/>
              </a:lnSpc>
            </a:pPr>
            <a:r>
              <a:rPr lang="en-US" sz="2800">
                <a:solidFill>
                  <a:srgbClr val="782F40"/>
                </a:solidFill>
                <a:latin typeface="Calibri"/>
                <a:ea typeface="Calibri"/>
                <a:cs typeface="Calibri"/>
              </a:rPr>
              <a:t>To report potential issues not being addressed (anonymous hotline provided)</a:t>
            </a:r>
            <a:endParaRPr lang="en-US"/>
          </a:p>
          <a:p>
            <a:pPr>
              <a:lnSpc>
                <a:spcPct val="100000"/>
              </a:lnSpc>
            </a:pPr>
            <a:r>
              <a:rPr lang="en-US" sz="2800">
                <a:solidFill>
                  <a:srgbClr val="782F40"/>
                </a:solidFill>
                <a:latin typeface="Calibri"/>
                <a:ea typeface="Calibri"/>
                <a:cs typeface="Calibri"/>
              </a:rPr>
              <a:t>For guidance with compliance issues in any area related to research, including but not limited to:</a:t>
            </a:r>
          </a:p>
        </p:txBody>
      </p:sp>
      <p:grpSp>
        <p:nvGrpSpPr>
          <p:cNvPr id="5" name="Group 4">
            <a:extLst>
              <a:ext uri="{FF2B5EF4-FFF2-40B4-BE49-F238E27FC236}">
                <a16:creationId xmlns:a16="http://schemas.microsoft.com/office/drawing/2014/main" id="{0EAA0949-0193-F2E1-E114-6C35AD33898D}"/>
              </a:ext>
            </a:extLst>
          </p:cNvPr>
          <p:cNvGrpSpPr/>
          <p:nvPr/>
        </p:nvGrpSpPr>
        <p:grpSpPr>
          <a:xfrm>
            <a:off x="814314" y="4032952"/>
            <a:ext cx="11369891" cy="2290755"/>
            <a:chOff x="928906" y="4221126"/>
            <a:chExt cx="11369891" cy="2290755"/>
          </a:xfrm>
        </p:grpSpPr>
        <p:sp>
          <p:nvSpPr>
            <p:cNvPr id="4" name="TextBox 3">
              <a:extLst>
                <a:ext uri="{FF2B5EF4-FFF2-40B4-BE49-F238E27FC236}">
                  <a16:creationId xmlns:a16="http://schemas.microsoft.com/office/drawing/2014/main" id="{4D2F28EC-05E6-C249-A3AB-2F6D67BFA9DD}"/>
                </a:ext>
              </a:extLst>
            </p:cNvPr>
            <p:cNvSpPr txBox="1"/>
            <p:nvPr/>
          </p:nvSpPr>
          <p:spPr>
            <a:xfrm>
              <a:off x="928906" y="4221126"/>
              <a:ext cx="10083440" cy="2290755"/>
            </a:xfrm>
            <a:prstGeom prst="rect">
              <a:avLst/>
            </a:prstGeom>
            <a:noFill/>
          </p:spPr>
          <p:txBody>
            <a:bodyPr wrap="square" lIns="91440" tIns="45720" rIns="91440" bIns="45720" numCol="2" rtlCol="0" anchor="t">
              <a:spAutoFit/>
            </a:bodyPr>
            <a:lstStyle/>
            <a:p>
              <a:pPr marL="779780" lvl="1" indent="-299720">
                <a:lnSpc>
                  <a:spcPct val="150000"/>
                </a:lnSpc>
                <a:buFont typeface="Arial" panose="020B0604020202020204" pitchFamily="34" charset="0"/>
                <a:buChar char="•"/>
              </a:pPr>
              <a:r>
                <a:rPr lang="en-US" sz="2041" dirty="0">
                  <a:solidFill>
                    <a:srgbClr val="782F40"/>
                  </a:solidFill>
                  <a:cs typeface="Calibri" panose="020F0502020204030204" pitchFamily="34" charset="0"/>
                </a:rPr>
                <a:t>Conflicts of Interest</a:t>
              </a:r>
              <a:endParaRPr lang="en-US" dirty="0">
                <a:solidFill>
                  <a:srgbClr val="782F40"/>
                </a:solidFill>
              </a:endParaRPr>
            </a:p>
            <a:p>
              <a:pPr marL="779780" lvl="1" indent="-299720">
                <a:lnSpc>
                  <a:spcPct val="150000"/>
                </a:lnSpc>
                <a:buFont typeface="Arial" panose="020B0604020202020204" pitchFamily="34" charset="0"/>
                <a:buChar char="•"/>
              </a:pPr>
              <a:r>
                <a:rPr lang="en-US" sz="2041" dirty="0">
                  <a:solidFill>
                    <a:srgbClr val="782F40"/>
                  </a:solidFill>
                  <a:cs typeface="Calibri" panose="020F0502020204030204" pitchFamily="34" charset="0"/>
                </a:rPr>
                <a:t>Contracts &amp; Grants Management</a:t>
              </a:r>
              <a:endParaRPr lang="en-US" sz="2041" dirty="0">
                <a:solidFill>
                  <a:srgbClr val="782F40"/>
                </a:solidFill>
                <a:ea typeface="Open Sans"/>
                <a:cs typeface="Calibri" panose="020F0502020204030204" pitchFamily="34" charset="0"/>
              </a:endParaRPr>
            </a:p>
            <a:p>
              <a:pPr marL="779780" lvl="1" indent="-299720">
                <a:lnSpc>
                  <a:spcPct val="150000"/>
                </a:lnSpc>
                <a:buFont typeface="Arial" panose="020B0604020202020204" pitchFamily="34" charset="0"/>
                <a:buChar char="•"/>
              </a:pPr>
              <a:r>
                <a:rPr lang="en-US" sz="2041" dirty="0">
                  <a:solidFill>
                    <a:srgbClr val="782F40"/>
                  </a:solidFill>
                  <a:cs typeface="Calibri" panose="020F0502020204030204" pitchFamily="34" charset="0"/>
                </a:rPr>
                <a:t>Foreign Influence</a:t>
              </a:r>
              <a:endParaRPr lang="en-US" sz="2041" dirty="0">
                <a:solidFill>
                  <a:srgbClr val="782F40"/>
                </a:solidFill>
                <a:ea typeface="Open Sans"/>
                <a:cs typeface="Calibri" panose="020F0502020204030204" pitchFamily="34" charset="0"/>
              </a:endParaRPr>
            </a:p>
            <a:p>
              <a:pPr marL="779780" lvl="1" indent="-299720">
                <a:lnSpc>
                  <a:spcPct val="150000"/>
                </a:lnSpc>
                <a:buFont typeface="Arial" panose="020B0604020202020204" pitchFamily="34" charset="0"/>
                <a:buChar char="•"/>
              </a:pPr>
              <a:r>
                <a:rPr lang="en-US" sz="2041" dirty="0">
                  <a:solidFill>
                    <a:srgbClr val="782F40"/>
                  </a:solidFill>
                  <a:cs typeface="Calibri" panose="020F0502020204030204" pitchFamily="34" charset="0"/>
                </a:rPr>
                <a:t>Export Controls</a:t>
              </a:r>
              <a:endParaRPr lang="en-US" sz="2041" dirty="0">
                <a:solidFill>
                  <a:srgbClr val="782F40"/>
                </a:solidFill>
                <a:ea typeface="Open Sans"/>
                <a:cs typeface="Calibri" panose="020F0502020204030204" pitchFamily="34" charset="0"/>
              </a:endParaRPr>
            </a:p>
            <a:p>
              <a:pPr marL="779780" lvl="1" indent="-299720">
                <a:buFont typeface="Arial" panose="020B0604020202020204" pitchFamily="34" charset="0"/>
                <a:buChar char="•"/>
              </a:pPr>
              <a:endParaRPr lang="en-US" sz="2041" dirty="0">
                <a:solidFill>
                  <a:srgbClr val="782F40"/>
                </a:solidFill>
                <a:ea typeface="Open Sans"/>
                <a:cs typeface="Calibri" panose="020F0502020204030204" pitchFamily="34" charset="0"/>
              </a:endParaRPr>
            </a:p>
            <a:p>
              <a:pPr marL="480060" lvl="1"/>
              <a:endParaRPr lang="en-US" sz="2000" dirty="0">
                <a:solidFill>
                  <a:srgbClr val="782F40"/>
                </a:solidFill>
                <a:ea typeface="Open Sans"/>
                <a:cs typeface="Calibri"/>
              </a:endParaRPr>
            </a:p>
            <a:p>
              <a:pPr marL="779780" lvl="1" indent="-299720">
                <a:buFont typeface="Arial" panose="020B0604020202020204" pitchFamily="34" charset="0"/>
                <a:buChar char="•"/>
              </a:pPr>
              <a:endParaRPr lang="en-US" sz="2041" dirty="0">
                <a:solidFill>
                  <a:srgbClr val="782F40"/>
                </a:solidFill>
                <a:latin typeface="Gill Sans MT" panose="020B0502020104020203"/>
              </a:endParaRPr>
            </a:p>
          </p:txBody>
        </p:sp>
        <p:sp>
          <p:nvSpPr>
            <p:cNvPr id="9" name="TextBox 8">
              <a:extLst>
                <a:ext uri="{FF2B5EF4-FFF2-40B4-BE49-F238E27FC236}">
                  <a16:creationId xmlns:a16="http://schemas.microsoft.com/office/drawing/2014/main" id="{24CDE99C-0AB3-8960-365A-A2047DAF3084}"/>
                </a:ext>
              </a:extLst>
            </p:cNvPr>
            <p:cNvSpPr txBox="1"/>
            <p:nvPr/>
          </p:nvSpPr>
          <p:spPr>
            <a:xfrm>
              <a:off x="6183309" y="4222122"/>
              <a:ext cx="611548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79780" indent="-299720">
                <a:lnSpc>
                  <a:spcPct val="150000"/>
                </a:lnSpc>
                <a:buFont typeface="Arial,Sans-Serif"/>
                <a:buChar char="•"/>
              </a:pPr>
              <a:r>
                <a:rPr lang="en-US" sz="2000" dirty="0">
                  <a:solidFill>
                    <a:srgbClr val="782F40"/>
                  </a:solidFill>
                </a:rPr>
                <a:t>Human Subjects​</a:t>
              </a:r>
              <a:endParaRPr lang="en-US" sz="2000" dirty="0"/>
            </a:p>
            <a:p>
              <a:pPr marL="779780" indent="-299720">
                <a:lnSpc>
                  <a:spcPct val="150000"/>
                </a:lnSpc>
                <a:buFont typeface="Arial,Sans-Serif"/>
                <a:buChar char="•"/>
              </a:pPr>
              <a:r>
                <a:rPr lang="en-US" sz="2000" dirty="0">
                  <a:solidFill>
                    <a:srgbClr val="782F40"/>
                  </a:solidFill>
                </a:rPr>
                <a:t>Data Management​</a:t>
              </a:r>
              <a:endParaRPr lang="en-US" sz="2000" dirty="0">
                <a:solidFill>
                  <a:srgbClr val="782F40"/>
                </a:solidFill>
                <a:ea typeface="Open Sans"/>
                <a:cs typeface="Open Sans"/>
              </a:endParaRPr>
            </a:p>
            <a:p>
              <a:pPr marL="779780" indent="-299720">
                <a:lnSpc>
                  <a:spcPct val="150000"/>
                </a:lnSpc>
                <a:buFont typeface="Arial,Sans-Serif"/>
                <a:buChar char="•"/>
              </a:pPr>
              <a:r>
                <a:rPr lang="en-US" sz="2000" dirty="0">
                  <a:solidFill>
                    <a:srgbClr val="782F40"/>
                  </a:solidFill>
                </a:rPr>
                <a:t>Responsible Conduct of Research​</a:t>
              </a:r>
              <a:endParaRPr lang="en-US" sz="2000" dirty="0">
                <a:solidFill>
                  <a:srgbClr val="782F40"/>
                </a:solidFill>
                <a:ea typeface="Open Sans"/>
                <a:cs typeface="Open Sans"/>
              </a:endParaRPr>
            </a:p>
            <a:p>
              <a:pPr marL="779780" indent="-299720">
                <a:lnSpc>
                  <a:spcPct val="150000"/>
                </a:lnSpc>
                <a:buFont typeface="Arial,Sans-Serif"/>
                <a:buChar char="•"/>
              </a:pPr>
              <a:r>
                <a:rPr lang="en-US" sz="2000" dirty="0">
                  <a:solidFill>
                    <a:srgbClr val="782F40"/>
                  </a:solidFill>
                </a:rPr>
                <a:t>Research Data Management &amp; Security​</a:t>
              </a:r>
              <a:endParaRPr lang="en-US" sz="2000" dirty="0">
                <a:solidFill>
                  <a:srgbClr val="782F40"/>
                </a:solidFill>
                <a:ea typeface="Open Sans"/>
                <a:cs typeface="Open Sans"/>
              </a:endParaRPr>
            </a:p>
            <a:p>
              <a:pPr marL="480060"/>
              <a:endParaRPr lang="en-US" sz="2000" dirty="0">
                <a:solidFill>
                  <a:srgbClr val="782F40"/>
                </a:solidFill>
                <a:ea typeface="Open Sans"/>
                <a:cs typeface="Open Sans"/>
              </a:endParaRPr>
            </a:p>
          </p:txBody>
        </p:sp>
      </p:grpSp>
    </p:spTree>
    <p:extLst>
      <p:ext uri="{BB962C8B-B14F-4D97-AF65-F5344CB8AC3E}">
        <p14:creationId xmlns:p14="http://schemas.microsoft.com/office/powerpoint/2010/main" val="4098027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95946-B3ED-425A-8E18-30A9B8D2562E}"/>
              </a:ext>
            </a:extLst>
          </p:cNvPr>
          <p:cNvSpPr>
            <a:spLocks noGrp="1"/>
          </p:cNvSpPr>
          <p:nvPr>
            <p:ph idx="1"/>
          </p:nvPr>
        </p:nvSpPr>
        <p:spPr>
          <a:xfrm>
            <a:off x="4959806" y="738912"/>
            <a:ext cx="7745542" cy="6468456"/>
          </a:xfrm>
        </p:spPr>
        <p:txBody>
          <a:bodyPr anchor="t">
            <a:normAutofit/>
          </a:bodyPr>
          <a:lstStyle/>
          <a:p>
            <a:pPr>
              <a:lnSpc>
                <a:spcPct val="110000"/>
              </a:lnSpc>
            </a:pPr>
            <a:r>
              <a:rPr lang="en-US" sz="1800">
                <a:solidFill>
                  <a:srgbClr val="782F40"/>
                </a:solidFill>
                <a:latin typeface="Open Sans"/>
                <a:ea typeface="Open Sans"/>
                <a:cs typeface="Times New Roman"/>
              </a:rPr>
              <a:t>Florida State University uses the </a:t>
            </a:r>
            <a:r>
              <a:rPr lang="en-US" sz="1800" b="1">
                <a:latin typeface="Open Sans"/>
                <a:ea typeface="Open Sans"/>
                <a:cs typeface="Times New Roman"/>
              </a:rPr>
              <a:t>Conflict Administration Management System (CAMS)</a:t>
            </a:r>
            <a:r>
              <a:rPr lang="en-US" sz="1800">
                <a:solidFill>
                  <a:srgbClr val="782F40"/>
                </a:solidFill>
                <a:latin typeface="Open Sans"/>
                <a:ea typeface="Open Sans"/>
                <a:cs typeface="Times New Roman"/>
              </a:rPr>
              <a:t> to report, approve, and manage </a:t>
            </a:r>
            <a:r>
              <a:rPr lang="en-US" sz="1800" b="1">
                <a:solidFill>
                  <a:srgbClr val="782F40"/>
                </a:solidFill>
                <a:latin typeface="Open Sans"/>
                <a:ea typeface="Open Sans"/>
                <a:cs typeface="Times New Roman"/>
              </a:rPr>
              <a:t>outside activity/employment</a:t>
            </a:r>
            <a:r>
              <a:rPr lang="en-US" sz="1800">
                <a:solidFill>
                  <a:srgbClr val="782F40"/>
                </a:solidFill>
                <a:latin typeface="Open Sans"/>
                <a:ea typeface="Open Sans"/>
                <a:cs typeface="Times New Roman"/>
              </a:rPr>
              <a:t>, as well as financial disclosures for employees at Florida State</a:t>
            </a:r>
            <a:endParaRPr lang="en-US" sz="1800">
              <a:solidFill>
                <a:srgbClr val="782F40"/>
              </a:solidFill>
              <a:latin typeface="Open Sans"/>
              <a:ea typeface="Open Sans"/>
            </a:endParaRPr>
          </a:p>
          <a:p>
            <a:pPr>
              <a:lnSpc>
                <a:spcPct val="110000"/>
              </a:lnSpc>
            </a:pPr>
            <a:endParaRPr lang="en-US" sz="600">
              <a:solidFill>
                <a:srgbClr val="782F40"/>
              </a:solidFill>
              <a:latin typeface="Open Sans"/>
              <a:ea typeface="Open Sans"/>
              <a:cs typeface="Times New Roman"/>
            </a:endParaRPr>
          </a:p>
          <a:p>
            <a:pPr>
              <a:lnSpc>
                <a:spcPct val="110000"/>
              </a:lnSpc>
            </a:pPr>
            <a:r>
              <a:rPr lang="en-US" sz="1800">
                <a:solidFill>
                  <a:srgbClr val="782F40"/>
                </a:solidFill>
                <a:latin typeface="Open Sans"/>
                <a:ea typeface="Open Sans"/>
                <a:cs typeface="Times New Roman"/>
              </a:rPr>
              <a:t>The system is also used to identify and manage conflicts of interest within research activities and has components that integrate with the RAMP Grants and RAMP IRB modules. </a:t>
            </a:r>
          </a:p>
          <a:p>
            <a:pPr>
              <a:lnSpc>
                <a:spcPct val="110000"/>
              </a:lnSpc>
            </a:pPr>
            <a:endParaRPr lang="en-US" sz="600">
              <a:solidFill>
                <a:srgbClr val="782F40"/>
              </a:solidFill>
              <a:latin typeface="Open Sans"/>
              <a:ea typeface="Open Sans"/>
              <a:cs typeface="Times New Roman"/>
            </a:endParaRPr>
          </a:p>
          <a:p>
            <a:pPr>
              <a:lnSpc>
                <a:spcPct val="110000"/>
              </a:lnSpc>
            </a:pPr>
            <a:r>
              <a:rPr lang="en-US" sz="1800">
                <a:solidFill>
                  <a:srgbClr val="782F40"/>
                </a:solidFill>
                <a:latin typeface="Open Sans"/>
                <a:ea typeface="Open Sans"/>
                <a:cs typeface="Times New Roman"/>
              </a:rPr>
              <a:t>CAMS provides the following features and benefits, including:</a:t>
            </a:r>
          </a:p>
          <a:p>
            <a:pPr lvl="1">
              <a:lnSpc>
                <a:spcPct val="110000"/>
              </a:lnSpc>
            </a:pPr>
            <a:r>
              <a:rPr lang="en-US" sz="1650">
                <a:solidFill>
                  <a:srgbClr val="782F40"/>
                </a:solidFill>
                <a:latin typeface="Open Sans"/>
                <a:ea typeface="Open Sans"/>
                <a:cs typeface="Times New Roman"/>
              </a:rPr>
              <a:t>automated COI processes and workflow</a:t>
            </a:r>
          </a:p>
          <a:p>
            <a:pPr lvl="1">
              <a:lnSpc>
                <a:spcPct val="110000"/>
              </a:lnSpc>
            </a:pPr>
            <a:r>
              <a:rPr lang="en-US" sz="1650">
                <a:solidFill>
                  <a:srgbClr val="782F40"/>
                </a:solidFill>
                <a:latin typeface="Open Sans"/>
                <a:ea typeface="Open Sans"/>
                <a:cs typeface="Times New Roman"/>
              </a:rPr>
              <a:t>streamlined disclosure forms</a:t>
            </a:r>
          </a:p>
          <a:p>
            <a:pPr lvl="1">
              <a:lnSpc>
                <a:spcPct val="110000"/>
              </a:lnSpc>
            </a:pPr>
            <a:r>
              <a:rPr lang="en-US" sz="1650">
                <a:solidFill>
                  <a:srgbClr val="782F40"/>
                </a:solidFill>
                <a:latin typeface="Open Sans"/>
                <a:ea typeface="Open Sans"/>
                <a:cs typeface="Times New Roman"/>
              </a:rPr>
              <a:t>early flagging and resolution of potential conflicts</a:t>
            </a:r>
          </a:p>
          <a:p>
            <a:pPr lvl="1">
              <a:lnSpc>
                <a:spcPct val="110000"/>
              </a:lnSpc>
            </a:pPr>
            <a:r>
              <a:rPr lang="en-US" sz="1650">
                <a:solidFill>
                  <a:srgbClr val="782F40"/>
                </a:solidFill>
                <a:latin typeface="Open Sans"/>
                <a:ea typeface="Open Sans"/>
                <a:cs typeface="Times New Roman"/>
              </a:rPr>
              <a:t>elimination of redundant data input</a:t>
            </a:r>
          </a:p>
          <a:p>
            <a:pPr lvl="1">
              <a:lnSpc>
                <a:spcPct val="110000"/>
              </a:lnSpc>
            </a:pPr>
            <a:r>
              <a:rPr lang="en-US" sz="1650">
                <a:solidFill>
                  <a:srgbClr val="782F40"/>
                </a:solidFill>
                <a:latin typeface="Open Sans"/>
                <a:ea typeface="Open Sans"/>
                <a:cs typeface="Times New Roman"/>
              </a:rPr>
              <a:t>tracking of compliance and improvement of response rates</a:t>
            </a:r>
          </a:p>
          <a:p>
            <a:pPr lvl="1">
              <a:lnSpc>
                <a:spcPct val="110000"/>
              </a:lnSpc>
            </a:pPr>
            <a:r>
              <a:rPr lang="en-US" sz="1650">
                <a:solidFill>
                  <a:srgbClr val="782F40"/>
                </a:solidFill>
                <a:latin typeface="Open Sans"/>
                <a:ea typeface="Open Sans"/>
                <a:cs typeface="Times New Roman"/>
              </a:rPr>
              <a:t>fostering of a culture of transparency</a:t>
            </a:r>
          </a:p>
          <a:p>
            <a:pPr lvl="1">
              <a:lnSpc>
                <a:spcPct val="110000"/>
              </a:lnSpc>
            </a:pPr>
            <a:endParaRPr lang="en-US" sz="600">
              <a:solidFill>
                <a:srgbClr val="782F40"/>
              </a:solidFill>
              <a:latin typeface="Open Sans"/>
              <a:ea typeface="Open Sans"/>
              <a:cs typeface="Times New Roman"/>
            </a:endParaRPr>
          </a:p>
          <a:p>
            <a:pPr>
              <a:lnSpc>
                <a:spcPct val="110000"/>
              </a:lnSpc>
            </a:pPr>
            <a:r>
              <a:rPr lang="en-US" sz="1800">
                <a:solidFill>
                  <a:srgbClr val="782F40"/>
                </a:solidFill>
                <a:latin typeface="Open Sans"/>
                <a:ea typeface="Open Sans"/>
                <a:cs typeface="Times New Roman"/>
              </a:rPr>
              <a:t>Additional information and training materials may be found on the CAMS Project website at: </a:t>
            </a:r>
            <a:r>
              <a:rPr lang="en-US" sz="1800" b="1">
                <a:solidFill>
                  <a:srgbClr val="782F40"/>
                </a:solidFill>
                <a:latin typeface="Open Sans"/>
                <a:ea typeface="Open Sans"/>
                <a:cs typeface="Times New Roman"/>
                <a:hlinkClick r:id="rId3">
                  <a:extLst>
                    <a:ext uri="{A12FA001-AC4F-418D-AE19-62706E023703}">
                      <ahyp:hlinkClr xmlns:ahyp="http://schemas.microsoft.com/office/drawing/2018/hyperlinkcolor" val="tx"/>
                    </a:ext>
                  </a:extLst>
                </a:hlinkClick>
              </a:rPr>
              <a:t>https://cams-project.fsu.edu/</a:t>
            </a:r>
            <a:endParaRPr lang="en-US" sz="1800">
              <a:solidFill>
                <a:srgbClr val="782F40"/>
              </a:solidFill>
              <a:latin typeface="Open Sans"/>
              <a:ea typeface="Open Sans"/>
              <a:cs typeface="Times New Roman"/>
            </a:endParaRPr>
          </a:p>
        </p:txBody>
      </p:sp>
      <p:pic>
        <p:nvPicPr>
          <p:cNvPr id="4" name="Picture 3">
            <a:extLst>
              <a:ext uri="{FF2B5EF4-FFF2-40B4-BE49-F238E27FC236}">
                <a16:creationId xmlns:a16="http://schemas.microsoft.com/office/drawing/2014/main" id="{D086AE24-E7EE-426B-8AC8-9A80245EF670}"/>
              </a:ext>
            </a:extLst>
          </p:cNvPr>
          <p:cNvPicPr>
            <a:picLocks noChangeAspect="1"/>
          </p:cNvPicPr>
          <p:nvPr/>
        </p:nvPicPr>
        <p:blipFill>
          <a:blip r:embed="rId4"/>
          <a:stretch>
            <a:fillRect/>
          </a:stretch>
        </p:blipFill>
        <p:spPr>
          <a:xfrm>
            <a:off x="337820" y="2636921"/>
            <a:ext cx="4265233" cy="1936107"/>
          </a:xfrm>
          <a:prstGeom prst="rect">
            <a:avLst/>
          </a:prstGeom>
        </p:spPr>
      </p:pic>
    </p:spTree>
    <p:extLst>
      <p:ext uri="{BB962C8B-B14F-4D97-AF65-F5344CB8AC3E}">
        <p14:creationId xmlns:p14="http://schemas.microsoft.com/office/powerpoint/2010/main" val="1317174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6200000">
            <a:off x="3300873" y="-3013988"/>
            <a:ext cx="6200990" cy="12800464"/>
          </a:xfrm>
          <a:prstGeom prst="rect">
            <a:avLst/>
          </a:prstGeom>
          <a:solidFill>
            <a:srgbClr val="FFFFFF"/>
          </a:solidFill>
        </p:spPr>
        <p:txBody>
          <a:bodyPr/>
          <a:lstStyle/>
          <a:p>
            <a:endParaRPr lang="en-US" sz="2041"/>
          </a:p>
        </p:txBody>
      </p:sp>
      <p:sp>
        <p:nvSpPr>
          <p:cNvPr id="5" name="Title 1">
            <a:extLst>
              <a:ext uri="{FF2B5EF4-FFF2-40B4-BE49-F238E27FC236}">
                <a16:creationId xmlns:a16="http://schemas.microsoft.com/office/drawing/2014/main" id="{D53C6B35-08F9-63E1-0F84-DBF3B79C69E4}"/>
              </a:ext>
            </a:extLst>
          </p:cNvPr>
          <p:cNvSpPr txBox="1">
            <a:spLocks/>
          </p:cNvSpPr>
          <p:nvPr/>
        </p:nvSpPr>
        <p:spPr>
          <a:xfrm>
            <a:off x="652146" y="102150"/>
            <a:ext cx="11054012" cy="1598515"/>
          </a:xfrm>
          <a:prstGeom prst="rect">
            <a:avLst/>
          </a:prstGeom>
        </p:spPr>
        <p:txBody>
          <a:bodyPr vert="horz" lIns="96012" tIns="48006" rIns="96012" bIns="48006" rtlCol="0" anchor="b">
            <a:normAutofit fontScale="97500"/>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620" dirty="0">
                <a:solidFill>
                  <a:schemeClr val="bg1"/>
                </a:solidFill>
              </a:rPr>
              <a:t>RISE Contact Information</a:t>
            </a:r>
          </a:p>
        </p:txBody>
      </p:sp>
      <p:pic>
        <p:nvPicPr>
          <p:cNvPr id="6" name="Picture 5">
            <a:hlinkClick r:id="rId3"/>
            <a:extLst>
              <a:ext uri="{FF2B5EF4-FFF2-40B4-BE49-F238E27FC236}">
                <a16:creationId xmlns:a16="http://schemas.microsoft.com/office/drawing/2014/main" id="{796AF37A-491A-1709-A4ED-FE5CBD30E3C1}"/>
              </a:ext>
            </a:extLst>
          </p:cNvPr>
          <p:cNvPicPr>
            <a:picLocks noChangeAspect="1"/>
          </p:cNvPicPr>
          <p:nvPr/>
        </p:nvPicPr>
        <p:blipFill>
          <a:blip r:embed="rId4"/>
          <a:stretch>
            <a:fillRect/>
          </a:stretch>
        </p:blipFill>
        <p:spPr>
          <a:xfrm>
            <a:off x="1268793" y="2237342"/>
            <a:ext cx="3360598" cy="3340312"/>
          </a:xfrm>
          <a:prstGeom prst="rect">
            <a:avLst/>
          </a:prstGeom>
        </p:spPr>
      </p:pic>
      <p:graphicFrame>
        <p:nvGraphicFramePr>
          <p:cNvPr id="7" name="Content Placeholder 2">
            <a:extLst>
              <a:ext uri="{FF2B5EF4-FFF2-40B4-BE49-F238E27FC236}">
                <a16:creationId xmlns:a16="http://schemas.microsoft.com/office/drawing/2014/main" id="{D0F56AF8-179E-21AF-3A60-A87A6E9D0407}"/>
              </a:ext>
            </a:extLst>
          </p:cNvPr>
          <p:cNvGraphicFramePr>
            <a:graphicFrameLocks/>
          </p:cNvGraphicFramePr>
          <p:nvPr>
            <p:extLst>
              <p:ext uri="{D42A27DB-BD31-4B8C-83A1-F6EECF244321}">
                <p14:modId xmlns:p14="http://schemas.microsoft.com/office/powerpoint/2010/main" val="2736416785"/>
              </p:ext>
            </p:extLst>
          </p:nvPr>
        </p:nvGraphicFramePr>
        <p:xfrm>
          <a:off x="5406992" y="2126194"/>
          <a:ext cx="6125327" cy="35200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50695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6E37-0E78-94D9-EA1A-31F0BA5035D9}"/>
              </a:ext>
            </a:extLst>
          </p:cNvPr>
          <p:cNvSpPr>
            <a:spLocks noGrp="1"/>
          </p:cNvSpPr>
          <p:nvPr>
            <p:ph type="ctrTitle"/>
          </p:nvPr>
        </p:nvSpPr>
        <p:spPr>
          <a:xfrm>
            <a:off x="885524" y="3686514"/>
            <a:ext cx="11030552" cy="1245817"/>
          </a:xfrm>
        </p:spPr>
        <p:txBody>
          <a:bodyPr>
            <a:normAutofit/>
          </a:bodyPr>
          <a:lstStyle/>
          <a:p>
            <a:r>
              <a:rPr lang="en-US" sz="6000" dirty="0">
                <a:latin typeface="+mj-lt"/>
              </a:rPr>
              <a:t>Clinical Research Hub</a:t>
            </a:r>
          </a:p>
        </p:txBody>
      </p:sp>
    </p:spTree>
    <p:extLst>
      <p:ext uri="{BB962C8B-B14F-4D97-AF65-F5344CB8AC3E}">
        <p14:creationId xmlns:p14="http://schemas.microsoft.com/office/powerpoint/2010/main" val="3415418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8C742C0-123B-C8B4-73D4-970C11739DE1}"/>
              </a:ext>
            </a:extLst>
          </p:cNvPr>
          <p:cNvSpPr txBox="1">
            <a:spLocks/>
          </p:cNvSpPr>
          <p:nvPr/>
        </p:nvSpPr>
        <p:spPr>
          <a:xfrm>
            <a:off x="580615" y="688222"/>
            <a:ext cx="11477779" cy="712457"/>
          </a:xfrm>
          <a:prstGeom prst="rect">
            <a:avLst/>
          </a:prstGeom>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620" dirty="0">
                <a:solidFill>
                  <a:schemeClr val="bg2"/>
                </a:solidFill>
              </a:rPr>
              <a:t>Clinical Research and Trials Unit (</a:t>
            </a:r>
            <a:r>
              <a:rPr lang="en-US" sz="4620" dirty="0" err="1">
                <a:solidFill>
                  <a:schemeClr val="bg2"/>
                </a:solidFill>
              </a:rPr>
              <a:t>CRTU</a:t>
            </a:r>
            <a:r>
              <a:rPr lang="en-US" sz="4620" dirty="0">
                <a:solidFill>
                  <a:schemeClr val="bg2"/>
                </a:solidFill>
              </a:rPr>
              <a:t>)</a:t>
            </a:r>
            <a:br>
              <a:rPr lang="en-US" sz="4620" dirty="0">
                <a:solidFill>
                  <a:schemeClr val="bg2"/>
                </a:solidFill>
              </a:rPr>
            </a:br>
            <a:endParaRPr lang="en-US" sz="4620" dirty="0">
              <a:solidFill>
                <a:schemeClr val="bg2"/>
              </a:solidFill>
            </a:endParaRPr>
          </a:p>
        </p:txBody>
      </p:sp>
      <p:sp>
        <p:nvSpPr>
          <p:cNvPr id="5" name="TextBox 4">
            <a:extLst>
              <a:ext uri="{FF2B5EF4-FFF2-40B4-BE49-F238E27FC236}">
                <a16:creationId xmlns:a16="http://schemas.microsoft.com/office/drawing/2014/main" id="{F2D0634C-5723-D66F-EAE9-BD610CB1F84C}"/>
              </a:ext>
            </a:extLst>
          </p:cNvPr>
          <p:cNvSpPr txBox="1"/>
          <p:nvPr/>
        </p:nvSpPr>
        <p:spPr>
          <a:xfrm>
            <a:off x="1687844" y="1399043"/>
            <a:ext cx="9425911" cy="406393"/>
          </a:xfrm>
          <a:prstGeom prst="rect">
            <a:avLst/>
          </a:prstGeom>
          <a:noFill/>
        </p:spPr>
        <p:txBody>
          <a:bodyPr wrap="square">
            <a:spAutoFit/>
          </a:bodyPr>
          <a:lstStyle/>
          <a:p>
            <a:pPr defTabSz="960120">
              <a:defRPr/>
            </a:pPr>
            <a:r>
              <a:rPr lang="en-US" sz="1890" i="1" dirty="0">
                <a:solidFill>
                  <a:srgbClr val="782F40"/>
                </a:solidFill>
                <a:latin typeface="Calibri" panose="020F0502020204030204"/>
              </a:rPr>
              <a:t>Centrally supported location for multiple services with convenient</a:t>
            </a:r>
            <a:r>
              <a:rPr lang="en-US" sz="2041" i="1" dirty="0">
                <a:solidFill>
                  <a:srgbClr val="782F40"/>
                </a:solidFill>
                <a:latin typeface="Calibri" panose="020F0502020204030204"/>
              </a:rPr>
              <a:t> </a:t>
            </a:r>
            <a:r>
              <a:rPr lang="en-US" sz="1890" i="1" dirty="0">
                <a:solidFill>
                  <a:srgbClr val="782F40"/>
                </a:solidFill>
                <a:latin typeface="Calibri" panose="020F0502020204030204"/>
              </a:rPr>
              <a:t>access for study participants</a:t>
            </a:r>
          </a:p>
        </p:txBody>
      </p:sp>
      <p:sp>
        <p:nvSpPr>
          <p:cNvPr id="6" name="Content Placeholder 4">
            <a:extLst>
              <a:ext uri="{FF2B5EF4-FFF2-40B4-BE49-F238E27FC236}">
                <a16:creationId xmlns:a16="http://schemas.microsoft.com/office/drawing/2014/main" id="{061E070D-674A-7D61-72B7-17A197C3E531}"/>
              </a:ext>
            </a:extLst>
          </p:cNvPr>
          <p:cNvSpPr txBox="1">
            <a:spLocks/>
          </p:cNvSpPr>
          <p:nvPr/>
        </p:nvSpPr>
        <p:spPr>
          <a:xfrm>
            <a:off x="100472" y="1926308"/>
            <a:ext cx="4008470" cy="2508314"/>
          </a:xfrm>
          <a:prstGeom prst="rect">
            <a:avLst/>
          </a:prstGeom>
        </p:spPr>
        <p:txBody>
          <a:bodyPr lIns="91440" tIns="45720" rIns="91440" bIns="45720" anchor="t">
            <a:normAutofit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00" indent="-228600"/>
            <a:r>
              <a:rPr lang="en-US" sz="1700" dirty="0">
                <a:solidFill>
                  <a:srgbClr val="782F40"/>
                </a:solidFill>
                <a:latin typeface="Calibri" panose="020F0502020204030204"/>
              </a:rPr>
              <a:t>A 2,200 sq-ft, dedicated core facility for clinical research, including interview and procedure rooms</a:t>
            </a:r>
            <a:endParaRPr lang="en-US" dirty="0">
              <a:ea typeface="Open Sans"/>
              <a:cs typeface="Open Sans"/>
            </a:endParaRPr>
          </a:p>
          <a:p>
            <a:pPr marL="228600" indent="-228600"/>
            <a:r>
              <a:rPr lang="en-US" sz="1700" dirty="0">
                <a:solidFill>
                  <a:srgbClr val="782F40"/>
                </a:solidFill>
                <a:latin typeface="Calibri" panose="020F0502020204030204"/>
              </a:rPr>
              <a:t>Phlebotomy, specimen processing and freezer storage, supply storage, and researcher workroom</a:t>
            </a:r>
            <a:endParaRPr lang="en-US" sz="1700" dirty="0">
              <a:solidFill>
                <a:srgbClr val="782F40"/>
              </a:solidFill>
              <a:ea typeface="Open Sans"/>
              <a:cs typeface="Open Sans"/>
            </a:endParaRPr>
          </a:p>
          <a:p>
            <a:pPr marL="228600" indent="-228600"/>
            <a:r>
              <a:rPr lang="en-US" sz="1700" dirty="0">
                <a:solidFill>
                  <a:srgbClr val="782F40"/>
                </a:solidFill>
                <a:latin typeface="Calibri" panose="020F0502020204030204"/>
              </a:rPr>
              <a:t>Experienced clinical research staff are available onsite</a:t>
            </a:r>
          </a:p>
          <a:p>
            <a:pPr marL="228600" indent="-228600"/>
            <a:r>
              <a:rPr lang="en-US" sz="1700" dirty="0">
                <a:solidFill>
                  <a:srgbClr val="782F40"/>
                </a:solidFill>
                <a:latin typeface="Calibri" panose="020F0502020204030204"/>
                <a:ea typeface="Open Sans"/>
                <a:cs typeface="Open Sans"/>
              </a:rPr>
              <a:t>Easy parking and a bus stop at our site</a:t>
            </a:r>
            <a:endParaRPr lang="en-US" sz="2240" dirty="0">
              <a:ea typeface="Open Sans"/>
              <a:cs typeface="Open Sans"/>
            </a:endParaRPr>
          </a:p>
        </p:txBody>
      </p:sp>
      <p:pic>
        <p:nvPicPr>
          <p:cNvPr id="7" name="Content Placeholder 9" descr="A picture containing indoor, wall, ceiling, floor&#10;&#10;Description automatically generated">
            <a:extLst>
              <a:ext uri="{FF2B5EF4-FFF2-40B4-BE49-F238E27FC236}">
                <a16:creationId xmlns:a16="http://schemas.microsoft.com/office/drawing/2014/main" id="{DFEF704C-6499-5F8B-CFF8-C09CA8B7CA3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l="15838" t="18250" r="15410" b="-2"/>
          <a:stretch/>
        </p:blipFill>
        <p:spPr bwMode="auto">
          <a:xfrm>
            <a:off x="4242549" y="2318310"/>
            <a:ext cx="3720465" cy="2508314"/>
          </a:xfrm>
          <a:prstGeom prst="rect">
            <a:avLst/>
          </a:prstGeom>
          <a:ln w="190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8" name="Content Placeholder 5" descr="A room with chairs and a desk&#10;&#10;Description automatically generated with low confidence">
            <a:extLst>
              <a:ext uri="{FF2B5EF4-FFF2-40B4-BE49-F238E27FC236}">
                <a16:creationId xmlns:a16="http://schemas.microsoft.com/office/drawing/2014/main" id="{2E856F8B-D03B-3F9F-6A71-91624D88DF8B}"/>
              </a:ext>
            </a:extLst>
          </p:cNvPr>
          <p:cNvPicPr>
            <a:picLocks noChangeAspect="1"/>
          </p:cNvPicPr>
          <p:nvPr/>
        </p:nvPicPr>
        <p:blipFill rotWithShape="1">
          <a:blip r:embed="rId5">
            <a:extLst>
              <a:ext uri="{28A0092B-C50C-407E-A947-70E740481C1C}">
                <a14:useLocalDpi xmlns:a14="http://schemas.microsoft.com/office/drawing/2010/main" val="0"/>
              </a:ext>
            </a:extLst>
          </a:blip>
          <a:srcRect t="13403" r="-1" b="11110"/>
          <a:stretch/>
        </p:blipFill>
        <p:spPr>
          <a:xfrm>
            <a:off x="8481011" y="2018633"/>
            <a:ext cx="4086511" cy="1867567"/>
          </a:xfrm>
          <a:prstGeom prst="rect">
            <a:avLst/>
          </a:prstGeom>
          <a:ln w="19050">
            <a:solidFill>
              <a:schemeClr val="tx1"/>
            </a:solidFill>
          </a:ln>
        </p:spPr>
      </p:pic>
      <p:pic>
        <p:nvPicPr>
          <p:cNvPr id="9" name="Content Placeholder 7" descr="A picture containing text, indoor, wall, floor&#10;&#10;Description automatically generated">
            <a:extLst>
              <a:ext uri="{FF2B5EF4-FFF2-40B4-BE49-F238E27FC236}">
                <a16:creationId xmlns:a16="http://schemas.microsoft.com/office/drawing/2014/main" id="{2DF33C99-678B-79AE-F7AF-9D0AC312EE0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val="0"/>
              </a:ext>
            </a:extLst>
          </a:blip>
          <a:srcRect t="33580" r="-1" b="-1"/>
          <a:stretch/>
        </p:blipFill>
        <p:spPr>
          <a:xfrm>
            <a:off x="234078" y="4640327"/>
            <a:ext cx="3874864" cy="1669708"/>
          </a:xfrm>
          <a:prstGeom prst="rect">
            <a:avLst/>
          </a:prstGeom>
          <a:ln w="19050">
            <a:solidFill>
              <a:schemeClr val="tx1"/>
            </a:solidFill>
          </a:ln>
        </p:spPr>
      </p:pic>
      <p:pic>
        <p:nvPicPr>
          <p:cNvPr id="10" name="Content Placeholder 5" descr="A picture containing indoor, floor, ceiling, room&#10;&#10;Description automatically generated">
            <a:extLst>
              <a:ext uri="{FF2B5EF4-FFF2-40B4-BE49-F238E27FC236}">
                <a16:creationId xmlns:a16="http://schemas.microsoft.com/office/drawing/2014/main" id="{DB02055B-8CC6-432F-9BCD-8F66A72664D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9000"/>
                    </a14:imgEffect>
                  </a14:imgLayer>
                </a14:imgProps>
              </a:ext>
              <a:ext uri="{28A0092B-C50C-407E-A947-70E740481C1C}">
                <a14:useLocalDpi xmlns:a14="http://schemas.microsoft.com/office/drawing/2010/main" val="0"/>
              </a:ext>
            </a:extLst>
          </a:blip>
          <a:srcRect l="-3" t="12649" r="6" b="9347"/>
          <a:stretch/>
        </p:blipFill>
        <p:spPr bwMode="auto">
          <a:xfrm>
            <a:off x="8096621" y="4007072"/>
            <a:ext cx="4187857" cy="2449640"/>
          </a:xfrm>
          <a:prstGeom prst="rect">
            <a:avLst/>
          </a:prstGeom>
          <a:ln w="190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1" name="Picture 10" descr="A picture containing indoor, wall, floor&#10;&#10;Description automatically generated">
            <a:extLst>
              <a:ext uri="{FF2B5EF4-FFF2-40B4-BE49-F238E27FC236}">
                <a16:creationId xmlns:a16="http://schemas.microsoft.com/office/drawing/2014/main" id="{FA1C19E7-A428-4352-6BEE-850AD6975A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4380" y="5010541"/>
            <a:ext cx="2010251" cy="2061649"/>
          </a:xfrm>
          <a:prstGeom prst="rect">
            <a:avLst/>
          </a:prstGeom>
          <a:ln w="19050">
            <a:solidFill>
              <a:schemeClr val="tx1"/>
            </a:solidFill>
          </a:ln>
        </p:spPr>
      </p:pic>
      <p:sp>
        <p:nvSpPr>
          <p:cNvPr id="13" name="TextBox 12">
            <a:extLst>
              <a:ext uri="{FF2B5EF4-FFF2-40B4-BE49-F238E27FC236}">
                <a16:creationId xmlns:a16="http://schemas.microsoft.com/office/drawing/2014/main" id="{92CBB173-FD1E-B326-47E4-9127A501F234}"/>
              </a:ext>
            </a:extLst>
          </p:cNvPr>
          <p:cNvSpPr txBox="1"/>
          <p:nvPr/>
        </p:nvSpPr>
        <p:spPr>
          <a:xfrm>
            <a:off x="254168" y="6456712"/>
            <a:ext cx="4618915" cy="609398"/>
          </a:xfrm>
          <a:prstGeom prst="rect">
            <a:avLst/>
          </a:prstGeom>
          <a:noFill/>
          <a:ln w="28575">
            <a:solidFill>
              <a:srgbClr val="6F1A31"/>
            </a:solidFill>
          </a:ln>
        </p:spPr>
        <p:txBody>
          <a:bodyPr wrap="square" rtlCol="0">
            <a:spAutoFit/>
          </a:bodyPr>
          <a:lstStyle/>
          <a:p>
            <a:pPr algn="ctr" defTabSz="960120">
              <a:defRPr/>
            </a:pPr>
            <a:r>
              <a:rPr lang="en-US" sz="1680" b="1" dirty="0">
                <a:solidFill>
                  <a:srgbClr val="6F1A31"/>
                </a:solidFill>
                <a:latin typeface="Calibri" panose="020F0502020204030204"/>
              </a:rPr>
              <a:t>For tours or information, submit a request through the </a:t>
            </a:r>
            <a:r>
              <a:rPr lang="en-US" sz="1680" b="1" dirty="0">
                <a:solidFill>
                  <a:srgbClr val="6F1A31"/>
                </a:solidFill>
                <a:latin typeface="Calibri" panose="020F0502020204030204"/>
                <a:hlinkClick r:id="rId11"/>
              </a:rPr>
              <a:t>FSU HRC Research Request Portal.</a:t>
            </a:r>
            <a:endParaRPr lang="en-US" sz="1680" b="1" dirty="0">
              <a:solidFill>
                <a:srgbClr val="6F1A31"/>
              </a:solidFill>
              <a:latin typeface="Calibri" panose="020F0502020204030204"/>
            </a:endParaRPr>
          </a:p>
        </p:txBody>
      </p:sp>
      <p:sp>
        <p:nvSpPr>
          <p:cNvPr id="2" name="TextBox 1">
            <a:extLst>
              <a:ext uri="{FF2B5EF4-FFF2-40B4-BE49-F238E27FC236}">
                <a16:creationId xmlns:a16="http://schemas.microsoft.com/office/drawing/2014/main" id="{110D6258-7CD8-F466-8448-750504DF6447}"/>
              </a:ext>
            </a:extLst>
          </p:cNvPr>
          <p:cNvSpPr txBox="1"/>
          <p:nvPr/>
        </p:nvSpPr>
        <p:spPr>
          <a:xfrm>
            <a:off x="7649737" y="6577584"/>
            <a:ext cx="5018048" cy="584775"/>
          </a:xfrm>
          <a:prstGeom prst="rect">
            <a:avLst/>
          </a:prstGeom>
          <a:noFill/>
          <a:ln w="38100">
            <a:solidFill>
              <a:srgbClr val="6F1A31"/>
            </a:solidFill>
          </a:ln>
        </p:spPr>
        <p:txBody>
          <a:bodyPr wrap="square" rtlCol="0">
            <a:spAutoFit/>
          </a:bodyPr>
          <a:lstStyle/>
          <a:p>
            <a:pPr defTabSz="960120">
              <a:defRPr/>
            </a:pPr>
            <a:r>
              <a:rPr lang="en-US" sz="1600" b="1" dirty="0">
                <a:solidFill>
                  <a:srgbClr val="6F1A31"/>
                </a:solidFill>
                <a:latin typeface="Calibri" panose="020F0502020204030204"/>
              </a:rPr>
              <a:t>Located in Innovation Park, Research Foundation Bldg. A</a:t>
            </a:r>
          </a:p>
          <a:p>
            <a:pPr defTabSz="960120">
              <a:defRPr/>
            </a:pPr>
            <a:r>
              <a:rPr lang="en-US" sz="1600" b="1" dirty="0">
                <a:solidFill>
                  <a:srgbClr val="6F1A31"/>
                </a:solidFill>
                <a:latin typeface="Calibri" panose="020F0502020204030204"/>
              </a:rPr>
              <a:t>2000 Levy Ave. Tallahassee, FL 32306</a:t>
            </a:r>
          </a:p>
        </p:txBody>
      </p:sp>
    </p:spTree>
    <p:extLst>
      <p:ext uri="{BB962C8B-B14F-4D97-AF65-F5344CB8AC3E}">
        <p14:creationId xmlns:p14="http://schemas.microsoft.com/office/powerpoint/2010/main" val="8603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AE676-D2CD-1D08-8591-4A579C134B74}"/>
            </a:ext>
          </a:extLst>
        </p:cNvPr>
        <p:cNvGrpSpPr/>
        <p:nvPr/>
      </p:nvGrpSpPr>
      <p:grpSpPr>
        <a:xfrm>
          <a:off x="0" y="0"/>
          <a:ext cx="0" cy="0"/>
          <a:chOff x="0" y="0"/>
          <a:chExt cx="0" cy="0"/>
        </a:xfrm>
      </p:grpSpPr>
      <p:sp>
        <p:nvSpPr>
          <p:cNvPr id="12" name="Subtitle 2">
            <a:extLst>
              <a:ext uri="{FF2B5EF4-FFF2-40B4-BE49-F238E27FC236}">
                <a16:creationId xmlns:a16="http://schemas.microsoft.com/office/drawing/2014/main" id="{0E666001-AC19-BFFD-BC91-1A6503D4AA84}"/>
              </a:ext>
            </a:extLst>
          </p:cNvPr>
          <p:cNvSpPr txBox="1">
            <a:spLocks/>
          </p:cNvSpPr>
          <p:nvPr/>
        </p:nvSpPr>
        <p:spPr>
          <a:xfrm>
            <a:off x="197284" y="4339290"/>
            <a:ext cx="12407030" cy="2656512"/>
          </a:xfrm>
          <a:prstGeom prst="rect">
            <a:avLst/>
          </a:prstGeom>
        </p:spPr>
        <p:txBody>
          <a:bodyPr vert="horz" lIns="96012" tIns="48006" rIns="96012" bIns="48006"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CEB888"/>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itchFamily="2" charset="0"/>
                <a:ea typeface="Open Sans Light" pitchFamily="2" charset="0"/>
                <a:cs typeface="Open Sans Light"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itchFamily="2" charset="0"/>
                <a:ea typeface="Open Sans Light" pitchFamily="2" charset="0"/>
                <a:cs typeface="Open Sans Light"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itchFamily="2" charset="0"/>
                <a:ea typeface="Open Sans Light" pitchFamily="2" charset="0"/>
                <a:cs typeface="Open Sans Light"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itchFamily="2" charset="0"/>
                <a:ea typeface="Open Sans Light" pitchFamily="2" charset="0"/>
                <a:cs typeface="Open Sans Light"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940" b="0" dirty="0">
                <a:solidFill>
                  <a:srgbClr val="782F40"/>
                </a:solidFill>
                <a:latin typeface="Open Sans"/>
                <a:ea typeface="Open Sans"/>
                <a:cs typeface="Open Sans"/>
              </a:rPr>
              <a:t>Currently our </a:t>
            </a:r>
            <a:r>
              <a:rPr lang="en-US" sz="2940" dirty="0">
                <a:solidFill>
                  <a:srgbClr val="782F40"/>
                </a:solidFill>
                <a:latin typeface="Open Sans"/>
                <a:ea typeface="Open Sans"/>
                <a:cs typeface="Open Sans"/>
              </a:rPr>
              <a:t>request portal, website, phone, and email </a:t>
            </a:r>
            <a:r>
              <a:rPr lang="en-US" sz="2940" b="0" dirty="0">
                <a:solidFill>
                  <a:srgbClr val="782F40"/>
                </a:solidFill>
                <a:latin typeface="Open Sans"/>
                <a:ea typeface="Open Sans"/>
                <a:cs typeface="Open Sans"/>
              </a:rPr>
              <a:t>services are active, and we have support staff ready to respond to your research questions.</a:t>
            </a:r>
          </a:p>
        </p:txBody>
      </p:sp>
      <p:sp>
        <p:nvSpPr>
          <p:cNvPr id="27" name="TextBox 26">
            <a:extLst>
              <a:ext uri="{FF2B5EF4-FFF2-40B4-BE49-F238E27FC236}">
                <a16:creationId xmlns:a16="http://schemas.microsoft.com/office/drawing/2014/main" id="{EE3D3D3C-2C40-4937-E6E5-65FC29BE1C61}"/>
              </a:ext>
            </a:extLst>
          </p:cNvPr>
          <p:cNvSpPr txBox="1"/>
          <p:nvPr/>
        </p:nvSpPr>
        <p:spPr>
          <a:xfrm>
            <a:off x="5621566" y="1933001"/>
            <a:ext cx="1307961" cy="480131"/>
          </a:xfrm>
          <a:prstGeom prst="rect">
            <a:avLst/>
          </a:prstGeom>
          <a:noFill/>
        </p:spPr>
        <p:txBody>
          <a:bodyPr wrap="square" rtlCol="0">
            <a:spAutoFit/>
          </a:bodyPr>
          <a:lstStyle/>
          <a:p>
            <a:pPr algn="ctr"/>
            <a:r>
              <a:rPr lang="en-US" sz="2520" b="1"/>
              <a:t>Phone</a:t>
            </a:r>
          </a:p>
        </p:txBody>
      </p:sp>
      <p:sp>
        <p:nvSpPr>
          <p:cNvPr id="29" name="TextBox 28">
            <a:extLst>
              <a:ext uri="{FF2B5EF4-FFF2-40B4-BE49-F238E27FC236}">
                <a16:creationId xmlns:a16="http://schemas.microsoft.com/office/drawing/2014/main" id="{80CB4E39-639B-D56F-ECED-B4B29B87D8F4}"/>
              </a:ext>
            </a:extLst>
          </p:cNvPr>
          <p:cNvSpPr txBox="1"/>
          <p:nvPr/>
        </p:nvSpPr>
        <p:spPr>
          <a:xfrm>
            <a:off x="7728747" y="1933000"/>
            <a:ext cx="1307961" cy="480131"/>
          </a:xfrm>
          <a:prstGeom prst="rect">
            <a:avLst/>
          </a:prstGeom>
          <a:noFill/>
        </p:spPr>
        <p:txBody>
          <a:bodyPr wrap="square" rtlCol="0">
            <a:spAutoFit/>
          </a:bodyPr>
          <a:lstStyle/>
          <a:p>
            <a:pPr algn="ctr"/>
            <a:r>
              <a:rPr lang="en-US" sz="2520" b="1"/>
              <a:t>E-mail</a:t>
            </a:r>
          </a:p>
        </p:txBody>
      </p:sp>
      <p:sp>
        <p:nvSpPr>
          <p:cNvPr id="30" name="TextBox 29">
            <a:extLst>
              <a:ext uri="{FF2B5EF4-FFF2-40B4-BE49-F238E27FC236}">
                <a16:creationId xmlns:a16="http://schemas.microsoft.com/office/drawing/2014/main" id="{FEC8F629-F4F5-6FA9-A858-685B531BDDE5}"/>
              </a:ext>
            </a:extLst>
          </p:cNvPr>
          <p:cNvSpPr txBox="1"/>
          <p:nvPr/>
        </p:nvSpPr>
        <p:spPr>
          <a:xfrm>
            <a:off x="863901" y="1739102"/>
            <a:ext cx="2211687" cy="867930"/>
          </a:xfrm>
          <a:prstGeom prst="rect">
            <a:avLst/>
          </a:prstGeom>
          <a:noFill/>
        </p:spPr>
        <p:txBody>
          <a:bodyPr wrap="square" rtlCol="0">
            <a:spAutoFit/>
          </a:bodyPr>
          <a:lstStyle/>
          <a:p>
            <a:pPr algn="ctr"/>
            <a:r>
              <a:rPr lang="en-US" sz="2520" b="1" dirty="0"/>
              <a:t>Request Portal</a:t>
            </a:r>
          </a:p>
        </p:txBody>
      </p:sp>
      <p:sp>
        <p:nvSpPr>
          <p:cNvPr id="34" name="TextBox 33">
            <a:extLst>
              <a:ext uri="{FF2B5EF4-FFF2-40B4-BE49-F238E27FC236}">
                <a16:creationId xmlns:a16="http://schemas.microsoft.com/office/drawing/2014/main" id="{47A2FF1E-5A92-867F-38C4-70C750CE7842}"/>
              </a:ext>
            </a:extLst>
          </p:cNvPr>
          <p:cNvSpPr txBox="1"/>
          <p:nvPr/>
        </p:nvSpPr>
        <p:spPr>
          <a:xfrm>
            <a:off x="9287685" y="1714281"/>
            <a:ext cx="2404446" cy="867930"/>
          </a:xfrm>
          <a:prstGeom prst="rect">
            <a:avLst/>
          </a:prstGeom>
          <a:noFill/>
        </p:spPr>
        <p:txBody>
          <a:bodyPr wrap="square" rtlCol="0">
            <a:spAutoFit/>
          </a:bodyPr>
          <a:lstStyle/>
          <a:p>
            <a:pPr algn="ctr"/>
            <a:r>
              <a:rPr lang="en-US" sz="2520" b="1"/>
              <a:t>Nole bot</a:t>
            </a:r>
          </a:p>
          <a:p>
            <a:pPr algn="ctr"/>
            <a:r>
              <a:rPr lang="en-US" sz="1680" i="1"/>
              <a:t>(in development)</a:t>
            </a:r>
            <a:r>
              <a:rPr lang="en-US" sz="2520" b="1"/>
              <a:t> </a:t>
            </a:r>
          </a:p>
        </p:txBody>
      </p:sp>
      <p:pic>
        <p:nvPicPr>
          <p:cNvPr id="1030" name="Picture 6" descr="Request Form Icons - Free SVG &amp; PNG Request Form Images ...">
            <a:extLst>
              <a:ext uri="{FF2B5EF4-FFF2-40B4-BE49-F238E27FC236}">
                <a16:creationId xmlns:a16="http://schemas.microsoft.com/office/drawing/2014/main" id="{CCDB47B0-0399-427A-72B1-77C30CC7E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096" y="2611649"/>
            <a:ext cx="14401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23FB304-2F56-DF9D-9328-10654DD8D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276" y="2611649"/>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C1A47F-3BE9-C359-86D0-A5A30EA36F8E}"/>
              </a:ext>
            </a:extLst>
          </p:cNvPr>
          <p:cNvSpPr txBox="1"/>
          <p:nvPr/>
        </p:nvSpPr>
        <p:spPr>
          <a:xfrm>
            <a:off x="3086376" y="1933001"/>
            <a:ext cx="2211687" cy="480131"/>
          </a:xfrm>
          <a:prstGeom prst="rect">
            <a:avLst/>
          </a:prstGeom>
          <a:noFill/>
        </p:spPr>
        <p:txBody>
          <a:bodyPr wrap="square" rtlCol="0">
            <a:spAutoFit/>
          </a:bodyPr>
          <a:lstStyle/>
          <a:p>
            <a:pPr algn="ctr"/>
            <a:r>
              <a:rPr lang="en-US" sz="2520" b="1"/>
              <a:t>Website</a:t>
            </a:r>
          </a:p>
        </p:txBody>
      </p:sp>
      <p:pic>
        <p:nvPicPr>
          <p:cNvPr id="1068" name="Picture 44" descr="Chatbot - Free communications icons">
            <a:extLst>
              <a:ext uri="{FF2B5EF4-FFF2-40B4-BE49-F238E27FC236}">
                <a16:creationId xmlns:a16="http://schemas.microsoft.com/office/drawing/2014/main" id="{AD210A53-EB97-B7AE-8D61-A45AC26C8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9818" y="2611649"/>
            <a:ext cx="14401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Open Email Icon - Free PNG &amp; SVG 3261168 - Noun Project">
            <a:extLst>
              <a:ext uri="{FF2B5EF4-FFF2-40B4-BE49-F238E27FC236}">
                <a16:creationId xmlns:a16="http://schemas.microsoft.com/office/drawing/2014/main" id="{79BC6BAD-997C-2119-A01F-FF1026482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638" y="2586828"/>
            <a:ext cx="14401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a:extLst>
              <a:ext uri="{FF2B5EF4-FFF2-40B4-BE49-F238E27FC236}">
                <a16:creationId xmlns:a16="http://schemas.microsoft.com/office/drawing/2014/main" id="{15B07A11-7139-4156-D166-D21AE070FC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67049">
            <a:off x="5906408" y="2611649"/>
            <a:ext cx="720090" cy="14401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2ECF1C8-9D36-0611-033C-859DD5C4CB89}"/>
              </a:ext>
            </a:extLst>
          </p:cNvPr>
          <p:cNvSpPr txBox="1">
            <a:spLocks/>
          </p:cNvSpPr>
          <p:nvPr/>
        </p:nvSpPr>
        <p:spPr>
          <a:xfrm>
            <a:off x="754856" y="643394"/>
            <a:ext cx="11041380" cy="1145875"/>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FSU Health Research Connections (HRC)</a:t>
            </a:r>
          </a:p>
        </p:txBody>
      </p:sp>
    </p:spTree>
    <p:extLst>
      <p:ext uri="{BB962C8B-B14F-4D97-AF65-F5344CB8AC3E}">
        <p14:creationId xmlns:p14="http://schemas.microsoft.com/office/powerpoint/2010/main" val="3903911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4F555-AE45-43C5-966D-22123B0FF239}"/>
              </a:ext>
            </a:extLst>
          </p:cNvPr>
          <p:cNvSpPr>
            <a:spLocks noGrp="1"/>
          </p:cNvSpPr>
          <p:nvPr>
            <p:ph idx="1"/>
          </p:nvPr>
        </p:nvSpPr>
        <p:spPr>
          <a:xfrm>
            <a:off x="2895758" y="2495202"/>
            <a:ext cx="8907544" cy="4454451"/>
          </a:xfrm>
        </p:spPr>
        <p:txBody>
          <a:bodyPr>
            <a:normAutofit/>
          </a:bodyPr>
          <a:lstStyle/>
          <a:p>
            <a:pPr marL="300038" indent="-300038">
              <a:buClr>
                <a:srgbClr val="991A1D"/>
              </a:buClr>
            </a:pPr>
            <a:r>
              <a:rPr lang="en-US" sz="1890" dirty="0">
                <a:solidFill>
                  <a:schemeClr val="bg2"/>
                </a:solidFill>
                <a:latin typeface="Calibri" panose="020F0502020204030204" pitchFamily="34" charset="0"/>
                <a:cs typeface="Calibri" panose="020F0502020204030204" pitchFamily="34" charset="0"/>
              </a:rPr>
              <a:t>TMH and FSU have partnered to provide FSU researchers with collaborators at TMH and access to clinical populations </a:t>
            </a:r>
          </a:p>
          <a:p>
            <a:pPr marL="300038" indent="-300038">
              <a:buClr>
                <a:srgbClr val="991A1D"/>
              </a:buClr>
            </a:pPr>
            <a:r>
              <a:rPr lang="en-US" sz="1890" dirty="0">
                <a:solidFill>
                  <a:schemeClr val="bg2"/>
                </a:solidFill>
                <a:latin typeface="Calibri" panose="020F0502020204030204" pitchFamily="34" charset="0"/>
                <a:cs typeface="Calibri" panose="020F0502020204030204" pitchFamily="34" charset="0"/>
              </a:rPr>
              <a:t>Interested? Contact the Clinical Research Hub, which works directly with the TMH Office of Research</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Our offices can help with </a:t>
            </a:r>
            <a:r>
              <a:rPr lang="en-US" sz="1680" b="1" dirty="0">
                <a:solidFill>
                  <a:schemeClr val="bg2"/>
                </a:solidFill>
                <a:latin typeface="Calibri" panose="020F0502020204030204" pitchFamily="34" charset="0"/>
                <a:cs typeface="Calibri" panose="020F0502020204030204" pitchFamily="34" charset="0"/>
              </a:rPr>
              <a:t>study feasibility, design, and clinical partnerships</a:t>
            </a:r>
          </a:p>
          <a:p>
            <a:pPr marL="300038" indent="-300038">
              <a:buClr>
                <a:srgbClr val="991A1D"/>
              </a:buClr>
            </a:pPr>
            <a:r>
              <a:rPr lang="en-US" sz="1890" b="1" dirty="0">
                <a:solidFill>
                  <a:schemeClr val="bg2"/>
                </a:solidFill>
                <a:latin typeface="Calibri" panose="020F0502020204030204" pitchFamily="34" charset="0"/>
                <a:cs typeface="Calibri" panose="020F0502020204030204" pitchFamily="34" charset="0"/>
              </a:rPr>
              <a:t>A dedicated TMH/FSU Research Coordinator </a:t>
            </a:r>
            <a:r>
              <a:rPr lang="en-US" sz="1890" dirty="0">
                <a:solidFill>
                  <a:schemeClr val="bg2"/>
                </a:solidFill>
                <a:latin typeface="Calibri" panose="020F0502020204030204" pitchFamily="34" charset="0"/>
                <a:cs typeface="Calibri" panose="020F0502020204030204" pitchFamily="34" charset="0"/>
              </a:rPr>
              <a:t>is available to assist with: </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Facilitating TMH provider relationships</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Submitting to the TMH IRB</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Accessing TMH PHI</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Regulatory compliance/documentation</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Implementation of the study design </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Screening, recruiting, consenting, and follow-up</a:t>
            </a:r>
          </a:p>
          <a:p>
            <a:pPr lvl="1">
              <a:buClr>
                <a:srgbClr val="991A1D"/>
              </a:buClr>
              <a:buFont typeface="Calibri" panose="020F0502020204030204" pitchFamily="34" charset="0"/>
              <a:buChar char="₋"/>
            </a:pPr>
            <a:r>
              <a:rPr lang="en-US" sz="1680" dirty="0">
                <a:solidFill>
                  <a:schemeClr val="bg2"/>
                </a:solidFill>
                <a:latin typeface="Calibri" panose="020F0502020204030204" pitchFamily="34" charset="0"/>
                <a:cs typeface="Calibri" panose="020F0502020204030204" pitchFamily="34" charset="0"/>
              </a:rPr>
              <a:t>Data requests for study feasibility assessments</a:t>
            </a:r>
          </a:p>
        </p:txBody>
      </p:sp>
      <p:sp>
        <p:nvSpPr>
          <p:cNvPr id="4" name="TextBox 3">
            <a:extLst>
              <a:ext uri="{FF2B5EF4-FFF2-40B4-BE49-F238E27FC236}">
                <a16:creationId xmlns:a16="http://schemas.microsoft.com/office/drawing/2014/main" id="{97B7E29D-6B70-4860-8360-D47C9EC98B0C}"/>
              </a:ext>
            </a:extLst>
          </p:cNvPr>
          <p:cNvSpPr txBox="1"/>
          <p:nvPr/>
        </p:nvSpPr>
        <p:spPr>
          <a:xfrm>
            <a:off x="647956" y="523445"/>
            <a:ext cx="11872879" cy="1255728"/>
          </a:xfrm>
          <a:prstGeom prst="rect">
            <a:avLst/>
          </a:prstGeom>
          <a:noFill/>
        </p:spPr>
        <p:txBody>
          <a:bodyPr wrap="square" rtlCol="0">
            <a:spAutoFit/>
          </a:bodyPr>
          <a:lstStyle/>
          <a:p>
            <a:pPr algn="ctr" defTabSz="480060">
              <a:defRPr/>
            </a:pPr>
            <a:r>
              <a:rPr lang="en-US" sz="3780" b="1" dirty="0">
                <a:solidFill>
                  <a:srgbClr val="3D547F"/>
                </a:solidFill>
                <a:latin typeface="Calibri" panose="020F0502020204030204" pitchFamily="34" charset="0"/>
                <a:cs typeface="Calibri" panose="020F0502020204030204" pitchFamily="34" charset="0"/>
              </a:rPr>
              <a:t>Tallahassee Memorial HealthCare</a:t>
            </a:r>
          </a:p>
          <a:p>
            <a:pPr algn="ctr" defTabSz="480060">
              <a:defRPr/>
            </a:pPr>
            <a:r>
              <a:rPr lang="en-US" sz="3780" b="1" dirty="0">
                <a:solidFill>
                  <a:srgbClr val="3D547F"/>
                </a:solidFill>
                <a:latin typeface="Calibri" panose="020F0502020204030204" pitchFamily="34" charset="0"/>
                <a:cs typeface="Calibri" panose="020F0502020204030204" pitchFamily="34" charset="0"/>
              </a:rPr>
              <a:t>Office of Research</a:t>
            </a:r>
          </a:p>
        </p:txBody>
      </p:sp>
      <p:sp>
        <p:nvSpPr>
          <p:cNvPr id="7" name="TextBox 6">
            <a:extLst>
              <a:ext uri="{FF2B5EF4-FFF2-40B4-BE49-F238E27FC236}">
                <a16:creationId xmlns:a16="http://schemas.microsoft.com/office/drawing/2014/main" id="{FBF69CF4-814D-4596-B189-56D39F00DDFD}"/>
              </a:ext>
            </a:extLst>
          </p:cNvPr>
          <p:cNvSpPr txBox="1"/>
          <p:nvPr/>
        </p:nvSpPr>
        <p:spPr>
          <a:xfrm>
            <a:off x="2712162" y="1727942"/>
            <a:ext cx="7377276" cy="609398"/>
          </a:xfrm>
          <a:prstGeom prst="rect">
            <a:avLst/>
          </a:prstGeom>
          <a:noFill/>
        </p:spPr>
        <p:txBody>
          <a:bodyPr wrap="none" lIns="91440" tIns="45720" rIns="91440" bIns="45720" rtlCol="0" anchor="t">
            <a:spAutoFit/>
          </a:bodyPr>
          <a:lstStyle/>
          <a:p>
            <a:pPr defTabSz="480060">
              <a:defRPr/>
            </a:pPr>
            <a:r>
              <a:rPr lang="en-US" sz="3350" b="1" i="1" dirty="0">
                <a:solidFill>
                  <a:schemeClr val="bg2"/>
                </a:solidFill>
                <a:latin typeface="Calibri"/>
                <a:ea typeface="Calibri"/>
                <a:cs typeface="Calibri"/>
              </a:rPr>
              <a:t>Clinical Research Collaboration with FSU</a:t>
            </a:r>
          </a:p>
        </p:txBody>
      </p:sp>
      <p:pic>
        <p:nvPicPr>
          <p:cNvPr id="1028" name="Picture 4" descr="Private MRI Scan London | Orthopaedics | OneWelbeck">
            <a:extLst>
              <a:ext uri="{FF2B5EF4-FFF2-40B4-BE49-F238E27FC236}">
                <a16:creationId xmlns:a16="http://schemas.microsoft.com/office/drawing/2014/main" id="{34E5B168-4F49-4F94-B87F-3BE3A66F29E3}"/>
              </a:ext>
            </a:extLst>
          </p:cNvPr>
          <p:cNvPicPr>
            <a:picLocks noChangeAspect="1" noChangeArrowheads="1"/>
          </p:cNvPicPr>
          <p:nvPr/>
        </p:nvPicPr>
        <p:blipFill>
          <a:blip r:embed="rId3">
            <a:alphaModFix amt="7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8822444" y="4449991"/>
            <a:ext cx="3410566" cy="22737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C42E325B-DEAB-47F2-BD6E-4183FF16C7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26859" y="1090911"/>
            <a:ext cx="1289304" cy="1051672"/>
          </a:xfrm>
          <a:prstGeom prst="rect">
            <a:avLst/>
          </a:prstGeom>
        </p:spPr>
      </p:pic>
      <p:pic>
        <p:nvPicPr>
          <p:cNvPr id="22" name="Picture 21" descr="Microscope in a laboratory">
            <a:extLst>
              <a:ext uri="{FF2B5EF4-FFF2-40B4-BE49-F238E27FC236}">
                <a16:creationId xmlns:a16="http://schemas.microsoft.com/office/drawing/2014/main" id="{73A42731-9629-43CC-AC01-512F3BD41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067" y="2758691"/>
            <a:ext cx="2366172" cy="1577063"/>
          </a:xfrm>
          <a:prstGeom prst="rect">
            <a:avLst/>
          </a:prstGeom>
        </p:spPr>
      </p:pic>
      <p:pic>
        <p:nvPicPr>
          <p:cNvPr id="24" name="Picture 23" descr="Researcher holding sample in test tube">
            <a:extLst>
              <a:ext uri="{FF2B5EF4-FFF2-40B4-BE49-F238E27FC236}">
                <a16:creationId xmlns:a16="http://schemas.microsoft.com/office/drawing/2014/main" id="{AA58587B-8003-4AC3-ABFB-F85EBC291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067" y="4798315"/>
            <a:ext cx="2366172" cy="1577063"/>
          </a:xfrm>
          <a:prstGeom prst="rect">
            <a:avLst/>
          </a:prstGeom>
        </p:spPr>
      </p:pic>
      <p:sp>
        <p:nvSpPr>
          <p:cNvPr id="2" name="TextBox 1">
            <a:extLst>
              <a:ext uri="{FF2B5EF4-FFF2-40B4-BE49-F238E27FC236}">
                <a16:creationId xmlns:a16="http://schemas.microsoft.com/office/drawing/2014/main" id="{4729E4B5-4F9C-448A-0868-873EF4701DEF}"/>
              </a:ext>
            </a:extLst>
          </p:cNvPr>
          <p:cNvSpPr txBox="1"/>
          <p:nvPr/>
        </p:nvSpPr>
        <p:spPr>
          <a:xfrm>
            <a:off x="142656" y="6774220"/>
            <a:ext cx="8343422" cy="350865"/>
          </a:xfrm>
          <a:prstGeom prst="rect">
            <a:avLst/>
          </a:prstGeom>
          <a:noFill/>
          <a:ln w="28575">
            <a:solidFill>
              <a:srgbClr val="6F1A31"/>
            </a:solidFill>
          </a:ln>
        </p:spPr>
        <p:txBody>
          <a:bodyPr wrap="square" rtlCol="0">
            <a:spAutoFit/>
          </a:bodyPr>
          <a:lstStyle/>
          <a:p>
            <a:pPr algn="ctr" defTabSz="960120">
              <a:defRPr/>
            </a:pPr>
            <a:r>
              <a:rPr lang="en-US" sz="1680" b="1" dirty="0">
                <a:solidFill>
                  <a:srgbClr val="6F1A31"/>
                </a:solidFill>
                <a:latin typeface="Calibri" panose="020F0502020204030204"/>
              </a:rPr>
              <a:t>For more information, submit a request through the </a:t>
            </a:r>
            <a:r>
              <a:rPr lang="en-US" sz="1680" b="1" dirty="0">
                <a:solidFill>
                  <a:srgbClr val="6F1A31"/>
                </a:solidFill>
                <a:latin typeface="Calibri" panose="020F0502020204030204"/>
                <a:hlinkClick r:id="rId9"/>
              </a:rPr>
              <a:t>FSU HRC Research Request Portal.</a:t>
            </a:r>
            <a:endParaRPr lang="en-US" sz="1680" b="1" dirty="0">
              <a:solidFill>
                <a:srgbClr val="6F1A31"/>
              </a:solidFill>
              <a:latin typeface="Calibri" panose="020F0502020204030204"/>
            </a:endParaRPr>
          </a:p>
        </p:txBody>
      </p:sp>
      <p:pic>
        <p:nvPicPr>
          <p:cNvPr id="1026" name="Picture 2">
            <a:extLst>
              <a:ext uri="{FF2B5EF4-FFF2-40B4-BE49-F238E27FC236}">
                <a16:creationId xmlns:a16="http://schemas.microsoft.com/office/drawing/2014/main" id="{9AEAE572-DBA6-AF52-54EF-BB0409E14C6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131" b="4946"/>
          <a:stretch>
            <a:fillRect/>
          </a:stretch>
        </p:blipFill>
        <p:spPr bwMode="auto">
          <a:xfrm>
            <a:off x="11246651" y="162926"/>
            <a:ext cx="1472184" cy="105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34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6F111D-AD97-6CF9-DC4C-ED46194609B3}"/>
              </a:ext>
            </a:extLst>
          </p:cNvPr>
          <p:cNvSpPr>
            <a:spLocks noGrp="1"/>
          </p:cNvSpPr>
          <p:nvPr>
            <p:ph type="title"/>
          </p:nvPr>
        </p:nvSpPr>
        <p:spPr/>
        <p:txBody>
          <a:bodyPr>
            <a:normAutofit/>
          </a:bodyPr>
          <a:lstStyle/>
          <a:p>
            <a:r>
              <a:rPr lang="en-US"/>
              <a:t>Research Training and resources for faculty and researchers</a:t>
            </a:r>
          </a:p>
        </p:txBody>
      </p:sp>
    </p:spTree>
    <p:extLst>
      <p:ext uri="{BB962C8B-B14F-4D97-AF65-F5344CB8AC3E}">
        <p14:creationId xmlns:p14="http://schemas.microsoft.com/office/powerpoint/2010/main" val="2885089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A5D39-A8C4-F797-1BEA-2D54D741DDE0}"/>
              </a:ext>
            </a:extLst>
          </p:cNvPr>
          <p:cNvSpPr>
            <a:spLocks noGrp="1"/>
          </p:cNvSpPr>
          <p:nvPr>
            <p:ph type="title"/>
          </p:nvPr>
        </p:nvSpPr>
        <p:spPr>
          <a:xfrm>
            <a:off x="626435" y="308722"/>
            <a:ext cx="8949201" cy="1101697"/>
          </a:xfrm>
        </p:spPr>
        <p:txBody>
          <a:bodyPr>
            <a:normAutofit fontScale="90000"/>
          </a:bodyPr>
          <a:lstStyle/>
          <a:p>
            <a:r>
              <a:rPr lang="en-US" sz="4600">
                <a:cs typeface="Calibri"/>
              </a:rPr>
              <a:t>Some of the Available Resources</a:t>
            </a:r>
          </a:p>
        </p:txBody>
      </p:sp>
      <p:sp>
        <p:nvSpPr>
          <p:cNvPr id="7" name="Content Placeholder 2">
            <a:extLst>
              <a:ext uri="{FF2B5EF4-FFF2-40B4-BE49-F238E27FC236}">
                <a16:creationId xmlns:a16="http://schemas.microsoft.com/office/drawing/2014/main" id="{91796E11-B721-2194-68E7-C4EE5CE1A65D}"/>
              </a:ext>
            </a:extLst>
          </p:cNvPr>
          <p:cNvSpPr>
            <a:spLocks noGrp="1"/>
          </p:cNvSpPr>
          <p:nvPr>
            <p:ph idx="1"/>
          </p:nvPr>
        </p:nvSpPr>
        <p:spPr>
          <a:xfrm>
            <a:off x="628684" y="1688150"/>
            <a:ext cx="10539714" cy="4392756"/>
          </a:xfrm>
        </p:spPr>
        <p:txBody>
          <a:bodyPr vert="horz" lIns="91440" tIns="45720" rIns="91440" bIns="45720" rtlCol="0" anchor="t">
            <a:normAutofit/>
          </a:bodyPr>
          <a:lstStyle/>
          <a:p>
            <a:r>
              <a:rPr lang="en-US" b="1">
                <a:solidFill>
                  <a:schemeClr val="bg2"/>
                </a:solidFill>
                <a:latin typeface="Calibri"/>
                <a:ea typeface="Calibri"/>
                <a:cs typeface="Calibri"/>
              </a:rPr>
              <a:t>Research Administration Knowledge and Support Hub</a:t>
            </a:r>
            <a:r>
              <a:rPr lang="en-US">
                <a:solidFill>
                  <a:schemeClr val="bg2"/>
                </a:solidFill>
                <a:latin typeface="Calibri"/>
                <a:ea typeface="Calibri"/>
                <a:cs typeface="Calibri"/>
              </a:rPr>
              <a:t> – an </a:t>
            </a:r>
            <a:br>
              <a:rPr lang="en-US">
                <a:latin typeface="Calibri"/>
                <a:ea typeface="Calibri"/>
                <a:cs typeface="Calibri"/>
              </a:rPr>
            </a:br>
            <a:r>
              <a:rPr lang="en-US">
                <a:solidFill>
                  <a:schemeClr val="bg2"/>
                </a:solidFill>
                <a:latin typeface="Calibri"/>
                <a:ea typeface="Calibri"/>
                <a:cs typeface="Calibri"/>
              </a:rPr>
              <a:t>online knowledge center, training information, and online forum</a:t>
            </a:r>
            <a:endParaRPr lang="en-US">
              <a:solidFill>
                <a:schemeClr val="bg2"/>
              </a:solidFill>
            </a:endParaRPr>
          </a:p>
          <a:p>
            <a:r>
              <a:rPr lang="en-US" b="1">
                <a:solidFill>
                  <a:schemeClr val="bg2"/>
                </a:solidFill>
                <a:latin typeface="Calibri"/>
                <a:ea typeface="Calibri"/>
                <a:cs typeface="Calibri"/>
              </a:rPr>
              <a:t>Research Administration Manual (RAM)</a:t>
            </a:r>
            <a:r>
              <a:rPr lang="en-US">
                <a:solidFill>
                  <a:schemeClr val="bg2"/>
                </a:solidFill>
                <a:latin typeface="Calibri"/>
                <a:ea typeface="Calibri"/>
                <a:cs typeface="Calibri"/>
              </a:rPr>
              <a:t> – an online research administration manual</a:t>
            </a:r>
            <a:endParaRPr lang="en-US">
              <a:solidFill>
                <a:schemeClr val="bg2"/>
              </a:solidFill>
            </a:endParaRPr>
          </a:p>
          <a:p>
            <a:r>
              <a:rPr lang="en-US">
                <a:solidFill>
                  <a:schemeClr val="bg2"/>
                </a:solidFill>
                <a:latin typeface="Calibri"/>
                <a:ea typeface="Calibri"/>
                <a:cs typeface="Calibri"/>
              </a:rPr>
              <a:t>Online training, tools, and guides:</a:t>
            </a:r>
          </a:p>
        </p:txBody>
      </p:sp>
      <p:sp>
        <p:nvSpPr>
          <p:cNvPr id="8" name="TextBox 7">
            <a:extLst>
              <a:ext uri="{FF2B5EF4-FFF2-40B4-BE49-F238E27FC236}">
                <a16:creationId xmlns:a16="http://schemas.microsoft.com/office/drawing/2014/main" id="{D0938F69-ECA4-72C5-FB9D-4C575A6CDA99}"/>
              </a:ext>
            </a:extLst>
          </p:cNvPr>
          <p:cNvSpPr txBox="1"/>
          <p:nvPr/>
        </p:nvSpPr>
        <p:spPr>
          <a:xfrm>
            <a:off x="1015757" y="4135991"/>
            <a:ext cx="11055683" cy="3170099"/>
          </a:xfrm>
          <a:prstGeom prst="rect">
            <a:avLst/>
          </a:prstGeom>
          <a:noFill/>
        </p:spPr>
        <p:txBody>
          <a:bodyPr wrap="square" lIns="91440" tIns="45720" rIns="91440" bIns="45720" numCol="2" rtlCol="0" anchor="t">
            <a:spAutoFit/>
          </a:bodyPr>
          <a:lstStyle/>
          <a:p>
            <a:pPr marL="342900" lvl="1" indent="-299720" defTabSz="480060">
              <a:buFont typeface="Arial" panose="020B0604020202020204" pitchFamily="34" charset="0"/>
              <a:buChar char="•"/>
              <a:defRPr/>
            </a:pPr>
            <a:r>
              <a:rPr lang="en-US" sz="2000">
                <a:solidFill>
                  <a:srgbClr val="782F40"/>
                </a:solidFill>
                <a:latin typeface="Calibri"/>
                <a:ea typeface="Calibri"/>
                <a:cs typeface="Calibri"/>
              </a:rPr>
              <a:t>Self-paced faculty orientation to research at FSU</a:t>
            </a:r>
            <a:endParaRPr lang="en-US" sz="2000">
              <a:solidFill>
                <a:srgbClr val="782F40"/>
              </a:solidFill>
              <a:latin typeface="Open Sans"/>
              <a:ea typeface="Open Sans"/>
              <a:cs typeface="Open Sans"/>
            </a:endParaRPr>
          </a:p>
          <a:p>
            <a:pPr marL="34290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Researcher Pathway</a:t>
            </a:r>
          </a:p>
          <a:p>
            <a:pPr marL="34290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Workflow Maps</a:t>
            </a:r>
          </a:p>
          <a:p>
            <a:pPr marL="34290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Roles &amp; Responsibilities</a:t>
            </a:r>
          </a:p>
          <a:p>
            <a:pPr marL="34290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Access for policies &amp; procedures</a:t>
            </a:r>
          </a:p>
          <a:p>
            <a:pPr marL="34290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RAMP Information</a:t>
            </a:r>
          </a:p>
          <a:p>
            <a:pPr marL="779780" lvl="1" indent="-299720" defTabSz="480060">
              <a:lnSpc>
                <a:spcPct val="150000"/>
              </a:lnSpc>
              <a:buFont typeface="Arial" panose="020B0604020202020204" pitchFamily="34" charset="0"/>
              <a:buChar char="•"/>
              <a:defRPr/>
            </a:pPr>
            <a:endParaRPr lang="en-US" sz="2000">
              <a:solidFill>
                <a:srgbClr val="782F40"/>
              </a:solidFill>
              <a:latin typeface="Calibri"/>
              <a:ea typeface="Calibri"/>
              <a:cs typeface="Calibri"/>
            </a:endParaRPr>
          </a:p>
          <a:p>
            <a:pPr marL="779780" lvl="1" indent="-299720" defTabSz="480060">
              <a:buFont typeface="Arial" panose="020B0604020202020204" pitchFamily="34" charset="0"/>
              <a:buChar char="•"/>
              <a:defRPr/>
            </a:pPr>
            <a:r>
              <a:rPr lang="en-US" sz="2000">
                <a:solidFill>
                  <a:srgbClr val="782F40"/>
                </a:solidFill>
                <a:latin typeface="Calibri"/>
                <a:ea typeface="Calibri"/>
                <a:cs typeface="Calibri"/>
              </a:rPr>
              <a:t>Up2Speed – Education videos on research administration topics</a:t>
            </a:r>
          </a:p>
          <a:p>
            <a:pPr marL="779780" lvl="1" indent="-299720" defTabSz="480060">
              <a:buFont typeface="Arial" panose="020B0604020202020204" pitchFamily="34" charset="0"/>
              <a:buChar char="•"/>
              <a:defRPr/>
            </a:pPr>
            <a:endParaRPr lang="en-US" sz="900">
              <a:solidFill>
                <a:srgbClr val="782F40"/>
              </a:solidFill>
              <a:latin typeface="Calibri"/>
              <a:ea typeface="Calibri"/>
              <a:cs typeface="Calibri"/>
            </a:endParaRPr>
          </a:p>
          <a:p>
            <a:pPr marL="779780" lvl="1" indent="-299720" defTabSz="480060">
              <a:buFont typeface="Arial" panose="020B0604020202020204" pitchFamily="34" charset="0"/>
              <a:buChar char="•"/>
              <a:defRPr/>
            </a:pPr>
            <a:r>
              <a:rPr lang="en-US" sz="2000">
                <a:solidFill>
                  <a:srgbClr val="782F40"/>
                </a:solidFill>
                <a:latin typeface="Calibri"/>
                <a:ea typeface="Calibri"/>
                <a:cs typeface="Calibri"/>
              </a:rPr>
              <a:t>Information regarding the Office of Research</a:t>
            </a:r>
          </a:p>
          <a:p>
            <a:pPr marL="77978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Research Administration topics</a:t>
            </a:r>
          </a:p>
          <a:p>
            <a:pPr marL="77978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Information on Finding Funding </a:t>
            </a:r>
          </a:p>
          <a:p>
            <a:pPr marL="779780" lvl="1" indent="-299720" defTabSz="480060">
              <a:lnSpc>
                <a:spcPct val="150000"/>
              </a:lnSpc>
              <a:buFont typeface="Arial" panose="020B0604020202020204" pitchFamily="34" charset="0"/>
              <a:buChar char="•"/>
              <a:defRPr/>
            </a:pPr>
            <a:r>
              <a:rPr lang="en-US" sz="2000">
                <a:solidFill>
                  <a:srgbClr val="782F40"/>
                </a:solidFill>
                <a:latin typeface="Calibri"/>
                <a:ea typeface="Calibri"/>
                <a:cs typeface="Calibri"/>
              </a:rPr>
              <a:t>And many other topics</a:t>
            </a:r>
          </a:p>
          <a:p>
            <a:pPr marL="779780" lvl="1" indent="-299720" defTabSz="480060">
              <a:lnSpc>
                <a:spcPct val="150000"/>
              </a:lnSpc>
              <a:buFont typeface="Arial" panose="020B0604020202020204" pitchFamily="34" charset="0"/>
              <a:buChar char="•"/>
              <a:defRPr/>
            </a:pPr>
            <a:endParaRPr lang="en-US" sz="2000">
              <a:solidFill>
                <a:srgbClr val="782F40"/>
              </a:solidFill>
              <a:latin typeface="Gill Sans MT" panose="020B0502020104020203"/>
            </a:endParaRPr>
          </a:p>
        </p:txBody>
      </p:sp>
      <p:pic>
        <p:nvPicPr>
          <p:cNvPr id="3" name="Content Placeholder 7">
            <a:hlinkClick r:id="rId3"/>
            <a:extLst>
              <a:ext uri="{FF2B5EF4-FFF2-40B4-BE49-F238E27FC236}">
                <a16:creationId xmlns:a16="http://schemas.microsoft.com/office/drawing/2014/main" id="{32CA7B4E-8814-8C6F-14C3-47E3771A69E4}"/>
              </a:ext>
            </a:extLst>
          </p:cNvPr>
          <p:cNvPicPr>
            <a:picLocks noChangeAspect="1"/>
          </p:cNvPicPr>
          <p:nvPr/>
        </p:nvPicPr>
        <p:blipFill>
          <a:blip r:embed="rId4"/>
          <a:stretch>
            <a:fillRect/>
          </a:stretch>
        </p:blipFill>
        <p:spPr>
          <a:xfrm>
            <a:off x="10539195" y="1178610"/>
            <a:ext cx="1967281" cy="1962364"/>
          </a:xfrm>
          <a:prstGeom prst="rect">
            <a:avLst/>
          </a:prstGeom>
        </p:spPr>
      </p:pic>
    </p:spTree>
    <p:extLst>
      <p:ext uri="{BB962C8B-B14F-4D97-AF65-F5344CB8AC3E}">
        <p14:creationId xmlns:p14="http://schemas.microsoft.com/office/powerpoint/2010/main" val="586252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10AC-F7FA-8CE4-88E4-C565686CC8BD}"/>
              </a:ext>
            </a:extLst>
          </p:cNvPr>
          <p:cNvSpPr>
            <a:spLocks noGrp="1"/>
          </p:cNvSpPr>
          <p:nvPr>
            <p:ph type="title"/>
          </p:nvPr>
        </p:nvSpPr>
        <p:spPr>
          <a:xfrm>
            <a:off x="584008" y="405200"/>
            <a:ext cx="11041380" cy="1145875"/>
          </a:xfrm>
        </p:spPr>
        <p:txBody>
          <a:bodyPr/>
          <a:lstStyle/>
          <a:p>
            <a:r>
              <a:rPr lang="en-US">
                <a:ea typeface="Open Sans SemiBold"/>
                <a:cs typeface="Times New Roman"/>
              </a:rPr>
              <a:t>Faculty-Centered Resources</a:t>
            </a:r>
            <a:endParaRPr lang="en-US"/>
          </a:p>
        </p:txBody>
      </p:sp>
      <p:sp>
        <p:nvSpPr>
          <p:cNvPr id="3" name="Content Placeholder 2">
            <a:extLst>
              <a:ext uri="{FF2B5EF4-FFF2-40B4-BE49-F238E27FC236}">
                <a16:creationId xmlns:a16="http://schemas.microsoft.com/office/drawing/2014/main" id="{E0229F96-64C8-98C2-7773-CF9FA80F4758}"/>
              </a:ext>
            </a:extLst>
          </p:cNvPr>
          <p:cNvSpPr>
            <a:spLocks noGrp="1"/>
          </p:cNvSpPr>
          <p:nvPr>
            <p:ph idx="1"/>
          </p:nvPr>
        </p:nvSpPr>
        <p:spPr>
          <a:xfrm>
            <a:off x="578730" y="1500440"/>
            <a:ext cx="11637188" cy="5044265"/>
          </a:xfrm>
        </p:spPr>
        <p:txBody>
          <a:bodyPr vert="horz" lIns="91440" tIns="45720" rIns="91440" bIns="45720" rtlCol="0" anchor="t">
            <a:normAutofit fontScale="77500" lnSpcReduction="20000"/>
          </a:bodyPr>
          <a:lstStyle/>
          <a:p>
            <a:pPr>
              <a:lnSpc>
                <a:spcPct val="160000"/>
              </a:lnSpc>
            </a:pPr>
            <a:r>
              <a:rPr lang="en-US" sz="3100">
                <a:solidFill>
                  <a:schemeClr val="bg2"/>
                </a:solidFill>
                <a:latin typeface="Open Sans"/>
                <a:ea typeface="Open Sans"/>
                <a:cs typeface="Times New Roman"/>
              </a:rPr>
              <a:t>Researchers New to FSU – Online orientation on conducting research at FSU</a:t>
            </a:r>
            <a:endParaRPr lang="en-US" sz="3100">
              <a:solidFill>
                <a:schemeClr val="bg2"/>
              </a:solidFill>
            </a:endParaRPr>
          </a:p>
          <a:p>
            <a:pPr>
              <a:lnSpc>
                <a:spcPct val="160000"/>
              </a:lnSpc>
            </a:pPr>
            <a:r>
              <a:rPr lang="en-US" sz="3100">
                <a:solidFill>
                  <a:schemeClr val="bg2"/>
                </a:solidFill>
                <a:latin typeface="Open Sans"/>
                <a:ea typeface="Open Sans"/>
                <a:cs typeface="Times New Roman"/>
              </a:rPr>
              <a:t>Research Development Resources</a:t>
            </a:r>
          </a:p>
          <a:p>
            <a:pPr>
              <a:lnSpc>
                <a:spcPct val="160000"/>
              </a:lnSpc>
            </a:pPr>
            <a:r>
              <a:rPr lang="en-US" sz="3100">
                <a:solidFill>
                  <a:schemeClr val="bg2"/>
                </a:solidFill>
                <a:latin typeface="Open Sans"/>
                <a:ea typeface="Open Sans"/>
                <a:cs typeface="Times New Roman"/>
              </a:rPr>
              <a:t>High-Performance Computing Resources</a:t>
            </a:r>
          </a:p>
          <a:p>
            <a:pPr>
              <a:lnSpc>
                <a:spcPct val="160000"/>
              </a:lnSpc>
            </a:pPr>
            <a:r>
              <a:rPr lang="en-US" sz="3100">
                <a:solidFill>
                  <a:schemeClr val="bg2"/>
                </a:solidFill>
                <a:latin typeface="Open Sans"/>
                <a:ea typeface="Open Sans"/>
                <a:cs typeface="Times New Roman"/>
              </a:rPr>
              <a:t>Human Subjects Research</a:t>
            </a:r>
          </a:p>
          <a:p>
            <a:pPr>
              <a:lnSpc>
                <a:spcPct val="160000"/>
              </a:lnSpc>
            </a:pPr>
            <a:r>
              <a:rPr lang="en-US" sz="3100">
                <a:solidFill>
                  <a:schemeClr val="bg2"/>
                </a:solidFill>
                <a:latin typeface="Open Sans"/>
                <a:ea typeface="Open Sans"/>
                <a:cs typeface="Times New Roman"/>
              </a:rPr>
              <a:t>Office of Clinical Research Advancement</a:t>
            </a:r>
          </a:p>
          <a:p>
            <a:pPr>
              <a:lnSpc>
                <a:spcPct val="160000"/>
              </a:lnSpc>
            </a:pPr>
            <a:r>
              <a:rPr lang="en-US" sz="3100">
                <a:solidFill>
                  <a:schemeClr val="bg2"/>
                </a:solidFill>
                <a:latin typeface="Open Sans"/>
                <a:ea typeface="Open Sans"/>
                <a:cs typeface="Times New Roman"/>
              </a:rPr>
              <a:t>And many other information and resources...</a:t>
            </a:r>
          </a:p>
          <a:p>
            <a:pPr marL="0" indent="0">
              <a:lnSpc>
                <a:spcPct val="160000"/>
              </a:lnSpc>
              <a:buNone/>
            </a:pPr>
            <a:endParaRPr lang="en-US">
              <a:solidFill>
                <a:schemeClr val="bg2"/>
              </a:solidFill>
              <a:latin typeface="Open Sans"/>
              <a:ea typeface="Open Sans"/>
            </a:endParaRPr>
          </a:p>
          <a:p>
            <a:pPr marL="0" indent="0" algn="ctr">
              <a:lnSpc>
                <a:spcPct val="160000"/>
              </a:lnSpc>
              <a:buNone/>
            </a:pPr>
            <a:r>
              <a:rPr lang="en-US" b="1">
                <a:solidFill>
                  <a:schemeClr val="bg2"/>
                </a:solidFill>
                <a:latin typeface="Open Sans"/>
                <a:ea typeface="Open Sans"/>
                <a:cs typeface="Times New Roman"/>
                <a:hlinkClick r:id="rId2">
                  <a:extLst>
                    <a:ext uri="{A12FA001-AC4F-418D-AE19-62706E023703}">
                      <ahyp:hlinkClr xmlns:ahyp="http://schemas.microsoft.com/office/drawing/2018/hyperlinkcolor" val="tx"/>
                    </a:ext>
                  </a:extLst>
                </a:hlinkClick>
              </a:rPr>
              <a:t>https://hub.research.fsu.edu/learning-center/faculty-and-researcher-resources</a:t>
            </a:r>
          </a:p>
        </p:txBody>
      </p:sp>
    </p:spTree>
    <p:extLst>
      <p:ext uri="{BB962C8B-B14F-4D97-AF65-F5344CB8AC3E}">
        <p14:creationId xmlns:p14="http://schemas.microsoft.com/office/powerpoint/2010/main" val="3638442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B72B34-A5FE-26A2-7C0D-58D004C1BCB9}"/>
              </a:ext>
            </a:extLst>
          </p:cNvPr>
          <p:cNvSpPr txBox="1">
            <a:spLocks/>
          </p:cNvSpPr>
          <p:nvPr/>
        </p:nvSpPr>
        <p:spPr>
          <a:xfrm>
            <a:off x="922221" y="2196866"/>
            <a:ext cx="10175707" cy="2053858"/>
          </a:xfrm>
          <a:prstGeom prst="rect">
            <a:avLst/>
          </a:prstGeom>
        </p:spPr>
        <p:txBody>
          <a:bodyPr vert="horz" lIns="96012" tIns="48006" rIns="96012" bIns="48006" rtlCol="0" anchor="b">
            <a:normAutofit fontScale="97500"/>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5670">
                <a:solidFill>
                  <a:schemeClr val="bg2"/>
                </a:solidFill>
              </a:rPr>
              <a:t>Other Research-Related Entities on Campus</a:t>
            </a:r>
          </a:p>
        </p:txBody>
      </p:sp>
    </p:spTree>
    <p:extLst>
      <p:ext uri="{BB962C8B-B14F-4D97-AF65-F5344CB8AC3E}">
        <p14:creationId xmlns:p14="http://schemas.microsoft.com/office/powerpoint/2010/main" val="1877681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724FF8-23A6-1D46-41CB-D3254C12B087}"/>
              </a:ext>
            </a:extLst>
          </p:cNvPr>
          <p:cNvSpPr txBox="1"/>
          <p:nvPr/>
        </p:nvSpPr>
        <p:spPr>
          <a:xfrm>
            <a:off x="2128811" y="6098680"/>
            <a:ext cx="3237336" cy="641714"/>
          </a:xfrm>
          <a:prstGeom prst="rect">
            <a:avLst/>
          </a:prstGeom>
          <a:noFill/>
        </p:spPr>
        <p:txBody>
          <a:bodyPr wrap="square" rtlCol="0">
            <a:spAutoFit/>
          </a:bodyPr>
          <a:lstStyle/>
          <a:p>
            <a:pPr algn="ctr" defTabSz="960120">
              <a:defRPr/>
            </a:pPr>
            <a:r>
              <a:rPr lang="en-US" sz="1680" b="1">
                <a:solidFill>
                  <a:srgbClr val="782F40"/>
                </a:solidFill>
                <a:latin typeface="Arial" panose="020B0604020202020204" pitchFamily="34" charset="0"/>
                <a:cs typeface="Arial" panose="020B0604020202020204" pitchFamily="34" charset="0"/>
              </a:rPr>
              <a:t>We Make Your Data Soar!</a:t>
            </a:r>
          </a:p>
          <a:p>
            <a:pPr defTabSz="960120">
              <a:defRPr/>
            </a:pPr>
            <a:endParaRPr lang="en-US" sz="1890">
              <a:solidFill>
                <a:srgbClr val="782F40"/>
              </a:solidFill>
              <a:latin typeface="Calibri" panose="020F0502020204030204"/>
            </a:endParaRPr>
          </a:p>
        </p:txBody>
      </p:sp>
      <p:pic>
        <p:nvPicPr>
          <p:cNvPr id="6" name="Picture 5" descr="A picture containing text, circle, screenshot, font&#10;&#10;Description automatically generated">
            <a:extLst>
              <a:ext uri="{FF2B5EF4-FFF2-40B4-BE49-F238E27FC236}">
                <a16:creationId xmlns:a16="http://schemas.microsoft.com/office/drawing/2014/main" id="{914678F9-A2FB-D6CE-AE90-F0E2B17CBE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4228" y="182456"/>
            <a:ext cx="3100731" cy="3146064"/>
          </a:xfrm>
          <a:prstGeom prst="rect">
            <a:avLst/>
          </a:prstGeom>
        </p:spPr>
      </p:pic>
      <p:sp>
        <p:nvSpPr>
          <p:cNvPr id="9" name="TextBox 8">
            <a:extLst>
              <a:ext uri="{FF2B5EF4-FFF2-40B4-BE49-F238E27FC236}">
                <a16:creationId xmlns:a16="http://schemas.microsoft.com/office/drawing/2014/main" id="{E4D5CADA-E4B8-7CCA-206F-C0D0522E3A6B}"/>
              </a:ext>
            </a:extLst>
          </p:cNvPr>
          <p:cNvSpPr txBox="1"/>
          <p:nvPr/>
        </p:nvSpPr>
        <p:spPr>
          <a:xfrm>
            <a:off x="1671674" y="2260904"/>
            <a:ext cx="4279237" cy="3850028"/>
          </a:xfrm>
          <a:prstGeom prst="rect">
            <a:avLst/>
          </a:prstGeom>
          <a:noFill/>
        </p:spPr>
        <p:txBody>
          <a:bodyPr wrap="square" lIns="91440" tIns="45720" rIns="91440" bIns="45720" rtlCol="0" anchor="t">
            <a:spAutoFit/>
          </a:bodyPr>
          <a:lstStyle/>
          <a:p>
            <a:pPr defTabSz="960120">
              <a:defRPr/>
            </a:pPr>
            <a:r>
              <a:rPr lang="en-US" sz="1450" dirty="0">
                <a:solidFill>
                  <a:srgbClr val="782F40"/>
                </a:solidFill>
                <a:latin typeface="Arial"/>
                <a:cs typeface="Arial"/>
              </a:rPr>
              <a:t>The Biostatistics, Informatics, and Research Design (BIRD) Program is your resource for research design support and consulting services from health data experts. </a:t>
            </a:r>
          </a:p>
          <a:p>
            <a:pPr defTabSz="960120">
              <a:defRPr/>
            </a:pPr>
            <a:endParaRPr lang="en-US" sz="1050" dirty="0">
              <a:solidFill>
                <a:srgbClr val="782F40"/>
              </a:solidFill>
              <a:latin typeface="Arial" panose="020B0604020202020204" pitchFamily="34" charset="0"/>
              <a:cs typeface="Arial" panose="020B0604020202020204" pitchFamily="34" charset="0"/>
            </a:endParaRPr>
          </a:p>
          <a:p>
            <a:pPr defTabSz="960120">
              <a:defRPr/>
            </a:pPr>
            <a:r>
              <a:rPr lang="en-US" sz="1450" dirty="0">
                <a:solidFill>
                  <a:srgbClr val="782F40"/>
                </a:solidFill>
                <a:latin typeface="Arial"/>
                <a:cs typeface="Arial"/>
              </a:rPr>
              <a:t>The BIRD Program provides a central location to access support services related to human health data science, informatics, and clinical and translational research design including:</a:t>
            </a:r>
          </a:p>
          <a:p>
            <a:pPr marL="240030" indent="-240030" defTabSz="960120">
              <a:buFont typeface="Arial" panose="020B0604020202020204" pitchFamily="34" charset="0"/>
              <a:buChar char="•"/>
              <a:defRPr/>
            </a:pPr>
            <a:r>
              <a:rPr lang="en-US" sz="1450" dirty="0">
                <a:solidFill>
                  <a:srgbClr val="782F40"/>
                </a:solidFill>
                <a:latin typeface="Arial"/>
                <a:cs typeface="Arial"/>
              </a:rPr>
              <a:t>Clinical and translational research design</a:t>
            </a:r>
          </a:p>
          <a:p>
            <a:pPr marL="240030" indent="-240030" defTabSz="960120">
              <a:buFont typeface="Arial" panose="020B0604020202020204" pitchFamily="34" charset="0"/>
              <a:buChar char="•"/>
              <a:defRPr/>
            </a:pPr>
            <a:r>
              <a:rPr lang="en-US" sz="1450" dirty="0">
                <a:solidFill>
                  <a:srgbClr val="782F40"/>
                </a:solidFill>
                <a:latin typeface="Arial"/>
                <a:cs typeface="Arial"/>
              </a:rPr>
              <a:t>Biomedical informatics database access </a:t>
            </a:r>
            <a:br>
              <a:rPr lang="en-US" sz="1450" dirty="0">
                <a:solidFill>
                  <a:srgbClr val="782F40"/>
                </a:solidFill>
                <a:latin typeface="Arial"/>
                <a:cs typeface="Arial"/>
              </a:rPr>
            </a:br>
            <a:r>
              <a:rPr lang="en-US" sz="1450" dirty="0">
                <a:solidFill>
                  <a:srgbClr val="782F40"/>
                </a:solidFill>
                <a:latin typeface="Arial"/>
                <a:cs typeface="Arial"/>
              </a:rPr>
              <a:t>(e.g., </a:t>
            </a:r>
            <a:r>
              <a:rPr lang="en-US" sz="1450" dirty="0" err="1">
                <a:solidFill>
                  <a:srgbClr val="782F40"/>
                </a:solidFill>
                <a:latin typeface="Arial"/>
                <a:cs typeface="Arial"/>
              </a:rPr>
              <a:t>OneFlorida</a:t>
            </a:r>
            <a:r>
              <a:rPr lang="en-US" sz="1450" dirty="0">
                <a:solidFill>
                  <a:srgbClr val="782F40"/>
                </a:solidFill>
                <a:latin typeface="Arial"/>
                <a:cs typeface="Arial"/>
              </a:rPr>
              <a:t> Data Trust, i2b2)</a:t>
            </a:r>
          </a:p>
          <a:p>
            <a:pPr marL="240030" indent="-240030" defTabSz="960120">
              <a:buFont typeface="Arial" panose="020B0604020202020204" pitchFamily="34" charset="0"/>
              <a:buChar char="•"/>
              <a:defRPr/>
            </a:pPr>
            <a:r>
              <a:rPr lang="en-US" sz="1450" dirty="0">
                <a:solidFill>
                  <a:srgbClr val="782F40"/>
                </a:solidFill>
                <a:latin typeface="Arial"/>
                <a:cs typeface="Arial"/>
              </a:rPr>
              <a:t>Informatics and data science support</a:t>
            </a:r>
          </a:p>
          <a:p>
            <a:pPr marL="240030" indent="-240030" defTabSz="960120">
              <a:buFont typeface="Arial" panose="020B0604020202020204" pitchFamily="34" charset="0"/>
              <a:buChar char="•"/>
              <a:defRPr/>
            </a:pPr>
            <a:r>
              <a:rPr lang="en-US" sz="1450" dirty="0">
                <a:solidFill>
                  <a:srgbClr val="782F40"/>
                </a:solidFill>
                <a:latin typeface="Arial"/>
                <a:cs typeface="Arial"/>
              </a:rPr>
              <a:t>Quantitative data analysis</a:t>
            </a:r>
          </a:p>
          <a:p>
            <a:pPr marL="240030" indent="-240030" defTabSz="960120">
              <a:buFont typeface="Arial" panose="020B0604020202020204" pitchFamily="34" charset="0"/>
              <a:buChar char="•"/>
              <a:defRPr/>
            </a:pPr>
            <a:r>
              <a:rPr lang="en-US" sz="1450" dirty="0">
                <a:solidFill>
                  <a:srgbClr val="782F40"/>
                </a:solidFill>
                <a:latin typeface="Arial"/>
                <a:cs typeface="Arial"/>
              </a:rPr>
              <a:t>Qualitative data analysis</a:t>
            </a:r>
          </a:p>
          <a:p>
            <a:pPr marL="240030" indent="-240030" defTabSz="960120">
              <a:buFont typeface="Arial" panose="020B0604020202020204" pitchFamily="34" charset="0"/>
              <a:buChar char="•"/>
              <a:defRPr/>
            </a:pPr>
            <a:r>
              <a:rPr lang="en-US" sz="1450" dirty="0">
                <a:solidFill>
                  <a:srgbClr val="782F40"/>
                </a:solidFill>
                <a:latin typeface="Arial"/>
                <a:cs typeface="Arial"/>
              </a:rPr>
              <a:t>Access to support services for health data  collection</a:t>
            </a:r>
          </a:p>
        </p:txBody>
      </p:sp>
      <p:sp>
        <p:nvSpPr>
          <p:cNvPr id="12" name="TextBox 11">
            <a:extLst>
              <a:ext uri="{FF2B5EF4-FFF2-40B4-BE49-F238E27FC236}">
                <a16:creationId xmlns:a16="http://schemas.microsoft.com/office/drawing/2014/main" id="{58EFEA87-8A13-A310-BAA3-AC27FBC3EA93}"/>
              </a:ext>
            </a:extLst>
          </p:cNvPr>
          <p:cNvSpPr txBox="1"/>
          <p:nvPr/>
        </p:nvSpPr>
        <p:spPr>
          <a:xfrm>
            <a:off x="7477584" y="3336314"/>
            <a:ext cx="3100731" cy="1077218"/>
          </a:xfrm>
          <a:prstGeom prst="rect">
            <a:avLst/>
          </a:prstGeom>
          <a:noFill/>
        </p:spPr>
        <p:txBody>
          <a:bodyPr wrap="square" lIns="91440" tIns="45720" rIns="91440" bIns="45720" anchor="t">
            <a:spAutoFit/>
          </a:bodyPr>
          <a:lstStyle/>
          <a:p>
            <a:pPr algn="ctr" defTabSz="960120">
              <a:defRPr/>
            </a:pPr>
            <a:r>
              <a:rPr lang="en-US" sz="1600" i="1" dirty="0">
                <a:solidFill>
                  <a:srgbClr val="2C2A29"/>
                </a:solidFill>
                <a:latin typeface="Arial"/>
                <a:cs typeface="Arial"/>
              </a:rPr>
              <a:t>Supported in part by the</a:t>
            </a:r>
            <a:br>
              <a:rPr lang="en-US" sz="1600" i="1" dirty="0">
                <a:latin typeface="Arial"/>
                <a:cs typeface="Arial"/>
              </a:rPr>
            </a:br>
            <a:r>
              <a:rPr lang="en-US" sz="1600" i="1" dirty="0">
                <a:solidFill>
                  <a:srgbClr val="2C2A29"/>
                </a:solidFill>
                <a:latin typeface="Arial"/>
                <a:cs typeface="Arial"/>
              </a:rPr>
              <a:t> </a:t>
            </a:r>
            <a:r>
              <a:rPr lang="en-US" sz="1600" i="1" dirty="0">
                <a:solidFill>
                  <a:srgbClr val="782F40"/>
                </a:solidFill>
                <a:latin typeface="Arial"/>
                <a:cs typeface="Arial"/>
                <a:hlinkClick r:id="rId3"/>
              </a:rPr>
              <a:t>UF-FSU Clinical and Translational Science Award (CTSA)</a:t>
            </a:r>
            <a:r>
              <a:rPr lang="en-US" sz="1600" i="1" dirty="0">
                <a:solidFill>
                  <a:srgbClr val="2C2A29"/>
                </a:solidFill>
                <a:latin typeface="Arial"/>
                <a:cs typeface="Arial"/>
              </a:rPr>
              <a:t> </a:t>
            </a:r>
            <a:endParaRPr lang="en-US" sz="1600" i="1" dirty="0">
              <a:solidFill>
                <a:prstClr val="black"/>
              </a:solidFill>
              <a:latin typeface="Arial"/>
              <a:cs typeface="Arial"/>
            </a:endParaRPr>
          </a:p>
        </p:txBody>
      </p:sp>
      <p:sp>
        <p:nvSpPr>
          <p:cNvPr id="14" name="TextBox 13">
            <a:extLst>
              <a:ext uri="{FF2B5EF4-FFF2-40B4-BE49-F238E27FC236}">
                <a16:creationId xmlns:a16="http://schemas.microsoft.com/office/drawing/2014/main" id="{DE9EC4A0-59C0-4B4E-52E6-5BA13B18C258}"/>
              </a:ext>
            </a:extLst>
          </p:cNvPr>
          <p:cNvSpPr txBox="1"/>
          <p:nvPr/>
        </p:nvSpPr>
        <p:spPr>
          <a:xfrm>
            <a:off x="7387666" y="4599749"/>
            <a:ext cx="3285123" cy="674031"/>
          </a:xfrm>
          <a:prstGeom prst="rect">
            <a:avLst/>
          </a:prstGeom>
          <a:noFill/>
        </p:spPr>
        <p:txBody>
          <a:bodyPr wrap="square">
            <a:spAutoFit/>
          </a:bodyPr>
          <a:lstStyle/>
          <a:p>
            <a:pPr algn="ctr" defTabSz="960120">
              <a:defRPr/>
            </a:pPr>
            <a:r>
              <a:rPr lang="en-US" sz="1890" b="1" cap="all" dirty="0">
                <a:solidFill>
                  <a:srgbClr val="445B86"/>
                </a:solidFill>
                <a:latin typeface="Arial" panose="020B0604020202020204" pitchFamily="34" charset="0"/>
                <a:cs typeface="Arial" panose="020B0604020202020204" pitchFamily="34" charset="0"/>
              </a:rPr>
              <a:t>NEED ASSISTANCE?</a:t>
            </a:r>
          </a:p>
          <a:p>
            <a:pPr algn="ctr" defTabSz="960120">
              <a:defRPr/>
            </a:pPr>
            <a:r>
              <a:rPr lang="en-US" sz="1890" b="1" cap="all" dirty="0">
                <a:solidFill>
                  <a:srgbClr val="445B86"/>
                </a:solidFill>
                <a:latin typeface="Arial" panose="020B0604020202020204" pitchFamily="34" charset="0"/>
                <a:cs typeface="Arial" panose="020B0604020202020204" pitchFamily="34" charset="0"/>
              </a:rPr>
              <a:t>CONTACT OUR TEAM!</a:t>
            </a:r>
          </a:p>
        </p:txBody>
      </p:sp>
      <p:sp>
        <p:nvSpPr>
          <p:cNvPr id="16" name="TextBox 15">
            <a:extLst>
              <a:ext uri="{FF2B5EF4-FFF2-40B4-BE49-F238E27FC236}">
                <a16:creationId xmlns:a16="http://schemas.microsoft.com/office/drawing/2014/main" id="{C0421137-2474-CE1A-854B-F8D37E641A0F}"/>
              </a:ext>
            </a:extLst>
          </p:cNvPr>
          <p:cNvSpPr txBox="1"/>
          <p:nvPr/>
        </p:nvSpPr>
        <p:spPr>
          <a:xfrm>
            <a:off x="7471629" y="5273646"/>
            <a:ext cx="3140533" cy="674031"/>
          </a:xfrm>
          <a:prstGeom prst="rect">
            <a:avLst/>
          </a:prstGeom>
          <a:noFill/>
        </p:spPr>
        <p:txBody>
          <a:bodyPr wrap="square">
            <a:spAutoFit/>
          </a:bodyPr>
          <a:lstStyle/>
          <a:p>
            <a:pPr algn="ctr" defTabSz="960120">
              <a:defRPr/>
            </a:pPr>
            <a:r>
              <a:rPr lang="en-US" sz="1890" b="1" dirty="0">
                <a:solidFill>
                  <a:srgbClr val="000000"/>
                </a:solidFill>
                <a:latin typeface="Arial" panose="020B0604020202020204" pitchFamily="34" charset="0"/>
                <a:cs typeface="Arial" panose="020B0604020202020204" pitchFamily="34" charset="0"/>
                <a:hlinkClick r:id="rId4"/>
              </a:rPr>
              <a:t>FSU CTSA Service Request Form</a:t>
            </a:r>
            <a:endParaRPr lang="en-US" sz="1890" b="1"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0E89002-8C7F-57C2-917E-81D8BE5BD476}"/>
              </a:ext>
            </a:extLst>
          </p:cNvPr>
          <p:cNvSpPr txBox="1"/>
          <p:nvPr/>
        </p:nvSpPr>
        <p:spPr>
          <a:xfrm>
            <a:off x="1669751" y="6409157"/>
            <a:ext cx="4046452" cy="538609"/>
          </a:xfrm>
          <a:prstGeom prst="rect">
            <a:avLst/>
          </a:prstGeom>
          <a:noFill/>
        </p:spPr>
        <p:txBody>
          <a:bodyPr wrap="square" lIns="91440" tIns="45720" rIns="91440" bIns="45720" rtlCol="0" anchor="t">
            <a:spAutoFit/>
          </a:bodyPr>
          <a:lstStyle/>
          <a:p>
            <a:pPr defTabSz="960120">
              <a:defRPr/>
            </a:pPr>
            <a:r>
              <a:rPr lang="en-US" sz="1450">
                <a:solidFill>
                  <a:srgbClr val="782F40"/>
                </a:solidFill>
                <a:latin typeface="Arial"/>
                <a:cs typeface="Arial"/>
              </a:rPr>
              <a:t>For More Information:</a:t>
            </a:r>
            <a:r>
              <a:rPr lang="en-US" sz="1450">
                <a:solidFill>
                  <a:srgbClr val="782F40"/>
                </a:solidFill>
                <a:latin typeface="Arial"/>
                <a:ea typeface="+mn-lt"/>
                <a:cs typeface="Arial"/>
              </a:rPr>
              <a:t> </a:t>
            </a:r>
            <a:r>
              <a:rPr lang="en-US" sz="1450">
                <a:solidFill>
                  <a:srgbClr val="782F40"/>
                </a:solidFill>
                <a:latin typeface="Arial"/>
                <a:ea typeface="+mn-lt"/>
                <a:cs typeface="+mn-lt"/>
                <a:hlinkClick r:id="rId5">
                  <a:extLst>
                    <a:ext uri="{A12FA001-AC4F-418D-AE19-62706E023703}">
                      <ahyp:hlinkClr xmlns:ahyp="http://schemas.microsoft.com/office/drawing/2018/hyperlinkcolor" val="tx"/>
                    </a:ext>
                  </a:extLst>
                </a:hlinkClick>
              </a:rPr>
              <a:t>https://ctsa.research.fsu.edu/resources/bird/</a:t>
            </a:r>
            <a:r>
              <a:rPr lang="en-US" sz="1450">
                <a:solidFill>
                  <a:srgbClr val="782F40"/>
                </a:solidFill>
                <a:latin typeface="Arial"/>
                <a:ea typeface="+mn-lt"/>
                <a:cs typeface="+mn-lt"/>
              </a:rPr>
              <a:t> </a:t>
            </a:r>
            <a:endParaRPr lang="en-US" sz="1450">
              <a:solidFill>
                <a:srgbClr val="782F40"/>
              </a:solidFill>
              <a:latin typeface="Arial"/>
              <a:ea typeface="+mn-lt"/>
              <a:cs typeface="Arial"/>
            </a:endParaRPr>
          </a:p>
        </p:txBody>
      </p:sp>
      <p:sp>
        <p:nvSpPr>
          <p:cNvPr id="2" name="TextBox 1">
            <a:extLst>
              <a:ext uri="{FF2B5EF4-FFF2-40B4-BE49-F238E27FC236}">
                <a16:creationId xmlns:a16="http://schemas.microsoft.com/office/drawing/2014/main" id="{F0B12852-DB3C-94F6-575E-D99FB4E9AFCE}"/>
              </a:ext>
            </a:extLst>
          </p:cNvPr>
          <p:cNvSpPr txBox="1"/>
          <p:nvPr/>
        </p:nvSpPr>
        <p:spPr>
          <a:xfrm>
            <a:off x="7365342" y="5943613"/>
            <a:ext cx="3283971" cy="1126462"/>
          </a:xfrm>
          <a:prstGeom prst="rect">
            <a:avLst/>
          </a:prstGeom>
          <a:noFill/>
        </p:spPr>
        <p:txBody>
          <a:bodyPr wrap="square" lIns="91440" tIns="45720" rIns="91440" bIns="45720" rtlCol="0" anchor="t">
            <a:spAutoFit/>
          </a:bodyPr>
          <a:lstStyle/>
          <a:p>
            <a:pPr algn="ctr" defTabSz="960120">
              <a:defRPr/>
            </a:pPr>
            <a:r>
              <a:rPr lang="en-US" sz="1680" dirty="0">
                <a:solidFill>
                  <a:srgbClr val="782F40"/>
                </a:solidFill>
                <a:latin typeface="Arial" panose="020B0604020202020204" pitchFamily="34" charset="0"/>
                <a:cs typeface="Arial" panose="020B0604020202020204" pitchFamily="34" charset="0"/>
              </a:rPr>
              <a:t>First consultation is free! Let us help you design your studies and develop your grant applications!</a:t>
            </a:r>
            <a:endParaRPr lang="en-US" dirty="0">
              <a:solidFill>
                <a:srgbClr val="782F40"/>
              </a:solidFill>
            </a:endParaRPr>
          </a:p>
        </p:txBody>
      </p:sp>
      <p:pic>
        <p:nvPicPr>
          <p:cNvPr id="8" name="Picture 7" descr="A picture containing graphics, text, font, graphic design&#10;&#10;Description automatically generated">
            <a:extLst>
              <a:ext uri="{FF2B5EF4-FFF2-40B4-BE49-F238E27FC236}">
                <a16:creationId xmlns:a16="http://schemas.microsoft.com/office/drawing/2014/main" id="{038FE31B-55AD-6C1B-1B16-8C163C175A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3361" y="864204"/>
            <a:ext cx="3392238" cy="1333149"/>
          </a:xfrm>
          <a:prstGeom prst="rect">
            <a:avLst/>
          </a:prstGeom>
        </p:spPr>
      </p:pic>
    </p:spTree>
    <p:extLst>
      <p:ext uri="{BB962C8B-B14F-4D97-AF65-F5344CB8AC3E}">
        <p14:creationId xmlns:p14="http://schemas.microsoft.com/office/powerpoint/2010/main" val="3313629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85749"/>
            <a:ext cx="12801600" cy="1621825"/>
          </a:xfrm>
          <a:prstGeom prst="rect">
            <a:avLst/>
          </a:prstGeom>
          <a:solidFill>
            <a:srgbClr val="782F4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60120">
              <a:defRPr/>
            </a:pPr>
            <a:r>
              <a:rPr lang="en-US" sz="3360" b="1">
                <a:solidFill>
                  <a:prstClr val="white"/>
                </a:solidFill>
                <a:latin typeface="Franklin Gothic Medium" panose="020B0603020102020204" pitchFamily="34" charset="0"/>
              </a:rPr>
              <a:t>K2R Scholars Program at FSU</a:t>
            </a:r>
          </a:p>
        </p:txBody>
      </p:sp>
      <p:sp>
        <p:nvSpPr>
          <p:cNvPr id="7" name="Content Placeholder 2">
            <a:extLst>
              <a:ext uri="{FF2B5EF4-FFF2-40B4-BE49-F238E27FC236}">
                <a16:creationId xmlns:a16="http://schemas.microsoft.com/office/drawing/2014/main" id="{8BC8D236-F1F1-07A4-06E7-39C0D42C31FF}"/>
              </a:ext>
            </a:extLst>
          </p:cNvPr>
          <p:cNvSpPr>
            <a:spLocks noGrp="1"/>
          </p:cNvSpPr>
          <p:nvPr>
            <p:ph idx="1"/>
          </p:nvPr>
        </p:nvSpPr>
        <p:spPr>
          <a:xfrm>
            <a:off x="688895" y="2322431"/>
            <a:ext cx="11852888" cy="4165253"/>
          </a:xfrm>
        </p:spPr>
        <p:txBody>
          <a:bodyPr vert="horz" lIns="91440" tIns="45720" rIns="91440" bIns="45720" rtlCol="0" anchor="t">
            <a:noAutofit/>
          </a:bodyPr>
          <a:lstStyle/>
          <a:p>
            <a:r>
              <a:rPr lang="en-US" sz="2700">
                <a:solidFill>
                  <a:schemeClr val="bg2"/>
                </a:solidFill>
                <a:latin typeface="Open Sans"/>
                <a:ea typeface="Open Sans"/>
                <a:cs typeface="Times New Roman"/>
              </a:rPr>
              <a:t>Develop a community of K2R Scholars and mentors</a:t>
            </a:r>
          </a:p>
          <a:p>
            <a:pPr>
              <a:lnSpc>
                <a:spcPct val="100000"/>
              </a:lnSpc>
            </a:pPr>
            <a:r>
              <a:rPr lang="en-US" sz="2700">
                <a:solidFill>
                  <a:schemeClr val="bg2"/>
                </a:solidFill>
                <a:latin typeface="Open Sans"/>
                <a:ea typeface="Open Sans"/>
                <a:cs typeface="Times New Roman"/>
              </a:rPr>
              <a:t>Establish mentoring teams</a:t>
            </a:r>
          </a:p>
          <a:p>
            <a:pPr>
              <a:lnSpc>
                <a:spcPct val="100000"/>
              </a:lnSpc>
            </a:pPr>
            <a:r>
              <a:rPr lang="en-US" sz="2700">
                <a:solidFill>
                  <a:schemeClr val="bg2"/>
                </a:solidFill>
                <a:latin typeface="Open Sans"/>
                <a:ea typeface="Open Sans"/>
                <a:cs typeface="Times New Roman"/>
              </a:rPr>
              <a:t>Support initial K applications to NIH</a:t>
            </a:r>
          </a:p>
          <a:p>
            <a:pPr lvl="1">
              <a:lnSpc>
                <a:spcPct val="150000"/>
              </a:lnSpc>
            </a:pPr>
            <a:r>
              <a:rPr lang="en-US">
                <a:solidFill>
                  <a:schemeClr val="bg2"/>
                </a:solidFill>
                <a:latin typeface="Open Sans"/>
                <a:ea typeface="Open Sans"/>
                <a:cs typeface="Times New Roman"/>
              </a:rPr>
              <a:t>Virtual and in-person workshops and boot camps</a:t>
            </a:r>
          </a:p>
          <a:p>
            <a:r>
              <a:rPr lang="en-US" sz="2700">
                <a:solidFill>
                  <a:schemeClr val="bg2"/>
                </a:solidFill>
                <a:latin typeface="Open Sans"/>
                <a:ea typeface="Open Sans"/>
                <a:cs typeface="Times New Roman"/>
              </a:rPr>
              <a:t>Initiate competitive NIH-funded KL2 Scholars (2) and internally funded K2R Scholars (1) </a:t>
            </a:r>
          </a:p>
          <a:p>
            <a:r>
              <a:rPr lang="en-US" sz="2700">
                <a:solidFill>
                  <a:schemeClr val="bg2"/>
                </a:solidFill>
                <a:latin typeface="Open Sans"/>
                <a:ea typeface="Open Sans"/>
                <a:cs typeface="Times New Roman"/>
              </a:rPr>
              <a:t>Provide ongoing professional development</a:t>
            </a:r>
          </a:p>
          <a:p>
            <a:pPr lvl="1">
              <a:lnSpc>
                <a:spcPct val="150000"/>
              </a:lnSpc>
            </a:pPr>
            <a:r>
              <a:rPr lang="en-US">
                <a:solidFill>
                  <a:schemeClr val="bg2"/>
                </a:solidFill>
                <a:latin typeface="Open Sans"/>
                <a:ea typeface="Open Sans"/>
                <a:cs typeface="Times New Roman"/>
              </a:rPr>
              <a:t>Training courses (in-person and virtual)</a:t>
            </a:r>
          </a:p>
          <a:p>
            <a:pPr lvl="1">
              <a:lnSpc>
                <a:spcPct val="150000"/>
              </a:lnSpc>
            </a:pPr>
            <a:r>
              <a:rPr lang="en-US">
                <a:solidFill>
                  <a:schemeClr val="bg2"/>
                </a:solidFill>
                <a:latin typeface="Open Sans"/>
                <a:ea typeface="Open Sans"/>
                <a:cs typeface="Times New Roman"/>
              </a:rPr>
              <a:t>Listserv and website: </a:t>
            </a:r>
            <a:r>
              <a:rPr lang="en-US" b="1">
                <a:solidFill>
                  <a:schemeClr val="bg2"/>
                </a:solidFill>
                <a:latin typeface="Open Sans"/>
                <a:ea typeface="Open Sans"/>
                <a:cs typeface="Times New Roman"/>
                <a:hlinkClick r:id="rId3">
                  <a:extLst>
                    <a:ext uri="{A12FA001-AC4F-418D-AE19-62706E023703}">
                      <ahyp:hlinkClr xmlns:ahyp="http://schemas.microsoft.com/office/drawing/2018/hyperlinkcolor" val="tx"/>
                    </a:ext>
                  </a:extLst>
                </a:hlinkClick>
              </a:rPr>
              <a:t>https://ctsa.research.fsu.edu/services/k2rprogram/</a:t>
            </a:r>
            <a:endParaRPr lang="en-US" b="1">
              <a:solidFill>
                <a:schemeClr val="bg2"/>
              </a:solidFill>
              <a:latin typeface="Open Sans"/>
              <a:ea typeface="Open Sans"/>
              <a:cs typeface="Times New Roman"/>
            </a:endParaRPr>
          </a:p>
          <a:p>
            <a:pPr lvl="1"/>
            <a:endParaRPr lang="en-US">
              <a:solidFill>
                <a:schemeClr val="bg2"/>
              </a:solidFill>
              <a:latin typeface="Open Sans"/>
              <a:ea typeface="Open Sans"/>
              <a:cs typeface="Times New Roman"/>
            </a:endParaRPr>
          </a:p>
        </p:txBody>
      </p:sp>
    </p:spTree>
    <p:extLst>
      <p:ext uri="{BB962C8B-B14F-4D97-AF65-F5344CB8AC3E}">
        <p14:creationId xmlns:p14="http://schemas.microsoft.com/office/powerpoint/2010/main" val="544204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85749"/>
            <a:ext cx="12801600" cy="1621825"/>
          </a:xfrm>
          <a:prstGeom prst="rect">
            <a:avLst/>
          </a:prstGeom>
          <a:solidFill>
            <a:srgbClr val="782F4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60120">
              <a:defRPr/>
            </a:pPr>
            <a:r>
              <a:rPr lang="en-US" sz="3360" b="1">
                <a:solidFill>
                  <a:prstClr val="white"/>
                </a:solidFill>
                <a:latin typeface="Franklin Gothic Medium" panose="020B0603020102020204" pitchFamily="34" charset="0"/>
              </a:rPr>
              <a:t>Shared Scientific Equipment Portal</a:t>
            </a:r>
          </a:p>
        </p:txBody>
      </p:sp>
      <p:sp>
        <p:nvSpPr>
          <p:cNvPr id="7" name="Content Placeholder 2">
            <a:extLst>
              <a:ext uri="{FF2B5EF4-FFF2-40B4-BE49-F238E27FC236}">
                <a16:creationId xmlns:a16="http://schemas.microsoft.com/office/drawing/2014/main" id="{8BC8D236-F1F1-07A4-06E7-39C0D42C31FF}"/>
              </a:ext>
            </a:extLst>
          </p:cNvPr>
          <p:cNvSpPr>
            <a:spLocks noGrp="1"/>
          </p:cNvSpPr>
          <p:nvPr>
            <p:ph idx="1"/>
          </p:nvPr>
        </p:nvSpPr>
        <p:spPr>
          <a:xfrm>
            <a:off x="2922653" y="2167187"/>
            <a:ext cx="7111811" cy="631218"/>
          </a:xfrm>
        </p:spPr>
        <p:txBody>
          <a:bodyPr vert="horz" lIns="91440" tIns="45720" rIns="91440" bIns="45720" rtlCol="0" anchor="t">
            <a:noAutofit/>
          </a:bodyPr>
          <a:lstStyle/>
          <a:p>
            <a:pPr marL="0" indent="0">
              <a:buNone/>
            </a:pPr>
            <a:r>
              <a:rPr lang="en-US" sz="2700" b="1">
                <a:solidFill>
                  <a:srgbClr val="782F40"/>
                </a:solidFill>
                <a:latin typeface="Open Sans"/>
                <a:ea typeface="Open Sans"/>
                <a:cs typeface="Times New Roman"/>
                <a:hlinkClick r:id="rId3"/>
              </a:rPr>
              <a:t>https://apps.its.fsu.edu/AssetManagement/</a:t>
            </a:r>
            <a:r>
              <a:rPr lang="en-US" sz="2700" b="1">
                <a:solidFill>
                  <a:srgbClr val="782F40"/>
                </a:solidFill>
                <a:latin typeface="Open Sans"/>
                <a:ea typeface="Open Sans"/>
                <a:cs typeface="Times New Roman"/>
              </a:rPr>
              <a:t> </a:t>
            </a:r>
            <a:endParaRPr lang="en-US"/>
          </a:p>
        </p:txBody>
      </p:sp>
      <p:pic>
        <p:nvPicPr>
          <p:cNvPr id="3" name="Picture 2">
            <a:extLst>
              <a:ext uri="{FF2B5EF4-FFF2-40B4-BE49-F238E27FC236}">
                <a16:creationId xmlns:a16="http://schemas.microsoft.com/office/drawing/2014/main" id="{3022FAC8-DF83-4121-5DE8-0E9DE2F4DB63}"/>
              </a:ext>
            </a:extLst>
          </p:cNvPr>
          <p:cNvPicPr>
            <a:picLocks noChangeAspect="1"/>
          </p:cNvPicPr>
          <p:nvPr/>
        </p:nvPicPr>
        <p:blipFill>
          <a:blip r:embed="rId4"/>
          <a:stretch>
            <a:fillRect/>
          </a:stretch>
        </p:blipFill>
        <p:spPr>
          <a:xfrm>
            <a:off x="2502442" y="3058019"/>
            <a:ext cx="7956739" cy="2208547"/>
          </a:xfrm>
          <a:prstGeom prst="rect">
            <a:avLst/>
          </a:prstGeom>
        </p:spPr>
      </p:pic>
      <p:sp>
        <p:nvSpPr>
          <p:cNvPr id="2" name="TextBox 1">
            <a:extLst>
              <a:ext uri="{FF2B5EF4-FFF2-40B4-BE49-F238E27FC236}">
                <a16:creationId xmlns:a16="http://schemas.microsoft.com/office/drawing/2014/main" id="{F85FBA7D-A1E5-639D-9A13-B2BE2DF65F53}"/>
              </a:ext>
            </a:extLst>
          </p:cNvPr>
          <p:cNvSpPr txBox="1"/>
          <p:nvPr/>
        </p:nvSpPr>
        <p:spPr>
          <a:xfrm>
            <a:off x="4504489" y="5526179"/>
            <a:ext cx="4648057" cy="1034514"/>
          </a:xfrm>
          <a:prstGeom prst="rect">
            <a:avLst/>
          </a:prstGeom>
          <a:noFill/>
        </p:spPr>
        <p:txBody>
          <a:bodyPr wrap="square" lIns="91440" tIns="45720" rIns="91440" bIns="45720" rtlCol="0" anchor="t">
            <a:spAutoFit/>
          </a:bodyPr>
          <a:lstStyle/>
          <a:p>
            <a:pPr algn="ctr"/>
            <a:r>
              <a:rPr lang="en-US" sz="2000">
                <a:solidFill>
                  <a:schemeClr val="bg1"/>
                </a:solidFill>
              </a:rPr>
              <a:t>Contact:  </a:t>
            </a:r>
            <a:r>
              <a:rPr lang="en-US" sz="2000" b="1" err="1">
                <a:solidFill>
                  <a:schemeClr val="bg1"/>
                </a:solidFill>
              </a:rPr>
              <a:t>Thayumanasamy</a:t>
            </a:r>
            <a:r>
              <a:rPr lang="en-US" sz="2000" b="1">
                <a:solidFill>
                  <a:schemeClr val="bg1"/>
                </a:solidFill>
              </a:rPr>
              <a:t> </a:t>
            </a:r>
            <a:r>
              <a:rPr lang="en-US" sz="2000" b="1" err="1">
                <a:solidFill>
                  <a:schemeClr val="bg1"/>
                </a:solidFill>
              </a:rPr>
              <a:t>Somasundamam</a:t>
            </a:r>
            <a:r>
              <a:rPr lang="en-US" sz="2000" b="1">
                <a:solidFill>
                  <a:schemeClr val="bg1"/>
                </a:solidFill>
              </a:rPr>
              <a:t> “Soma”  </a:t>
            </a:r>
            <a:endParaRPr lang="en-US" sz="2000" b="1">
              <a:solidFill>
                <a:schemeClr val="bg1"/>
              </a:solidFill>
              <a:ea typeface="Open Sans"/>
              <a:cs typeface="Open Sans"/>
            </a:endParaRPr>
          </a:p>
          <a:p>
            <a:pPr algn="ctr"/>
            <a:r>
              <a:rPr lang="en-US" sz="2000" b="1">
                <a:hlinkClick r:id="rId5"/>
              </a:rPr>
              <a:t>soma@sb.fsu.edu</a:t>
            </a:r>
            <a:r>
              <a:rPr lang="en-US" sz="2000" b="1"/>
              <a:t> </a:t>
            </a:r>
            <a:endParaRPr lang="en-US" sz="2000" b="1">
              <a:ea typeface="Open Sans"/>
              <a:cs typeface="Open Sans"/>
            </a:endParaRPr>
          </a:p>
        </p:txBody>
      </p:sp>
    </p:spTree>
    <p:extLst>
      <p:ext uri="{BB962C8B-B14F-4D97-AF65-F5344CB8AC3E}">
        <p14:creationId xmlns:p14="http://schemas.microsoft.com/office/powerpoint/2010/main" val="4233897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85749"/>
            <a:ext cx="12801600" cy="1621825"/>
          </a:xfrm>
          <a:prstGeom prst="rect">
            <a:avLst/>
          </a:prstGeom>
          <a:solidFill>
            <a:srgbClr val="782F40"/>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60120">
              <a:defRPr/>
            </a:pPr>
            <a:endParaRPr lang="en-US" sz="3360" b="1">
              <a:solidFill>
                <a:prstClr val="white"/>
              </a:solidFill>
              <a:latin typeface="Franklin Gothic Medium" panose="020B0603020102020204" pitchFamily="34" charset="0"/>
            </a:endParaRPr>
          </a:p>
        </p:txBody>
      </p:sp>
      <p:sp>
        <p:nvSpPr>
          <p:cNvPr id="5" name="Content Placeholder 2">
            <a:extLst>
              <a:ext uri="{FF2B5EF4-FFF2-40B4-BE49-F238E27FC236}">
                <a16:creationId xmlns:a16="http://schemas.microsoft.com/office/drawing/2014/main" id="{EEF4ABB4-652C-CDEF-F275-9BED8097C816}"/>
              </a:ext>
            </a:extLst>
          </p:cNvPr>
          <p:cNvSpPr>
            <a:spLocks noGrp="1"/>
          </p:cNvSpPr>
          <p:nvPr>
            <p:ph idx="1"/>
          </p:nvPr>
        </p:nvSpPr>
        <p:spPr>
          <a:xfrm>
            <a:off x="722305" y="2362611"/>
            <a:ext cx="5206797" cy="4587517"/>
          </a:xfrm>
          <a:ln>
            <a:solidFill>
              <a:schemeClr val="tx1"/>
            </a:solidFill>
          </a:ln>
        </p:spPr>
        <p:txBody>
          <a:bodyPr vert="horz" lIns="91440" tIns="45720" rIns="91440" bIns="45720" rtlCol="0" anchor="t">
            <a:normAutofit/>
          </a:bodyPr>
          <a:lstStyle/>
          <a:p>
            <a:pPr marL="0" indent="0" algn="ctr">
              <a:buNone/>
            </a:pPr>
            <a:r>
              <a:rPr lang="en-US" sz="4200" b="1">
                <a:solidFill>
                  <a:srgbClr val="782F40"/>
                </a:solidFill>
                <a:latin typeface="Arial"/>
                <a:cs typeface="Arial"/>
              </a:rPr>
              <a:t>Environmental Health and Safety </a:t>
            </a:r>
          </a:p>
          <a:p>
            <a:r>
              <a:rPr lang="en-US">
                <a:solidFill>
                  <a:srgbClr val="782F40"/>
                </a:solidFill>
                <a:latin typeface="Arial"/>
                <a:cs typeface="Arial"/>
              </a:rPr>
              <a:t>Biological Safety, Chemical Safety, Lab Safety, Environmental issues /training</a:t>
            </a:r>
          </a:p>
          <a:p>
            <a:r>
              <a:rPr lang="en-US">
                <a:solidFill>
                  <a:srgbClr val="782F40"/>
                </a:solidFill>
                <a:latin typeface="Arial"/>
                <a:cs typeface="Arial"/>
              </a:rPr>
              <a:t>644-6895</a:t>
            </a:r>
          </a:p>
          <a:p>
            <a:r>
              <a:rPr lang="en-US" b="1">
                <a:solidFill>
                  <a:srgbClr val="782F40"/>
                </a:solidFill>
                <a:latin typeface="Arial"/>
                <a:cs typeface="Arial"/>
                <a:hlinkClick r:id="rId3">
                  <a:extLst>
                    <a:ext uri="{A12FA001-AC4F-418D-AE19-62706E023703}">
                      <ahyp:hlinkClr xmlns:ahyp="http://schemas.microsoft.com/office/drawing/2018/hyperlinkcolor" val="tx"/>
                    </a:ext>
                  </a:extLst>
                </a:hlinkClick>
              </a:rPr>
              <a:t>ehs@admin.fsu.edu</a:t>
            </a:r>
            <a:r>
              <a:rPr lang="en-US">
                <a:solidFill>
                  <a:srgbClr val="782F40"/>
                </a:solidFill>
                <a:latin typeface="Arial"/>
                <a:cs typeface="Arial"/>
              </a:rPr>
              <a:t> </a:t>
            </a:r>
          </a:p>
        </p:txBody>
      </p:sp>
      <p:sp>
        <p:nvSpPr>
          <p:cNvPr id="8" name="Content Placeholder 2">
            <a:extLst>
              <a:ext uri="{FF2B5EF4-FFF2-40B4-BE49-F238E27FC236}">
                <a16:creationId xmlns:a16="http://schemas.microsoft.com/office/drawing/2014/main" id="{DB1A20D3-18E0-B496-B7BA-99B242D05101}"/>
              </a:ext>
            </a:extLst>
          </p:cNvPr>
          <p:cNvSpPr txBox="1">
            <a:spLocks/>
          </p:cNvSpPr>
          <p:nvPr/>
        </p:nvSpPr>
        <p:spPr>
          <a:xfrm>
            <a:off x="6872498" y="2362611"/>
            <a:ext cx="5206797" cy="4587517"/>
          </a:xfrm>
          <a:prstGeom prst="rect">
            <a:avLst/>
          </a:prstGeom>
          <a:ln>
            <a:solidFill>
              <a:schemeClr val="tx1"/>
            </a:solidFill>
          </a:ln>
        </p:spPr>
        <p:txBody>
          <a:bodyPr vert="horz" lIns="96012" tIns="48006" rIns="96012" bIns="48006"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defTabSz="960120">
              <a:spcBef>
                <a:spcPts val="1050"/>
              </a:spcBef>
              <a:buClr>
                <a:srgbClr val="5B9BD5"/>
              </a:buClr>
              <a:buNone/>
              <a:defRPr/>
            </a:pPr>
            <a:r>
              <a:rPr lang="en-US" sz="4200" b="1">
                <a:solidFill>
                  <a:srgbClr val="782F40"/>
                </a:solidFill>
                <a:latin typeface="Arial"/>
                <a:ea typeface="Calibri Light"/>
                <a:cs typeface="Arial"/>
              </a:rPr>
              <a:t>FSU Libraries</a:t>
            </a:r>
          </a:p>
          <a:p>
            <a:pPr>
              <a:lnSpc>
                <a:spcPct val="90000"/>
              </a:lnSpc>
              <a:buClr>
                <a:srgbClr val="5B9BD5"/>
              </a:buClr>
              <a:defRPr/>
            </a:pPr>
            <a:r>
              <a:rPr lang="en-US" sz="2800">
                <a:solidFill>
                  <a:schemeClr val="bg2"/>
                </a:solidFill>
                <a:latin typeface="Arial"/>
                <a:cs typeface="Arial"/>
              </a:rPr>
              <a:t>Digital Research &amp; Scholarship</a:t>
            </a:r>
          </a:p>
          <a:p>
            <a:pPr>
              <a:lnSpc>
                <a:spcPct val="90000"/>
              </a:lnSpc>
              <a:buClr>
                <a:srgbClr val="5B9BD5"/>
              </a:buClr>
              <a:defRPr/>
            </a:pPr>
            <a:r>
              <a:rPr lang="en-US" sz="2800">
                <a:solidFill>
                  <a:schemeClr val="bg2"/>
                </a:solidFill>
                <a:latin typeface="Arial"/>
                <a:cs typeface="Arial"/>
              </a:rPr>
              <a:t>Academic Publishing</a:t>
            </a:r>
          </a:p>
          <a:p>
            <a:pPr>
              <a:lnSpc>
                <a:spcPct val="90000"/>
              </a:lnSpc>
              <a:buClr>
                <a:srgbClr val="5B9BD5"/>
              </a:buClr>
              <a:defRPr/>
            </a:pPr>
            <a:r>
              <a:rPr lang="en-US" sz="2800">
                <a:solidFill>
                  <a:schemeClr val="bg2"/>
                </a:solidFill>
                <a:latin typeface="Arial"/>
                <a:cs typeface="Arial"/>
              </a:rPr>
              <a:t>Research Data Management</a:t>
            </a:r>
          </a:p>
          <a:p>
            <a:pPr>
              <a:lnSpc>
                <a:spcPct val="90000"/>
              </a:lnSpc>
              <a:buClr>
                <a:srgbClr val="5B9BD5"/>
              </a:buClr>
              <a:defRPr/>
            </a:pPr>
            <a:r>
              <a:rPr lang="en-US" sz="2800">
                <a:solidFill>
                  <a:schemeClr val="bg2"/>
                </a:solidFill>
                <a:latin typeface="Arial"/>
                <a:cs typeface="Arial"/>
              </a:rPr>
              <a:t>Digital Humanities</a:t>
            </a:r>
          </a:p>
          <a:p>
            <a:pPr>
              <a:lnSpc>
                <a:spcPct val="90000"/>
              </a:lnSpc>
              <a:buClr>
                <a:srgbClr val="5B9BD5"/>
              </a:buClr>
              <a:defRPr/>
            </a:pPr>
            <a:r>
              <a:rPr lang="en-US" sz="2800">
                <a:solidFill>
                  <a:schemeClr val="bg2"/>
                </a:solidFill>
                <a:latin typeface="Arial"/>
                <a:cs typeface="Arial"/>
                <a:hlinkClick r:id="rId4">
                  <a:extLst>
                    <a:ext uri="{A12FA001-AC4F-418D-AE19-62706E023703}">
                      <ahyp:hlinkClr xmlns:ahyp="http://schemas.microsoft.com/office/drawing/2018/hyperlinkcolor" val="tx"/>
                    </a:ext>
                  </a:extLst>
                </a:hlinkClick>
              </a:rPr>
              <a:t>http</a:t>
            </a:r>
            <a:r>
              <a:rPr lang="en-US" sz="2800" b="1">
                <a:solidFill>
                  <a:srgbClr val="782F40"/>
                </a:solidFill>
                <a:latin typeface="Arial"/>
                <a:ea typeface="Calibri Light"/>
                <a:cs typeface="Arial"/>
                <a:hlinkClick r:id="rId4">
                  <a:extLst>
                    <a:ext uri="{A12FA001-AC4F-418D-AE19-62706E023703}">
                      <ahyp:hlinkClr xmlns:ahyp="http://schemas.microsoft.com/office/drawing/2018/hyperlinkcolor" val="tx"/>
                    </a:ext>
                  </a:extLst>
                </a:hlinkClick>
              </a:rPr>
              <a:t>s://www.lib.fsu.edu/drs</a:t>
            </a:r>
            <a:r>
              <a:rPr lang="en-US" sz="2800" b="1">
                <a:solidFill>
                  <a:srgbClr val="782F40"/>
                </a:solidFill>
                <a:latin typeface="Arial"/>
                <a:ea typeface="Calibri Light"/>
                <a:cs typeface="Arial"/>
              </a:rPr>
              <a:t> </a:t>
            </a:r>
          </a:p>
          <a:p>
            <a:pPr marL="0" indent="0" defTabSz="960120">
              <a:spcBef>
                <a:spcPts val="1050"/>
              </a:spcBef>
              <a:buClr>
                <a:srgbClr val="5B9BD5"/>
              </a:buClr>
              <a:buNone/>
              <a:defRPr/>
            </a:pPr>
            <a:endParaRPr lang="en-US" sz="2100">
              <a:solidFill>
                <a:srgbClr val="782F40"/>
              </a:solidFill>
              <a:latin typeface="Arial"/>
              <a:cs typeface="Arial"/>
            </a:endParaRPr>
          </a:p>
        </p:txBody>
      </p:sp>
    </p:spTree>
    <p:extLst>
      <p:ext uri="{BB962C8B-B14F-4D97-AF65-F5344CB8AC3E}">
        <p14:creationId xmlns:p14="http://schemas.microsoft.com/office/powerpoint/2010/main" val="539677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33283-08C0-AF4E-2473-54FC2729B20F}"/>
              </a:ext>
            </a:extLst>
          </p:cNvPr>
          <p:cNvSpPr>
            <a:spLocks noGrp="1"/>
          </p:cNvSpPr>
          <p:nvPr>
            <p:ph type="title"/>
          </p:nvPr>
        </p:nvSpPr>
        <p:spPr>
          <a:xfrm>
            <a:off x="1045332" y="1798619"/>
            <a:ext cx="11041380" cy="3233102"/>
          </a:xfrm>
        </p:spPr>
        <p:txBody>
          <a:bodyPr/>
          <a:lstStyle/>
          <a:p>
            <a:r>
              <a:rPr lang="en-US">
                <a:cs typeface="Times New Roman"/>
              </a:rPr>
              <a:t>Questions?  </a:t>
            </a:r>
            <a:r>
              <a:rPr lang="en-US" sz="8000">
                <a:cs typeface="Times New Roman"/>
              </a:rPr>
              <a:t>?</a:t>
            </a:r>
            <a:r>
              <a:rPr lang="en-US" sz="9600">
                <a:cs typeface="Times New Roman"/>
              </a:rPr>
              <a:t>  ?</a:t>
            </a:r>
            <a:endParaRPr lang="en-US"/>
          </a:p>
        </p:txBody>
      </p:sp>
    </p:spTree>
    <p:extLst>
      <p:ext uri="{BB962C8B-B14F-4D97-AF65-F5344CB8AC3E}">
        <p14:creationId xmlns:p14="http://schemas.microsoft.com/office/powerpoint/2010/main" val="1095778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85A05-5411-E6EA-ED1C-1E26AE4E85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08FBB3-48EE-F633-E7D9-517778AF3C70}"/>
              </a:ext>
            </a:extLst>
          </p:cNvPr>
          <p:cNvSpPr/>
          <p:nvPr/>
        </p:nvSpPr>
        <p:spPr>
          <a:xfrm>
            <a:off x="0" y="1277938"/>
            <a:ext cx="12801600" cy="5991241"/>
          </a:xfrm>
          <a:prstGeom prst="rect">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47CEF2D-5DE7-1CC0-D336-9D70FCA16B33}"/>
              </a:ext>
            </a:extLst>
          </p:cNvPr>
          <p:cNvSpPr>
            <a:spLocks noGrp="1"/>
          </p:cNvSpPr>
          <p:nvPr>
            <p:ph type="ctrTitle" idx="4294967295"/>
          </p:nvPr>
        </p:nvSpPr>
        <p:spPr>
          <a:xfrm>
            <a:off x="564444" y="422275"/>
            <a:ext cx="10494081" cy="855663"/>
          </a:xfrm>
        </p:spPr>
        <p:txBody>
          <a:bodyPr>
            <a:normAutofit/>
          </a:bodyPr>
          <a:lstStyle/>
          <a:p>
            <a:r>
              <a:rPr lang="en-US" sz="4620" dirty="0"/>
              <a:t>FSU </a:t>
            </a:r>
            <a:r>
              <a:rPr lang="en-US" sz="4620" dirty="0" err="1"/>
              <a:t>HRC</a:t>
            </a:r>
            <a:r>
              <a:rPr lang="en-US" sz="4620" dirty="0"/>
              <a:t> Switchboard</a:t>
            </a:r>
          </a:p>
        </p:txBody>
      </p:sp>
      <p:sp>
        <p:nvSpPr>
          <p:cNvPr id="17" name="TextBox 16">
            <a:extLst>
              <a:ext uri="{FF2B5EF4-FFF2-40B4-BE49-F238E27FC236}">
                <a16:creationId xmlns:a16="http://schemas.microsoft.com/office/drawing/2014/main" id="{6027A9AB-5725-5828-8D15-A5A11EC99323}"/>
              </a:ext>
            </a:extLst>
          </p:cNvPr>
          <p:cNvSpPr txBox="1"/>
          <p:nvPr/>
        </p:nvSpPr>
        <p:spPr>
          <a:xfrm>
            <a:off x="1769190" y="1701870"/>
            <a:ext cx="2326919" cy="323165"/>
          </a:xfrm>
          <a:prstGeom prst="rect">
            <a:avLst/>
          </a:prstGeom>
          <a:noFill/>
        </p:spPr>
        <p:txBody>
          <a:bodyPr wrap="none" lIns="96012" tIns="48006" rIns="96012" bIns="48006" rtlCol="0" anchor="t">
            <a:spAutoFit/>
          </a:bodyPr>
          <a:lstStyle/>
          <a:p>
            <a:r>
              <a:rPr lang="en-US" sz="1470" dirty="0">
                <a:hlinkClick r:id="rId2"/>
              </a:rPr>
              <a:t>FSU Health Website Link</a:t>
            </a:r>
            <a:endParaRPr lang="en-US" sz="1470" dirty="0">
              <a:ea typeface="Open Sans"/>
              <a:cs typeface="Open Sans"/>
            </a:endParaRPr>
          </a:p>
        </p:txBody>
      </p:sp>
      <p:sp>
        <p:nvSpPr>
          <p:cNvPr id="23" name="TextBox 22">
            <a:extLst>
              <a:ext uri="{FF2B5EF4-FFF2-40B4-BE49-F238E27FC236}">
                <a16:creationId xmlns:a16="http://schemas.microsoft.com/office/drawing/2014/main" id="{16CE07F9-5B23-DC87-53E0-605A6B53F954}"/>
              </a:ext>
            </a:extLst>
          </p:cNvPr>
          <p:cNvSpPr txBox="1"/>
          <p:nvPr/>
        </p:nvSpPr>
        <p:spPr>
          <a:xfrm>
            <a:off x="1116593" y="1341102"/>
            <a:ext cx="3928896" cy="420115"/>
          </a:xfrm>
          <a:prstGeom prst="rect">
            <a:avLst/>
          </a:prstGeom>
          <a:noFill/>
        </p:spPr>
        <p:txBody>
          <a:bodyPr wrap="none" lIns="96012" tIns="48006" rIns="96012" bIns="48006" rtlCol="0" anchor="t">
            <a:spAutoFit/>
          </a:bodyPr>
          <a:lstStyle/>
          <a:p>
            <a:r>
              <a:rPr lang="en-US" sz="2100" b="1" dirty="0">
                <a:solidFill>
                  <a:schemeClr val="bg2"/>
                </a:solidFill>
              </a:rPr>
              <a:t>Find the service(s) you need</a:t>
            </a:r>
            <a:endParaRPr lang="en-US" sz="2940" dirty="0">
              <a:solidFill>
                <a:schemeClr val="bg2"/>
              </a:solidFill>
            </a:endParaRPr>
          </a:p>
        </p:txBody>
      </p:sp>
      <p:sp>
        <p:nvSpPr>
          <p:cNvPr id="24" name="TextBox 23">
            <a:extLst>
              <a:ext uri="{FF2B5EF4-FFF2-40B4-BE49-F238E27FC236}">
                <a16:creationId xmlns:a16="http://schemas.microsoft.com/office/drawing/2014/main" id="{DD39C7AB-CA1D-1196-ECFA-B77D68E1F372}"/>
              </a:ext>
            </a:extLst>
          </p:cNvPr>
          <p:cNvSpPr txBox="1"/>
          <p:nvPr/>
        </p:nvSpPr>
        <p:spPr>
          <a:xfrm>
            <a:off x="7626407" y="1415405"/>
            <a:ext cx="4284763" cy="420115"/>
          </a:xfrm>
          <a:prstGeom prst="rect">
            <a:avLst/>
          </a:prstGeom>
          <a:noFill/>
        </p:spPr>
        <p:txBody>
          <a:bodyPr wrap="none" lIns="96012" tIns="48006" rIns="96012" bIns="48006" rtlCol="0" anchor="t">
            <a:spAutoFit/>
          </a:bodyPr>
          <a:lstStyle/>
          <a:p>
            <a:r>
              <a:rPr lang="en-US" sz="2100" b="1" dirty="0">
                <a:solidFill>
                  <a:schemeClr val="bg2"/>
                </a:solidFill>
              </a:rPr>
              <a:t>Learn more about the services</a:t>
            </a:r>
            <a:endParaRPr lang="en-US" sz="2940" dirty="0">
              <a:solidFill>
                <a:schemeClr val="bg2"/>
              </a:solidFill>
            </a:endParaRPr>
          </a:p>
        </p:txBody>
      </p:sp>
      <p:pic>
        <p:nvPicPr>
          <p:cNvPr id="3" name="Picture 2" descr="A screenshot of a computer&#10;&#10;AI-generated content may be incorrect.">
            <a:extLst>
              <a:ext uri="{FF2B5EF4-FFF2-40B4-BE49-F238E27FC236}">
                <a16:creationId xmlns:a16="http://schemas.microsoft.com/office/drawing/2014/main" id="{9C6FAE5C-8E86-E003-DD22-91F329FEA08B}"/>
              </a:ext>
            </a:extLst>
          </p:cNvPr>
          <p:cNvPicPr>
            <a:picLocks noChangeAspect="1"/>
          </p:cNvPicPr>
          <p:nvPr/>
        </p:nvPicPr>
        <p:blipFill>
          <a:blip r:embed="rId3"/>
          <a:stretch>
            <a:fillRect/>
          </a:stretch>
        </p:blipFill>
        <p:spPr>
          <a:xfrm>
            <a:off x="720838" y="2121985"/>
            <a:ext cx="4720407" cy="4576187"/>
          </a:xfrm>
          <a:prstGeom prst="rect">
            <a:avLst/>
          </a:prstGeom>
        </p:spPr>
      </p:pic>
      <p:sp>
        <p:nvSpPr>
          <p:cNvPr id="2" name="Subtitle 2">
            <a:extLst>
              <a:ext uri="{FF2B5EF4-FFF2-40B4-BE49-F238E27FC236}">
                <a16:creationId xmlns:a16="http://schemas.microsoft.com/office/drawing/2014/main" id="{5A50B56C-5746-1FFB-33D5-DB2F9AA2C39B}"/>
              </a:ext>
            </a:extLst>
          </p:cNvPr>
          <p:cNvSpPr txBox="1">
            <a:spLocks/>
          </p:cNvSpPr>
          <p:nvPr/>
        </p:nvSpPr>
        <p:spPr>
          <a:xfrm>
            <a:off x="244734" y="6795122"/>
            <a:ext cx="12082410" cy="335456"/>
          </a:xfrm>
          <a:prstGeom prst="rect">
            <a:avLst/>
          </a:prstGeom>
        </p:spPr>
        <p:txBody>
          <a:bodyPr vert="horz" lIns="96012" tIns="48006" rIns="96012" bIns="48006" rtlCol="0" anchor="ct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CEB888"/>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itchFamily="2" charset="0"/>
                <a:ea typeface="Open Sans Light" pitchFamily="2" charset="0"/>
                <a:cs typeface="Open Sans Light"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itchFamily="2" charset="0"/>
                <a:ea typeface="Open Sans Light" pitchFamily="2" charset="0"/>
                <a:cs typeface="Open Sans Light"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itchFamily="2" charset="0"/>
                <a:ea typeface="Open Sans Light" pitchFamily="2" charset="0"/>
                <a:cs typeface="Open Sans Light"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itchFamily="2" charset="0"/>
                <a:ea typeface="Open Sans Light" pitchFamily="2" charset="0"/>
                <a:cs typeface="Open Sans Light"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520" b="0" dirty="0">
                <a:solidFill>
                  <a:srgbClr val="782F40"/>
                </a:solidFill>
                <a:latin typeface="Open Sans"/>
                <a:ea typeface="Open Sans"/>
                <a:cs typeface="Open Sans"/>
              </a:rPr>
              <a:t>If you have trouble navigating the website or services, please email </a:t>
            </a:r>
            <a:r>
              <a:rPr lang="en-US" sz="2520" dirty="0">
                <a:solidFill>
                  <a:srgbClr val="782F40"/>
                </a:solidFill>
                <a:latin typeface="Open Sans"/>
                <a:ea typeface="Open Sans"/>
                <a:cs typeface="Open Sans"/>
                <a:hlinkClick r:id="rId4"/>
              </a:rPr>
              <a:t>clinicalresearch@fsu.edu</a:t>
            </a:r>
            <a:r>
              <a:rPr lang="en-US" sz="2520" dirty="0">
                <a:solidFill>
                  <a:srgbClr val="782F40"/>
                </a:solidFill>
                <a:latin typeface="Open Sans"/>
                <a:ea typeface="Open Sans"/>
                <a:cs typeface="Open Sans"/>
              </a:rPr>
              <a:t> </a:t>
            </a:r>
            <a:r>
              <a:rPr lang="en-US" sz="2520" b="0" dirty="0">
                <a:solidFill>
                  <a:srgbClr val="782F40"/>
                </a:solidFill>
                <a:latin typeface="Open Sans"/>
                <a:ea typeface="Open Sans"/>
                <a:cs typeface="Open Sans"/>
              </a:rPr>
              <a:t>for assistance.</a:t>
            </a:r>
          </a:p>
        </p:txBody>
      </p:sp>
      <p:pic>
        <p:nvPicPr>
          <p:cNvPr id="7" name="Picture 6" descr="A screenshot of a research website&#10;&#10;AI-generated content may be incorrect.">
            <a:extLst>
              <a:ext uri="{FF2B5EF4-FFF2-40B4-BE49-F238E27FC236}">
                <a16:creationId xmlns:a16="http://schemas.microsoft.com/office/drawing/2014/main" id="{16AB10D6-272F-494B-D3D2-627513C574B3}"/>
              </a:ext>
            </a:extLst>
          </p:cNvPr>
          <p:cNvPicPr>
            <a:picLocks noChangeAspect="1"/>
          </p:cNvPicPr>
          <p:nvPr/>
        </p:nvPicPr>
        <p:blipFill>
          <a:blip r:embed="rId5"/>
          <a:stretch>
            <a:fillRect/>
          </a:stretch>
        </p:blipFill>
        <p:spPr>
          <a:xfrm>
            <a:off x="7210435" y="1870522"/>
            <a:ext cx="5116709" cy="4784381"/>
          </a:xfrm>
          <a:prstGeom prst="rect">
            <a:avLst/>
          </a:prstGeom>
        </p:spPr>
      </p:pic>
    </p:spTree>
    <p:extLst>
      <p:ext uri="{BB962C8B-B14F-4D97-AF65-F5344CB8AC3E}">
        <p14:creationId xmlns:p14="http://schemas.microsoft.com/office/powerpoint/2010/main" val="3098042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F12A60-F4A0-8BD0-6CBD-105A76C3CE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B1181F-5426-E7A0-670D-B10AD9961887}"/>
              </a:ext>
            </a:extLst>
          </p:cNvPr>
          <p:cNvSpPr txBox="1">
            <a:spLocks/>
          </p:cNvSpPr>
          <p:nvPr/>
        </p:nvSpPr>
        <p:spPr>
          <a:xfrm>
            <a:off x="1294363" y="739001"/>
            <a:ext cx="3912428" cy="1049235"/>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algn="l"/>
            <a:r>
              <a:rPr lang="en-US" sz="4400" dirty="0">
                <a:solidFill>
                  <a:srgbClr val="782F40"/>
                </a:solidFill>
              </a:rPr>
              <a:t>Research Units &amp; Activities</a:t>
            </a:r>
          </a:p>
        </p:txBody>
      </p:sp>
      <p:pic>
        <p:nvPicPr>
          <p:cNvPr id="6" name="Picture 5" descr="A red umbrella with white text&#10;&#10;Description automatically generated">
            <a:extLst>
              <a:ext uri="{FF2B5EF4-FFF2-40B4-BE49-F238E27FC236}">
                <a16:creationId xmlns:a16="http://schemas.microsoft.com/office/drawing/2014/main" id="{FEDE987C-674D-06EE-0801-DB65BD86D0D9}"/>
              </a:ext>
            </a:extLst>
          </p:cNvPr>
          <p:cNvPicPr>
            <a:picLocks noChangeAspect="1"/>
          </p:cNvPicPr>
          <p:nvPr/>
        </p:nvPicPr>
        <p:blipFill>
          <a:blip r:embed="rId3"/>
          <a:stretch>
            <a:fillRect/>
          </a:stretch>
        </p:blipFill>
        <p:spPr>
          <a:xfrm>
            <a:off x="4625488" y="-739001"/>
            <a:ext cx="7797183" cy="7772400"/>
          </a:xfrm>
          <a:prstGeom prst="rect">
            <a:avLst/>
          </a:prstGeom>
        </p:spPr>
      </p:pic>
      <p:sp>
        <p:nvSpPr>
          <p:cNvPr id="2" name="Rectangle 1">
            <a:extLst>
              <a:ext uri="{FF2B5EF4-FFF2-40B4-BE49-F238E27FC236}">
                <a16:creationId xmlns:a16="http://schemas.microsoft.com/office/drawing/2014/main" id="{D23FC72B-AB24-C1BB-87A9-D7E62227B7C5}"/>
              </a:ext>
            </a:extLst>
          </p:cNvPr>
          <p:cNvSpPr/>
          <p:nvPr/>
        </p:nvSpPr>
        <p:spPr>
          <a:xfrm>
            <a:off x="8690579" y="5456172"/>
            <a:ext cx="1715444" cy="566777"/>
          </a:xfrm>
          <a:prstGeom prst="rect">
            <a:avLst/>
          </a:prstGeom>
          <a:solidFill>
            <a:schemeClr val="accent4">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B33E14-B038-E6A6-9728-76014B9CF2D3}"/>
              </a:ext>
            </a:extLst>
          </p:cNvPr>
          <p:cNvSpPr txBox="1">
            <a:spLocks noGrp="1" noRot="1" noMove="1" noResize="1" noEditPoints="1" noAdjustHandles="1" noChangeArrowheads="1" noChangeShapeType="1"/>
          </p:cNvSpPr>
          <p:nvPr/>
        </p:nvSpPr>
        <p:spPr>
          <a:xfrm>
            <a:off x="8735921" y="5493338"/>
            <a:ext cx="1624759" cy="492443"/>
          </a:xfrm>
          <a:prstGeom prst="rect">
            <a:avLst/>
          </a:prstGeom>
          <a:solidFill>
            <a:schemeClr val="accent4">
              <a:lumMod val="40000"/>
              <a:lumOff val="60000"/>
            </a:schemeClr>
          </a:solidFill>
        </p:spPr>
        <p:txBody>
          <a:bodyPr wrap="square" rtlCol="0">
            <a:spAutoFit/>
          </a:bodyPr>
          <a:lstStyle/>
          <a:p>
            <a:pPr algn="ctr"/>
            <a:r>
              <a:rPr lang="en-US" sz="1300" b="1" dirty="0">
                <a:solidFill>
                  <a:schemeClr val="bg1"/>
                </a:solidFill>
              </a:rPr>
              <a:t>Health Research Connections</a:t>
            </a:r>
          </a:p>
        </p:txBody>
      </p:sp>
      <p:sp>
        <p:nvSpPr>
          <p:cNvPr id="5" name="Rectangle 4">
            <a:extLst>
              <a:ext uri="{FF2B5EF4-FFF2-40B4-BE49-F238E27FC236}">
                <a16:creationId xmlns:a16="http://schemas.microsoft.com/office/drawing/2014/main" id="{FE178032-295C-FFE6-94DE-23AAB5547CE0}"/>
              </a:ext>
            </a:extLst>
          </p:cNvPr>
          <p:cNvSpPr>
            <a:spLocks noGrp="1" noRot="1" noMove="1" noResize="1" noEditPoints="1" noAdjustHandles="1" noChangeArrowheads="1" noChangeShapeType="1"/>
          </p:cNvSpPr>
          <p:nvPr/>
        </p:nvSpPr>
        <p:spPr>
          <a:xfrm>
            <a:off x="5729484" y="4195407"/>
            <a:ext cx="1268321" cy="566777"/>
          </a:xfrm>
          <a:prstGeom prst="rect">
            <a:avLst/>
          </a:prstGeom>
          <a:solidFill>
            <a:schemeClr val="accent4">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D7614C9-AC42-BC48-2E6D-94FDAE795DBB}"/>
              </a:ext>
            </a:extLst>
          </p:cNvPr>
          <p:cNvSpPr txBox="1">
            <a:spLocks noGrp="1" noRot="1" noMove="1" noResize="1" noEditPoints="1" noAdjustHandles="1" noChangeArrowheads="1" noChangeShapeType="1"/>
          </p:cNvSpPr>
          <p:nvPr/>
        </p:nvSpPr>
        <p:spPr>
          <a:xfrm>
            <a:off x="5729484" y="4232575"/>
            <a:ext cx="1209144" cy="492443"/>
          </a:xfrm>
          <a:prstGeom prst="rect">
            <a:avLst/>
          </a:prstGeom>
          <a:noFill/>
        </p:spPr>
        <p:txBody>
          <a:bodyPr wrap="square" rtlCol="0">
            <a:spAutoFit/>
          </a:bodyPr>
          <a:lstStyle/>
          <a:p>
            <a:pPr algn="ctr"/>
            <a:r>
              <a:rPr lang="en-US" sz="1300" b="1" dirty="0">
                <a:solidFill>
                  <a:schemeClr val="bg1"/>
                </a:solidFill>
              </a:rPr>
              <a:t>Faculty Recognition</a:t>
            </a:r>
          </a:p>
        </p:txBody>
      </p:sp>
      <p:sp>
        <p:nvSpPr>
          <p:cNvPr id="8" name="Rectangle 7">
            <a:extLst>
              <a:ext uri="{FF2B5EF4-FFF2-40B4-BE49-F238E27FC236}">
                <a16:creationId xmlns:a16="http://schemas.microsoft.com/office/drawing/2014/main" id="{22008FAB-619A-A7D7-F15A-ADE1481CEBA4}"/>
              </a:ext>
            </a:extLst>
          </p:cNvPr>
          <p:cNvSpPr/>
          <p:nvPr/>
        </p:nvSpPr>
        <p:spPr>
          <a:xfrm>
            <a:off x="8800256" y="4104724"/>
            <a:ext cx="1715444" cy="566777"/>
          </a:xfrm>
          <a:prstGeom prst="rect">
            <a:avLst/>
          </a:prstGeom>
          <a:solidFill>
            <a:schemeClr val="accent4">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88A101-6A4B-E000-751C-91F9C1344B64}"/>
              </a:ext>
            </a:extLst>
          </p:cNvPr>
          <p:cNvSpPr txBox="1">
            <a:spLocks noGrp="1" noRot="1" noMove="1" noResize="1" noEditPoints="1" noAdjustHandles="1" noChangeArrowheads="1" noChangeShapeType="1"/>
          </p:cNvSpPr>
          <p:nvPr/>
        </p:nvSpPr>
        <p:spPr>
          <a:xfrm>
            <a:off x="8800256" y="4141890"/>
            <a:ext cx="1700329" cy="492443"/>
          </a:xfrm>
          <a:prstGeom prst="rect">
            <a:avLst/>
          </a:prstGeom>
          <a:noFill/>
        </p:spPr>
        <p:txBody>
          <a:bodyPr wrap="square" rtlCol="0">
            <a:spAutoFit/>
          </a:bodyPr>
          <a:lstStyle/>
          <a:p>
            <a:pPr algn="ctr"/>
            <a:r>
              <a:rPr lang="en-US" sz="1300" b="1" dirty="0">
                <a:solidFill>
                  <a:schemeClr val="bg1"/>
                </a:solidFill>
              </a:rPr>
              <a:t>Human Subjects Protection</a:t>
            </a:r>
          </a:p>
        </p:txBody>
      </p:sp>
      <p:sp>
        <p:nvSpPr>
          <p:cNvPr id="10" name="Rectangle 9">
            <a:extLst>
              <a:ext uri="{FF2B5EF4-FFF2-40B4-BE49-F238E27FC236}">
                <a16:creationId xmlns:a16="http://schemas.microsoft.com/office/drawing/2014/main" id="{6CF431C3-D3A4-04CC-E845-F308F7C85527}"/>
              </a:ext>
            </a:extLst>
          </p:cNvPr>
          <p:cNvSpPr/>
          <p:nvPr/>
        </p:nvSpPr>
        <p:spPr>
          <a:xfrm>
            <a:off x="6189327" y="5331015"/>
            <a:ext cx="1715444" cy="344311"/>
          </a:xfrm>
          <a:prstGeom prst="rect">
            <a:avLst/>
          </a:prstGeom>
          <a:solidFill>
            <a:schemeClr val="accent4">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90534FD-AB9C-F330-71B1-E78236E56F4B}"/>
              </a:ext>
            </a:extLst>
          </p:cNvPr>
          <p:cNvSpPr txBox="1">
            <a:spLocks noGrp="1" noRot="1" noMove="1" noResize="1" noEditPoints="1" noAdjustHandles="1" noChangeArrowheads="1" noChangeShapeType="1"/>
          </p:cNvSpPr>
          <p:nvPr/>
        </p:nvSpPr>
        <p:spPr>
          <a:xfrm>
            <a:off x="6205081" y="5356976"/>
            <a:ext cx="1700329" cy="292388"/>
          </a:xfrm>
          <a:prstGeom prst="rect">
            <a:avLst/>
          </a:prstGeom>
          <a:noFill/>
        </p:spPr>
        <p:txBody>
          <a:bodyPr wrap="square" rtlCol="0">
            <a:spAutoFit/>
          </a:bodyPr>
          <a:lstStyle/>
          <a:p>
            <a:pPr algn="ctr"/>
            <a:r>
              <a:rPr lang="en-US" sz="1300" b="1" dirty="0">
                <a:solidFill>
                  <a:schemeClr val="bg1"/>
                </a:solidFill>
              </a:rPr>
              <a:t>Federal Relations</a:t>
            </a:r>
          </a:p>
        </p:txBody>
      </p:sp>
      <p:sp>
        <p:nvSpPr>
          <p:cNvPr id="12" name="Rectangle 11">
            <a:extLst>
              <a:ext uri="{FF2B5EF4-FFF2-40B4-BE49-F238E27FC236}">
                <a16:creationId xmlns:a16="http://schemas.microsoft.com/office/drawing/2014/main" id="{BDCA8413-0D7B-EEBE-98BA-DD9706EFCD0E}"/>
              </a:ext>
            </a:extLst>
          </p:cNvPr>
          <p:cNvSpPr/>
          <p:nvPr/>
        </p:nvSpPr>
        <p:spPr>
          <a:xfrm>
            <a:off x="10707227" y="4833511"/>
            <a:ext cx="1760786" cy="815853"/>
          </a:xfrm>
          <a:prstGeom prst="rect">
            <a:avLst/>
          </a:prstGeom>
          <a:solidFill>
            <a:schemeClr val="accent4">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0E88B4F-2C36-65DB-9607-9B0EE75E3479}"/>
              </a:ext>
            </a:extLst>
          </p:cNvPr>
          <p:cNvSpPr txBox="1">
            <a:spLocks noGrp="1" noRot="1" noMove="1" noResize="1" noEditPoints="1" noAdjustHandles="1" noChangeArrowheads="1" noChangeShapeType="1"/>
          </p:cNvSpPr>
          <p:nvPr/>
        </p:nvSpPr>
        <p:spPr>
          <a:xfrm>
            <a:off x="10737995" y="4864533"/>
            <a:ext cx="1684676" cy="692497"/>
          </a:xfrm>
          <a:prstGeom prst="rect">
            <a:avLst/>
          </a:prstGeom>
          <a:solidFill>
            <a:schemeClr val="accent4">
              <a:lumMod val="40000"/>
              <a:lumOff val="60000"/>
            </a:schemeClr>
          </a:solidFill>
        </p:spPr>
        <p:txBody>
          <a:bodyPr wrap="square" rtlCol="0">
            <a:spAutoFit/>
          </a:bodyPr>
          <a:lstStyle/>
          <a:p>
            <a:pPr algn="ctr"/>
            <a:r>
              <a:rPr lang="en-US" sz="1300" b="1" dirty="0">
                <a:solidFill>
                  <a:schemeClr val="bg1"/>
                </a:solidFill>
              </a:rPr>
              <a:t>Facilities Design and Construction for Research</a:t>
            </a:r>
          </a:p>
        </p:txBody>
      </p:sp>
      <p:sp>
        <p:nvSpPr>
          <p:cNvPr id="15" name="Rectangle 14">
            <a:extLst>
              <a:ext uri="{FF2B5EF4-FFF2-40B4-BE49-F238E27FC236}">
                <a16:creationId xmlns:a16="http://schemas.microsoft.com/office/drawing/2014/main" id="{013997F8-28DB-06F0-D679-E6DD3F39F0FB}"/>
              </a:ext>
            </a:extLst>
          </p:cNvPr>
          <p:cNvSpPr/>
          <p:nvPr/>
        </p:nvSpPr>
        <p:spPr>
          <a:xfrm>
            <a:off x="6938628" y="3342415"/>
            <a:ext cx="1374099" cy="566777"/>
          </a:xfrm>
          <a:prstGeom prst="rect">
            <a:avLst/>
          </a:prstGeom>
          <a:solidFill>
            <a:schemeClr val="accent4">
              <a:lumMod val="40000"/>
              <a:lumOff val="6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5A0F68A-196A-68FA-5165-52071AB7E576}"/>
              </a:ext>
            </a:extLst>
          </p:cNvPr>
          <p:cNvSpPr txBox="1">
            <a:spLocks noGrp="1" noRot="1" noMove="1" noResize="1" noEditPoints="1" noAdjustHandles="1" noChangeArrowheads="1" noChangeShapeType="1"/>
          </p:cNvSpPr>
          <p:nvPr/>
        </p:nvSpPr>
        <p:spPr>
          <a:xfrm>
            <a:off x="6968216" y="3382089"/>
            <a:ext cx="1314922" cy="492443"/>
          </a:xfrm>
          <a:prstGeom prst="rect">
            <a:avLst/>
          </a:prstGeom>
          <a:noFill/>
        </p:spPr>
        <p:txBody>
          <a:bodyPr wrap="square" rtlCol="0">
            <a:spAutoFit/>
          </a:bodyPr>
          <a:lstStyle/>
          <a:p>
            <a:pPr algn="ctr"/>
            <a:r>
              <a:rPr lang="en-US" sz="1300" b="1" dirty="0">
                <a:solidFill>
                  <a:schemeClr val="bg1"/>
                </a:solidFill>
              </a:rPr>
              <a:t>Research Development</a:t>
            </a:r>
          </a:p>
        </p:txBody>
      </p:sp>
    </p:spTree>
    <p:extLst>
      <p:ext uri="{BB962C8B-B14F-4D97-AF65-F5344CB8AC3E}">
        <p14:creationId xmlns:p14="http://schemas.microsoft.com/office/powerpoint/2010/main" val="20996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5C6A-6251-A1DA-4E3F-6E404F0931D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A00345-23EC-444D-47C9-AFEB6EDF04AD}"/>
              </a:ext>
            </a:extLst>
          </p:cNvPr>
          <p:cNvSpPr/>
          <p:nvPr/>
        </p:nvSpPr>
        <p:spPr>
          <a:xfrm>
            <a:off x="0" y="1343025"/>
            <a:ext cx="12801600" cy="5859286"/>
          </a:xfrm>
          <a:prstGeom prst="rect">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9809D9E-A57B-0F59-5C7E-393BF2EB1B8D}"/>
              </a:ext>
            </a:extLst>
          </p:cNvPr>
          <p:cNvSpPr>
            <a:spLocks noGrp="1"/>
          </p:cNvSpPr>
          <p:nvPr>
            <p:ph type="ctrTitle" idx="4294967295"/>
          </p:nvPr>
        </p:nvSpPr>
        <p:spPr>
          <a:xfrm>
            <a:off x="0" y="374771"/>
            <a:ext cx="10283825" cy="854075"/>
          </a:xfrm>
        </p:spPr>
        <p:txBody>
          <a:bodyPr>
            <a:normAutofit/>
          </a:bodyPr>
          <a:lstStyle/>
          <a:p>
            <a:pPr algn="ctr"/>
            <a:r>
              <a:rPr lang="en-US" sz="4620" dirty="0"/>
              <a:t>HRC Research Request Portal</a:t>
            </a:r>
          </a:p>
        </p:txBody>
      </p:sp>
      <p:sp>
        <p:nvSpPr>
          <p:cNvPr id="20" name="TextBox 19">
            <a:extLst>
              <a:ext uri="{FF2B5EF4-FFF2-40B4-BE49-F238E27FC236}">
                <a16:creationId xmlns:a16="http://schemas.microsoft.com/office/drawing/2014/main" id="{5792346D-8C4A-FC66-98CA-F1956FB6E9C9}"/>
              </a:ext>
            </a:extLst>
          </p:cNvPr>
          <p:cNvSpPr txBox="1"/>
          <p:nvPr/>
        </p:nvSpPr>
        <p:spPr>
          <a:xfrm>
            <a:off x="4362779" y="6504854"/>
            <a:ext cx="3714094" cy="323165"/>
          </a:xfrm>
          <a:prstGeom prst="rect">
            <a:avLst/>
          </a:prstGeom>
          <a:noFill/>
        </p:spPr>
        <p:txBody>
          <a:bodyPr wrap="none" lIns="96012" tIns="48006" rIns="96012" bIns="48006" rtlCol="0" anchor="t">
            <a:spAutoFit/>
          </a:bodyPr>
          <a:lstStyle/>
          <a:p>
            <a:r>
              <a:rPr lang="en-US" sz="1470" b="1" dirty="0">
                <a:hlinkClick r:id="rId2"/>
              </a:rPr>
              <a:t>REDCap Research Request Portal Link</a:t>
            </a:r>
            <a:endParaRPr lang="en-US" sz="1470" b="1" dirty="0">
              <a:ea typeface="Open Sans"/>
              <a:cs typeface="Open Sans"/>
            </a:endParaRPr>
          </a:p>
        </p:txBody>
      </p:sp>
      <p:sp>
        <p:nvSpPr>
          <p:cNvPr id="4" name="TextBox 3">
            <a:extLst>
              <a:ext uri="{FF2B5EF4-FFF2-40B4-BE49-F238E27FC236}">
                <a16:creationId xmlns:a16="http://schemas.microsoft.com/office/drawing/2014/main" id="{FC64D076-639C-DD67-8F7F-7B1EB47E9A52}"/>
              </a:ext>
            </a:extLst>
          </p:cNvPr>
          <p:cNvSpPr txBox="1"/>
          <p:nvPr/>
        </p:nvSpPr>
        <p:spPr>
          <a:xfrm>
            <a:off x="936864" y="1926303"/>
            <a:ext cx="2521459" cy="420115"/>
          </a:xfrm>
          <a:prstGeom prst="rect">
            <a:avLst/>
          </a:prstGeom>
          <a:noFill/>
        </p:spPr>
        <p:txBody>
          <a:bodyPr wrap="none" lIns="96012" tIns="48006" rIns="96012" bIns="48006" rtlCol="0" anchor="t">
            <a:spAutoFit/>
          </a:bodyPr>
          <a:lstStyle/>
          <a:p>
            <a:r>
              <a:rPr lang="en-US" sz="2100" b="1" dirty="0">
                <a:solidFill>
                  <a:schemeClr val="bg2"/>
                </a:solidFill>
              </a:rPr>
              <a:t>Tell us About You</a:t>
            </a:r>
            <a:endParaRPr lang="en-US" sz="2940" dirty="0">
              <a:solidFill>
                <a:schemeClr val="bg2"/>
              </a:solidFill>
            </a:endParaRPr>
          </a:p>
        </p:txBody>
      </p:sp>
      <p:sp>
        <p:nvSpPr>
          <p:cNvPr id="7" name="TextBox 6">
            <a:extLst>
              <a:ext uri="{FF2B5EF4-FFF2-40B4-BE49-F238E27FC236}">
                <a16:creationId xmlns:a16="http://schemas.microsoft.com/office/drawing/2014/main" id="{6915D491-3372-231C-ECB7-55953879742C}"/>
              </a:ext>
            </a:extLst>
          </p:cNvPr>
          <p:cNvSpPr txBox="1"/>
          <p:nvPr/>
        </p:nvSpPr>
        <p:spPr>
          <a:xfrm>
            <a:off x="4880900" y="3239150"/>
            <a:ext cx="2624052" cy="323165"/>
          </a:xfrm>
          <a:prstGeom prst="rect">
            <a:avLst/>
          </a:prstGeom>
          <a:noFill/>
        </p:spPr>
        <p:txBody>
          <a:bodyPr wrap="none" lIns="96012" tIns="48006" rIns="96012" bIns="48006" rtlCol="0" anchor="t">
            <a:spAutoFit/>
          </a:bodyPr>
          <a:lstStyle/>
          <a:p>
            <a:r>
              <a:rPr lang="en-US" sz="1470" b="1" dirty="0">
                <a:solidFill>
                  <a:schemeClr val="bg2"/>
                </a:solidFill>
              </a:rPr>
              <a:t>Tell us About Your Project</a:t>
            </a:r>
            <a:endParaRPr lang="en-US" sz="2041" dirty="0">
              <a:solidFill>
                <a:schemeClr val="bg2"/>
              </a:solidFill>
            </a:endParaRPr>
          </a:p>
        </p:txBody>
      </p:sp>
      <p:sp>
        <p:nvSpPr>
          <p:cNvPr id="11" name="TextBox 10">
            <a:extLst>
              <a:ext uri="{FF2B5EF4-FFF2-40B4-BE49-F238E27FC236}">
                <a16:creationId xmlns:a16="http://schemas.microsoft.com/office/drawing/2014/main" id="{02A7D76A-5FF5-1DFA-B9F5-BDAAFDDCDA8E}"/>
              </a:ext>
            </a:extLst>
          </p:cNvPr>
          <p:cNvSpPr txBox="1"/>
          <p:nvPr/>
        </p:nvSpPr>
        <p:spPr>
          <a:xfrm>
            <a:off x="8189050" y="1879450"/>
            <a:ext cx="4573303" cy="420115"/>
          </a:xfrm>
          <a:prstGeom prst="rect">
            <a:avLst/>
          </a:prstGeom>
          <a:noFill/>
        </p:spPr>
        <p:txBody>
          <a:bodyPr wrap="none" lIns="96012" tIns="48006" rIns="96012" bIns="48006" rtlCol="0" anchor="t">
            <a:spAutoFit/>
          </a:bodyPr>
          <a:lstStyle/>
          <a:p>
            <a:r>
              <a:rPr lang="en-US" sz="2100" b="1" dirty="0">
                <a:solidFill>
                  <a:schemeClr val="bg2"/>
                </a:solidFill>
              </a:rPr>
              <a:t>Tell us What You are Looking For</a:t>
            </a:r>
            <a:endParaRPr lang="en-US" sz="2940" dirty="0">
              <a:solidFill>
                <a:schemeClr val="bg2"/>
              </a:solidFill>
            </a:endParaRPr>
          </a:p>
        </p:txBody>
      </p:sp>
      <p:pic>
        <p:nvPicPr>
          <p:cNvPr id="12" name="Picture 11">
            <a:extLst>
              <a:ext uri="{FF2B5EF4-FFF2-40B4-BE49-F238E27FC236}">
                <a16:creationId xmlns:a16="http://schemas.microsoft.com/office/drawing/2014/main" id="{B721DB3E-5E36-9875-2772-3A3C34205C3D}"/>
              </a:ext>
            </a:extLst>
          </p:cNvPr>
          <p:cNvPicPr>
            <a:picLocks noChangeAspect="1"/>
          </p:cNvPicPr>
          <p:nvPr/>
        </p:nvPicPr>
        <p:blipFill>
          <a:blip r:embed="rId3"/>
          <a:stretch>
            <a:fillRect/>
          </a:stretch>
        </p:blipFill>
        <p:spPr>
          <a:xfrm>
            <a:off x="323171" y="2563398"/>
            <a:ext cx="3748847" cy="3941456"/>
          </a:xfrm>
          <a:prstGeom prst="rect">
            <a:avLst/>
          </a:prstGeom>
        </p:spPr>
      </p:pic>
      <p:pic>
        <p:nvPicPr>
          <p:cNvPr id="15" name="Picture 14">
            <a:extLst>
              <a:ext uri="{FF2B5EF4-FFF2-40B4-BE49-F238E27FC236}">
                <a16:creationId xmlns:a16="http://schemas.microsoft.com/office/drawing/2014/main" id="{385522E3-EEDD-F7BC-0BFB-DCFCFF29BC57}"/>
              </a:ext>
            </a:extLst>
          </p:cNvPr>
          <p:cNvPicPr>
            <a:picLocks noChangeAspect="1"/>
          </p:cNvPicPr>
          <p:nvPr/>
        </p:nvPicPr>
        <p:blipFill>
          <a:blip r:embed="rId4"/>
          <a:stretch>
            <a:fillRect/>
          </a:stretch>
        </p:blipFill>
        <p:spPr>
          <a:xfrm>
            <a:off x="4158271" y="3613442"/>
            <a:ext cx="4069310" cy="1503765"/>
          </a:xfrm>
          <a:prstGeom prst="rect">
            <a:avLst/>
          </a:prstGeom>
        </p:spPr>
      </p:pic>
      <p:pic>
        <p:nvPicPr>
          <p:cNvPr id="3" name="Picture 2" descr="A screenshot of a survey&#10;&#10;AI-generated content may be incorrect.">
            <a:extLst>
              <a:ext uri="{FF2B5EF4-FFF2-40B4-BE49-F238E27FC236}">
                <a16:creationId xmlns:a16="http://schemas.microsoft.com/office/drawing/2014/main" id="{6F346930-5BF7-2465-631D-8A3DC23A6741}"/>
              </a:ext>
            </a:extLst>
          </p:cNvPr>
          <p:cNvPicPr>
            <a:picLocks noChangeAspect="1"/>
          </p:cNvPicPr>
          <p:nvPr/>
        </p:nvPicPr>
        <p:blipFill>
          <a:blip r:embed="rId5"/>
          <a:stretch>
            <a:fillRect/>
          </a:stretch>
        </p:blipFill>
        <p:spPr>
          <a:xfrm>
            <a:off x="8378288" y="2369762"/>
            <a:ext cx="4194828" cy="4594088"/>
          </a:xfrm>
          <a:prstGeom prst="rect">
            <a:avLst/>
          </a:prstGeom>
        </p:spPr>
      </p:pic>
    </p:spTree>
    <p:extLst>
      <p:ext uri="{BB962C8B-B14F-4D97-AF65-F5344CB8AC3E}">
        <p14:creationId xmlns:p14="http://schemas.microsoft.com/office/powerpoint/2010/main" val="1934708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44A8-B166-3E1D-047A-6DC9A6F4853E}"/>
              </a:ext>
            </a:extLst>
          </p:cNvPr>
          <p:cNvSpPr>
            <a:spLocks noGrp="1"/>
          </p:cNvSpPr>
          <p:nvPr>
            <p:ph type="ctrTitle" idx="4294967295"/>
          </p:nvPr>
        </p:nvSpPr>
        <p:spPr>
          <a:xfrm>
            <a:off x="1183808" y="1671124"/>
            <a:ext cx="4975225" cy="1605756"/>
          </a:xfrm>
        </p:spPr>
        <p:txBody>
          <a:bodyPr anchor="ctr">
            <a:normAutofit/>
          </a:bodyPr>
          <a:lstStyle/>
          <a:p>
            <a:pPr algn="ctr"/>
            <a:r>
              <a:rPr lang="en-US" sz="3600" dirty="0">
                <a:latin typeface="Open Sans SemiBold" panose="020F0502020204030204" pitchFamily="34" charset="0"/>
                <a:ea typeface="Open Sans SemiBold" panose="020F0502020204030204" pitchFamily="34" charset="0"/>
                <a:cs typeface="Open Sans SemiBold" panose="020F0502020204030204" pitchFamily="34" charset="0"/>
              </a:rPr>
              <a:t>Submit a Research Support Request</a:t>
            </a:r>
          </a:p>
        </p:txBody>
      </p:sp>
      <p:sp>
        <p:nvSpPr>
          <p:cNvPr id="4" name="Title 1">
            <a:extLst>
              <a:ext uri="{FF2B5EF4-FFF2-40B4-BE49-F238E27FC236}">
                <a16:creationId xmlns:a16="http://schemas.microsoft.com/office/drawing/2014/main" id="{A972F5C8-0650-2D22-CA16-D852773A5433}"/>
              </a:ext>
            </a:extLst>
          </p:cNvPr>
          <p:cNvSpPr txBox="1">
            <a:spLocks/>
          </p:cNvSpPr>
          <p:nvPr/>
        </p:nvSpPr>
        <p:spPr>
          <a:xfrm>
            <a:off x="7222401" y="1671124"/>
            <a:ext cx="4745331" cy="1605756"/>
          </a:xfrm>
          <a:prstGeom prst="rect">
            <a:avLst/>
          </a:prstGeom>
        </p:spPr>
        <p:txBody>
          <a:bodyPr vert="horz" lIns="96012" tIns="48006" rIns="96012" bIns="48006" rtlCol="0" anchor="ctr">
            <a:normAutofit fontScale="97500"/>
          </a:bodyPr>
          <a:lstStyle>
            <a:lvl1pPr algn="l" defTabSz="914400" rtl="0" eaLnBrk="1" latinLnBrk="0" hangingPunct="1">
              <a:lnSpc>
                <a:spcPct val="90000"/>
              </a:lnSpc>
              <a:spcBef>
                <a:spcPct val="0"/>
              </a:spcBef>
              <a:buNone/>
              <a:defRPr sz="4000" b="0" i="0" kern="1200">
                <a:solidFill>
                  <a:srgbClr val="782F40"/>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a:r>
              <a:rPr lang="en-US" sz="3600" dirty="0">
                <a:latin typeface="Open Sans SemiBold" panose="020F0502020204030204" pitchFamily="34" charset="0"/>
                <a:ea typeface="Open Sans SemiBold" panose="020F0502020204030204" pitchFamily="34" charset="0"/>
                <a:cs typeface="Open Sans SemiBold" panose="020F0502020204030204" pitchFamily="34" charset="0"/>
              </a:rPr>
              <a:t>Learn More about the HRC Hubs</a:t>
            </a:r>
            <a:endParaRPr lang="en-US" sz="3600" u="sng" dirty="0">
              <a:latin typeface="Open Sans SemiBold" panose="020F0502020204030204" pitchFamily="34" charset="0"/>
              <a:ea typeface="Open Sans SemiBold" panose="020F0502020204030204" pitchFamily="34" charset="0"/>
              <a:cs typeface="Open Sans SemiBold" panose="020F0502020204030204" pitchFamily="34" charset="0"/>
            </a:endParaRPr>
          </a:p>
        </p:txBody>
      </p:sp>
      <p:pic>
        <p:nvPicPr>
          <p:cNvPr id="6" name="Picture 5" descr="A qr code on a white background&#10;&#10;AI-generated content may be incorrect.">
            <a:extLst>
              <a:ext uri="{FF2B5EF4-FFF2-40B4-BE49-F238E27FC236}">
                <a16:creationId xmlns:a16="http://schemas.microsoft.com/office/drawing/2014/main" id="{A20AC645-0B88-D67B-569F-E94672BE8664}"/>
              </a:ext>
            </a:extLst>
          </p:cNvPr>
          <p:cNvPicPr>
            <a:picLocks noChangeAspect="1"/>
          </p:cNvPicPr>
          <p:nvPr/>
        </p:nvPicPr>
        <p:blipFill>
          <a:blip r:embed="rId2"/>
          <a:stretch>
            <a:fillRect/>
          </a:stretch>
        </p:blipFill>
        <p:spPr>
          <a:xfrm>
            <a:off x="1829866" y="3253229"/>
            <a:ext cx="3683111" cy="3683111"/>
          </a:xfrm>
          <a:prstGeom prst="rect">
            <a:avLst/>
          </a:prstGeom>
        </p:spPr>
      </p:pic>
      <p:pic>
        <p:nvPicPr>
          <p:cNvPr id="8" name="Picture 7" descr="A qr code on a white background&#10;&#10;AI-generated content may be incorrect.">
            <a:extLst>
              <a:ext uri="{FF2B5EF4-FFF2-40B4-BE49-F238E27FC236}">
                <a16:creationId xmlns:a16="http://schemas.microsoft.com/office/drawing/2014/main" id="{0280E280-B222-2EE3-AC98-A482D66E8594}"/>
              </a:ext>
            </a:extLst>
          </p:cNvPr>
          <p:cNvPicPr>
            <a:picLocks noChangeAspect="1"/>
          </p:cNvPicPr>
          <p:nvPr/>
        </p:nvPicPr>
        <p:blipFill>
          <a:blip r:embed="rId3"/>
          <a:stretch>
            <a:fillRect/>
          </a:stretch>
        </p:blipFill>
        <p:spPr>
          <a:xfrm>
            <a:off x="7840270" y="3339987"/>
            <a:ext cx="3509594" cy="3509594"/>
          </a:xfrm>
          <a:prstGeom prst="rect">
            <a:avLst/>
          </a:prstGeom>
        </p:spPr>
      </p:pic>
      <p:sp>
        <p:nvSpPr>
          <p:cNvPr id="3" name="Title 1">
            <a:extLst>
              <a:ext uri="{FF2B5EF4-FFF2-40B4-BE49-F238E27FC236}">
                <a16:creationId xmlns:a16="http://schemas.microsoft.com/office/drawing/2014/main" id="{67F65734-D8EA-558B-62FF-DDC000BBE4F5}"/>
              </a:ext>
            </a:extLst>
          </p:cNvPr>
          <p:cNvSpPr txBox="1">
            <a:spLocks/>
          </p:cNvSpPr>
          <p:nvPr/>
        </p:nvSpPr>
        <p:spPr>
          <a:xfrm>
            <a:off x="880110" y="462143"/>
            <a:ext cx="11041380" cy="1145875"/>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FSU Health Research Connections (HRC)</a:t>
            </a:r>
            <a:endParaRPr lang="en-US" dirty="0"/>
          </a:p>
        </p:txBody>
      </p:sp>
    </p:spTree>
    <p:extLst>
      <p:ext uri="{BB962C8B-B14F-4D97-AF65-F5344CB8AC3E}">
        <p14:creationId xmlns:p14="http://schemas.microsoft.com/office/powerpoint/2010/main" val="2327247677"/>
      </p:ext>
    </p:extLst>
  </p:cSld>
  <p:clrMapOvr>
    <a:masterClrMapping/>
  </p:clrMapOvr>
</p:sld>
</file>

<file path=ppt/theme/theme1.xml><?xml version="1.0" encoding="utf-8"?>
<a:theme xmlns:a="http://schemas.openxmlformats.org/drawingml/2006/main" name="FSU_Creative_Theme">
  <a:themeElements>
    <a:clrScheme name="FSU">
      <a:dk1>
        <a:srgbClr val="000000"/>
      </a:dk1>
      <a:lt1>
        <a:srgbClr val="FFFFFF"/>
      </a:lt1>
      <a:dk2>
        <a:srgbClr val="782F40"/>
      </a:dk2>
      <a:lt2>
        <a:srgbClr val="E7E6E6"/>
      </a:lt2>
      <a:accent1>
        <a:srgbClr val="782F40"/>
      </a:accent1>
      <a:accent2>
        <a:srgbClr val="CEB888"/>
      </a:accent2>
      <a:accent3>
        <a:srgbClr val="415563"/>
      </a:accent3>
      <a:accent4>
        <a:srgbClr val="5BB8B2"/>
      </a:accent4>
      <a:accent5>
        <a:srgbClr val="FFC72C"/>
      </a:accent5>
      <a:accent6>
        <a:srgbClr val="A6192E"/>
      </a:accent6>
      <a:hlink>
        <a:srgbClr val="782F40"/>
      </a:hlink>
      <a:folHlink>
        <a:srgbClr val="0000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FO 2024 Now for FYAP Workshop" id="{7A3D22D1-9FCA-4C13-A2D5-505386DAA3EA}" vid="{7F3E383D-193A-4FC6-AF57-089B9CDCC1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934D66D4678B4298D1990BF325F8B7" ma:contentTypeVersion="18" ma:contentTypeDescription="Create a new document." ma:contentTypeScope="" ma:versionID="7c646a071a08effa18762b04d04bd82b">
  <xsd:schema xmlns:xsd="http://www.w3.org/2001/XMLSchema" xmlns:xs="http://www.w3.org/2001/XMLSchema" xmlns:p="http://schemas.microsoft.com/office/2006/metadata/properties" xmlns:ns2="902730fb-f68a-41c2-9748-67966be30d39" xmlns:ns3="670b7f86-f8d5-412d-8171-6e2e1fbf27ec" targetNamespace="http://schemas.microsoft.com/office/2006/metadata/properties" ma:root="true" ma:fieldsID="c091752e0d8bad8b50d517931ffcfc0e" ns2:_="" ns3:_="">
    <xsd:import namespace="902730fb-f68a-41c2-9748-67966be30d39"/>
    <xsd:import namespace="670b7f86-f8d5-412d-8171-6e2e1fbf27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730fb-f68a-41c2-9748-67966be30d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0b7f86-f8d5-412d-8171-6e2e1fbf27e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92aa48e-e26f-4bcc-8fa5-c9310e63c17b}" ma:internalName="TaxCatchAll" ma:showField="CatchAllData" ma:web="670b7f86-f8d5-412d-8171-6e2e1fbf27e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70b7f86-f8d5-412d-8171-6e2e1fbf27ec" xsi:nil="true"/>
    <lcf76f155ced4ddcb4097134ff3c332f xmlns="902730fb-f68a-41c2-9748-67966be30d3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EC708B-00B3-4D38-AF01-0CE4E53B0929}">
  <ds:schemaRefs>
    <ds:schemaRef ds:uri="670b7f86-f8d5-412d-8171-6e2e1fbf27ec"/>
    <ds:schemaRef ds:uri="902730fb-f68a-41c2-9748-67966be30d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DEE941-EE8C-44B9-B115-2C1C2E818165}">
  <ds:schemaRefs>
    <ds:schemaRef ds:uri="http://schemas.microsoft.com/sharepoint/v3/contenttype/forms"/>
  </ds:schemaRefs>
</ds:datastoreItem>
</file>

<file path=customXml/itemProps3.xml><?xml version="1.0" encoding="utf-8"?>
<ds:datastoreItem xmlns:ds="http://schemas.openxmlformats.org/officeDocument/2006/customXml" ds:itemID="{0339D774-E173-4BA1-B680-FE97DC49D1D2}">
  <ds:schemaRefs>
    <ds:schemaRef ds:uri="670b7f86-f8d5-412d-8171-6e2e1fbf27ec"/>
    <ds:schemaRef ds:uri="902730fb-f68a-41c2-9748-67966be30d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NFO 2024 Now for FYAP Workshop</Template>
  <TotalTime>299</TotalTime>
  <Words>4843</Words>
  <Application>Microsoft Office PowerPoint</Application>
  <PresentationFormat>Custom</PresentationFormat>
  <Paragraphs>523</Paragraphs>
  <Slides>70</Slides>
  <Notes>57</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Aptos</vt:lpstr>
      <vt:lpstr>Arial</vt:lpstr>
      <vt:lpstr>Arial,Sans-Serif</vt:lpstr>
      <vt:lpstr>Brush Script MT</vt:lpstr>
      <vt:lpstr>Calibri</vt:lpstr>
      <vt:lpstr>Franklin Gothic Medium</vt:lpstr>
      <vt:lpstr>Gill Sans MT</vt:lpstr>
      <vt:lpstr>Open Sans</vt:lpstr>
      <vt:lpstr>Open Sans SemiBold</vt:lpstr>
      <vt:lpstr>Symbol</vt:lpstr>
      <vt:lpstr>Times New Roman</vt:lpstr>
      <vt:lpstr>FSU_Creative_Theme</vt:lpstr>
      <vt:lpstr>Units of the Division of Research</vt:lpstr>
      <vt:lpstr>PowerPoint Presentation</vt:lpstr>
      <vt:lpstr>PowerPoint Presentation</vt:lpstr>
      <vt:lpstr>Health Research Connections</vt:lpstr>
      <vt:lpstr>FSU Health Research Connections (HRC)</vt:lpstr>
      <vt:lpstr>PowerPoint Presentation</vt:lpstr>
      <vt:lpstr>FSU HRC Switchboard</vt:lpstr>
      <vt:lpstr>HRC Research Request Portal</vt:lpstr>
      <vt:lpstr>Submit a Research Support Request</vt:lpstr>
      <vt:lpstr>Research Development</vt:lpstr>
      <vt:lpstr>RD Services</vt:lpstr>
      <vt:lpstr>RD Resources</vt:lpstr>
      <vt:lpstr>PowerPoint Presentation</vt:lpstr>
      <vt:lpstr>PowerPoint Presentation</vt:lpstr>
      <vt:lpstr>Research Administration Management Portal </vt:lpstr>
      <vt:lpstr>PowerPoint Presentation</vt:lpstr>
      <vt:lpstr>PowerPoint Presentation</vt:lpstr>
      <vt:lpstr>PowerPoint Presentation</vt:lpstr>
      <vt:lpstr>Sponsored Research Administration (SRA) </vt:lpstr>
      <vt:lpstr>PowerPoint Presentation</vt:lpstr>
      <vt:lpstr>PowerPoint Presentation</vt:lpstr>
      <vt:lpstr>PowerPoint Presentation</vt:lpstr>
      <vt:lpstr>PowerPoint Presentation</vt:lpstr>
      <vt:lpstr>PowerPoint Presentation</vt:lpstr>
      <vt:lpstr>Research Foundation</vt:lpstr>
      <vt:lpstr>PowerPoint Presentation</vt:lpstr>
      <vt:lpstr>PowerPoint Presentation</vt:lpstr>
      <vt:lpstr>PowerPoint Presentation</vt:lpstr>
      <vt:lpstr>Commercialization</vt:lpstr>
      <vt:lpstr>PowerPoint Presentation</vt:lpstr>
      <vt:lpstr>PowerPoint Presentation</vt:lpstr>
      <vt:lpstr>PowerPoint Presentation</vt:lpstr>
      <vt:lpstr>PowerPoint Presentation</vt:lpstr>
      <vt:lpstr>PowerPoint Presentation</vt:lpstr>
      <vt:lpstr>Business and Industry Solutions</vt:lpstr>
      <vt:lpstr>PowerPoint Presentation</vt:lpstr>
      <vt:lpstr>PowerPoint Presentation</vt:lpstr>
      <vt:lpstr>Faculty Recognition</vt:lpstr>
      <vt:lpstr>PowerPoint Presentation</vt:lpstr>
      <vt:lpstr>Research Communication &amp; Publications</vt:lpstr>
      <vt:lpstr>PowerPoint Presentation</vt:lpstr>
      <vt:lpstr>Research Legal</vt:lpstr>
      <vt:lpstr>Research Legal</vt:lpstr>
      <vt:lpstr>PowerPoint Presentation</vt:lpstr>
      <vt:lpstr>Human Subjects Protection</vt:lpstr>
      <vt:lpstr>Human Subjects Protection</vt:lpstr>
      <vt:lpstr>When to Contact HSP</vt:lpstr>
      <vt:lpstr>PowerPoint Presentation</vt:lpstr>
      <vt:lpstr>Laboratory Animal Resources</vt:lpstr>
      <vt:lpstr>LABORATORY ANIMAL RESOURCES  Centrally administered campus organization responsible for care of all vertebrate animals used in teaching and research at FSU </vt:lpstr>
      <vt:lpstr>PowerPoint Presentation</vt:lpstr>
      <vt:lpstr>PowerPoint Presentation</vt:lpstr>
      <vt:lpstr>Research Integrity, Security, and Ethics (RISE)</vt:lpstr>
      <vt:lpstr>Research Integrity, Security, and Ethics </vt:lpstr>
      <vt:lpstr>PowerPoint Presentation</vt:lpstr>
      <vt:lpstr>PowerPoint Presentation</vt:lpstr>
      <vt:lpstr>PowerPoint Presentation</vt:lpstr>
      <vt:lpstr>Clinical Research Hub</vt:lpstr>
      <vt:lpstr>PowerPoint Presentation</vt:lpstr>
      <vt:lpstr>PowerPoint Presentation</vt:lpstr>
      <vt:lpstr>Research Training and resources for faculty and researchers</vt:lpstr>
      <vt:lpstr>Some of the Available Resources</vt:lpstr>
      <vt:lpstr>Faculty-Centered Resources</vt:lpstr>
      <vt:lpstr>PowerPoint Presentation</vt:lpstr>
      <vt:lpstr>PowerPoint Presentation</vt:lpstr>
      <vt:lpstr>PowerPoint Presentation</vt:lpstr>
      <vt:lpstr>PowerPoint Presentation</vt:lpstr>
      <vt:lpstr>PowerPoint Presentation</vt:lpstr>
      <vt:lpstr>Questions?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Units Reporting to the Office of Research</dc:title>
  <dc:creator>Beth Hodges</dc:creator>
  <cp:lastModifiedBy>Sherry Core</cp:lastModifiedBy>
  <cp:revision>4</cp:revision>
  <dcterms:created xsi:type="dcterms:W3CDTF">2024-08-27T20:17:09Z</dcterms:created>
  <dcterms:modified xsi:type="dcterms:W3CDTF">2025-09-16T20:43:40Z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0x010100DA934D66D4678B4298D1990BF325F8B7</vt:lpwstr>
  </property>
  <property fmtid="{D5CDD505-2E9C-101B-9397-08002B2CF9AE}" pid="3" name="MediaServiceImageTags">
    <vt:lpwstr/>
  </property>
</Properties>
</file>