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Montserrat Classic Bold" panose="020B0604020202020204" charset="0"/>
      <p:regular r:id="rId18"/>
    </p:embeddedFont>
    <p:embeddedFont>
      <p:font typeface="Open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DFD1A7"/>
    <a:srgbClr val="5CB8B2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94562" autoAdjust="0"/>
  </p:normalViewPr>
  <p:slideViewPr>
    <p:cSldViewPr>
      <p:cViewPr varScale="1">
        <p:scale>
          <a:sx n="100" d="100"/>
          <a:sy n="100" d="100"/>
        </p:scale>
        <p:origin x="72" y="4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38996" y="-463588"/>
            <a:ext cx="9449004" cy="93408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3640" b="1895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rot="-2700000">
            <a:off x="-2242068" y="-2493297"/>
            <a:ext cx="14528981" cy="16811086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11705373" y="7075565"/>
            <a:ext cx="8253060" cy="6783717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50864" y="5754225"/>
            <a:ext cx="11573294" cy="155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2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0864" y="3369813"/>
            <a:ext cx="10295417" cy="57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5"/>
              </a:lnSpc>
            </a:pPr>
            <a:r>
              <a:rPr lang="en-US" sz="3339" b="1" spc="824" dirty="0">
                <a:solidFill>
                  <a:srgbClr val="CEB88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Council on Research + Creativity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875" y="7448550"/>
            <a:ext cx="8572900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31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Classic"/>
              </a:rPr>
              <a:t>September 12, 2025</a:t>
            </a:r>
          </a:p>
        </p:txBody>
      </p:sp>
      <p:pic>
        <p:nvPicPr>
          <p:cNvPr id="10" name="Picture 9" descr="A black background with red text">
            <a:extLst>
              <a:ext uri="{FF2B5EF4-FFF2-40B4-BE49-F238E27FC236}">
                <a16:creationId xmlns:a16="http://schemas.microsoft.com/office/drawing/2014/main" id="{E86BA5A6-3253-EFD9-FE4B-4F3BCC80B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412" y="7968554"/>
            <a:ext cx="3996796" cy="197873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057FDC8-8529-52EC-3AA2-133D5F71509F}"/>
              </a:ext>
            </a:extLst>
          </p:cNvPr>
          <p:cNvSpPr txBox="1"/>
          <p:nvPr/>
        </p:nvSpPr>
        <p:spPr>
          <a:xfrm>
            <a:off x="537834" y="4284281"/>
            <a:ext cx="9864735" cy="1551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20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FYAP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5181349" y="-5763541"/>
            <a:ext cx="6665510" cy="939902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6231628" y="-3454164"/>
            <a:ext cx="76372" cy="10502571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16806" y="181628"/>
            <a:ext cx="7789481" cy="9911367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970717" y="3191633"/>
            <a:ext cx="7333192" cy="6907378"/>
            <a:chOff x="-1264781" y="-63750"/>
            <a:chExt cx="9777589" cy="9209837"/>
          </a:xfrm>
        </p:grpSpPr>
        <p:sp>
          <p:nvSpPr>
            <p:cNvPr id="9" name="AutoShape 9"/>
            <p:cNvSpPr/>
            <p:nvPr/>
          </p:nvSpPr>
          <p:spPr>
            <a:xfrm>
              <a:off x="-1264781" y="-63750"/>
              <a:ext cx="9777589" cy="9209837"/>
            </a:xfrm>
            <a:prstGeom prst="rect">
              <a:avLst/>
            </a:prstGeom>
            <a:solidFill>
              <a:srgbClr val="5CB8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1054661" y="196266"/>
              <a:ext cx="9357353" cy="8686889"/>
            </a:xfrm>
            <a:custGeom>
              <a:avLst/>
              <a:gdLst/>
              <a:ahLst/>
              <a:cxnLst/>
              <a:rect l="l" t="t" r="r" b="b"/>
              <a:pathLst>
                <a:path w="9357353" h="8686888">
                  <a:moveTo>
                    <a:pt x="0" y="0"/>
                  </a:moveTo>
                  <a:lnTo>
                    <a:pt x="9357353" y="0"/>
                  </a:lnTo>
                  <a:lnTo>
                    <a:pt x="9357353" y="8686888"/>
                  </a:lnTo>
                  <a:lnTo>
                    <a:pt x="0" y="868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039483" y="202835"/>
            <a:ext cx="2973017" cy="87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5831" b="1" spc="21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Budget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82749" y="1203225"/>
            <a:ext cx="6082695" cy="189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659" lvl="1" indent="-216330" algn="l">
              <a:lnSpc>
                <a:spcPts val="3005"/>
              </a:lnSpc>
              <a:buFont typeface="Arial"/>
              <a:buChar char="•"/>
            </a:pPr>
            <a:r>
              <a:rPr lang="en-US" sz="2003" b="1" spc="20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Click the link for the First Year Assistant Professor Budget Form. It will take you to the CRC website.</a:t>
            </a:r>
          </a:p>
          <a:p>
            <a:pPr marL="432659" lvl="1" indent="-216330" algn="l">
              <a:lnSpc>
                <a:spcPts val="3005"/>
              </a:lnSpc>
              <a:buFont typeface="Arial"/>
              <a:buChar char="•"/>
            </a:pPr>
            <a:r>
              <a:rPr lang="en-US" sz="2003" b="1" spc="20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Download the FYAP Budget Form, fill it out, and attach it as a PDF to the application.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69FD22-37C3-E78B-A990-F80FDE32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94"/>
          <a:stretch>
            <a:fillRect/>
          </a:stretch>
        </p:blipFill>
        <p:spPr>
          <a:xfrm>
            <a:off x="1130451" y="350220"/>
            <a:ext cx="7362189" cy="6477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DD5810-7BE5-A57E-564F-C8567A97A2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981"/>
          <a:stretch>
            <a:fillRect/>
          </a:stretch>
        </p:blipFill>
        <p:spPr>
          <a:xfrm>
            <a:off x="1141678" y="6903420"/>
            <a:ext cx="7350962" cy="3006978"/>
          </a:xfrm>
          <a:prstGeom prst="rect">
            <a:avLst/>
          </a:prstGeom>
        </p:spPr>
      </p:pic>
      <p:sp>
        <p:nvSpPr>
          <p:cNvPr id="19" name="Freeform 15">
            <a:extLst>
              <a:ext uri="{FF2B5EF4-FFF2-40B4-BE49-F238E27FC236}">
                <a16:creationId xmlns:a16="http://schemas.microsoft.com/office/drawing/2014/main" id="{E152594A-AEB8-E824-9F3D-818E33864746}"/>
              </a:ext>
            </a:extLst>
          </p:cNvPr>
          <p:cNvSpPr/>
          <p:nvPr/>
        </p:nvSpPr>
        <p:spPr>
          <a:xfrm rot="6872970">
            <a:off x="2010803" y="5869426"/>
            <a:ext cx="1910645" cy="750146"/>
          </a:xfrm>
          <a:custGeom>
            <a:avLst/>
            <a:gdLst/>
            <a:ahLst/>
            <a:cxnLst/>
            <a:rect l="l" t="t" r="r" b="b"/>
            <a:pathLst>
              <a:path w="3222240" h="910283">
                <a:moveTo>
                  <a:pt x="0" y="0"/>
                </a:moveTo>
                <a:lnTo>
                  <a:pt x="3222240" y="0"/>
                </a:lnTo>
                <a:lnTo>
                  <a:pt x="3222240" y="910283"/>
                </a:lnTo>
                <a:lnTo>
                  <a:pt x="0" y="91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7B53610-0BD1-3743-73CC-9077284DB735}"/>
              </a:ext>
            </a:extLst>
          </p:cNvPr>
          <p:cNvSpPr/>
          <p:nvPr/>
        </p:nvSpPr>
        <p:spPr>
          <a:xfrm>
            <a:off x="1248597" y="8953500"/>
            <a:ext cx="732603" cy="228600"/>
          </a:xfrm>
          <a:custGeom>
            <a:avLst/>
            <a:gdLst/>
            <a:ahLst/>
            <a:cxnLst/>
            <a:rect l="l" t="t" r="r" b="b"/>
            <a:pathLst>
              <a:path w="1833365" h="646261">
                <a:moveTo>
                  <a:pt x="0" y="0"/>
                </a:moveTo>
                <a:lnTo>
                  <a:pt x="1833365" y="0"/>
                </a:lnTo>
                <a:lnTo>
                  <a:pt x="1833365" y="646261"/>
                </a:lnTo>
                <a:lnTo>
                  <a:pt x="0" y="64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339949" y="-4776156"/>
            <a:ext cx="9120540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4294067" y="7990262"/>
            <a:ext cx="5930465" cy="6072282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9510386" y="-102410"/>
            <a:ext cx="78989" cy="1049182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526466" y="993922"/>
            <a:ext cx="497844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spc="344" dirty="0">
                <a:solidFill>
                  <a:srgbClr val="03989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Proposal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21712" y="2629829"/>
            <a:ext cx="6814193" cy="584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222" lvl="1" indent="-331111" algn="l">
              <a:lnSpc>
                <a:spcPts val="4600"/>
              </a:lnSpc>
              <a:buFont typeface="Arial"/>
              <a:buChar char="•"/>
            </a:pPr>
            <a:r>
              <a:rPr lang="en-US" sz="3067" b="1" spc="30" dirty="0">
                <a:solidFill>
                  <a:srgbClr val="03989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Download the FYAP Grant Proposal Template from the CRC website.</a:t>
            </a:r>
          </a:p>
          <a:p>
            <a:pPr marL="662222" lvl="1" indent="-331111" algn="l">
              <a:lnSpc>
                <a:spcPts val="4600"/>
              </a:lnSpc>
              <a:buFont typeface="Arial"/>
              <a:buChar char="•"/>
            </a:pPr>
            <a:r>
              <a:rPr lang="en-US" sz="3067" b="1" spc="30" dirty="0">
                <a:solidFill>
                  <a:srgbClr val="03989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Read the formatting instructions, and limit the proposal to 5 pages.</a:t>
            </a:r>
          </a:p>
          <a:p>
            <a:pPr marL="662222" lvl="1" indent="-331111" algn="l">
              <a:lnSpc>
                <a:spcPts val="4600"/>
              </a:lnSpc>
              <a:buFont typeface="Arial"/>
              <a:buChar char="•"/>
            </a:pPr>
            <a:r>
              <a:rPr lang="en-US" sz="3067" b="1" spc="30" dirty="0">
                <a:solidFill>
                  <a:srgbClr val="03989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After that is a quick Acknowledgement statement, then “Preview” and “Submit” your application.</a:t>
            </a:r>
          </a:p>
        </p:txBody>
      </p:sp>
      <p:sp>
        <p:nvSpPr>
          <p:cNvPr id="8" name="Freeform 8"/>
          <p:cNvSpPr/>
          <p:nvPr/>
        </p:nvSpPr>
        <p:spPr>
          <a:xfrm>
            <a:off x="2438401" y="2901388"/>
            <a:ext cx="2590800" cy="794312"/>
          </a:xfrm>
          <a:custGeom>
            <a:avLst/>
            <a:gdLst/>
            <a:ahLst/>
            <a:cxnLst/>
            <a:rect l="l" t="t" r="r" b="b"/>
            <a:pathLst>
              <a:path w="2634235" h="954910">
                <a:moveTo>
                  <a:pt x="0" y="0"/>
                </a:moveTo>
                <a:lnTo>
                  <a:pt x="2634236" y="0"/>
                </a:lnTo>
                <a:lnTo>
                  <a:pt x="2634236" y="954910"/>
                </a:lnTo>
                <a:lnTo>
                  <a:pt x="0" y="95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ED91F138-7DC7-8232-3890-D3B81190A8A5}"/>
              </a:ext>
            </a:extLst>
          </p:cNvPr>
          <p:cNvSpPr/>
          <p:nvPr/>
        </p:nvSpPr>
        <p:spPr>
          <a:xfrm>
            <a:off x="242362" y="1298723"/>
            <a:ext cx="8901638" cy="746760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6936F-6568-3592-093F-C4C88D29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35" y="1603522"/>
            <a:ext cx="8353233" cy="68750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61D5-BD93-1DC6-0421-8173149D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BE0FC6D-1AEA-5C35-2E99-F9988DA36287}"/>
              </a:ext>
            </a:extLst>
          </p:cNvPr>
          <p:cNvSpPr/>
          <p:nvPr/>
        </p:nvSpPr>
        <p:spPr>
          <a:xfrm rot="-2700000">
            <a:off x="13049417" y="-1847350"/>
            <a:ext cx="3405260" cy="3404594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158A16A-5052-E9D5-C061-60D60A46BDF7}"/>
              </a:ext>
            </a:extLst>
          </p:cNvPr>
          <p:cNvSpPr/>
          <p:nvPr/>
        </p:nvSpPr>
        <p:spPr>
          <a:xfrm>
            <a:off x="0" y="-1"/>
            <a:ext cx="10939010" cy="10287001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2A74C59-07E0-07A2-8A18-F0F15DBF216C}"/>
              </a:ext>
            </a:extLst>
          </p:cNvPr>
          <p:cNvSpPr/>
          <p:nvPr/>
        </p:nvSpPr>
        <p:spPr>
          <a:xfrm rot="-2700000">
            <a:off x="13852778" y="-189214"/>
            <a:ext cx="7604466" cy="88319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98839E8-ACC3-267C-25FF-C754461E393D}"/>
              </a:ext>
            </a:extLst>
          </p:cNvPr>
          <p:cNvGrpSpPr/>
          <p:nvPr/>
        </p:nvGrpSpPr>
        <p:grpSpPr>
          <a:xfrm>
            <a:off x="976113" y="1105822"/>
            <a:ext cx="8946677" cy="9015203"/>
            <a:chOff x="0" y="0"/>
            <a:chExt cx="2354547" cy="1997819"/>
          </a:xfrm>
          <a:solidFill>
            <a:srgbClr val="CEB888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B1E6A87-91D3-4670-5319-4104D1FE385F}"/>
                </a:ext>
              </a:extLst>
            </p:cNvPr>
            <p:cNvSpPr/>
            <p:nvPr/>
          </p:nvSpPr>
          <p:spPr>
            <a:xfrm>
              <a:off x="0" y="0"/>
              <a:ext cx="2354547" cy="1997819"/>
            </a:xfrm>
            <a:custGeom>
              <a:avLst/>
              <a:gdLst/>
              <a:ahLst/>
              <a:cxnLst/>
              <a:rect l="l" t="t" r="r" b="b"/>
              <a:pathLst>
                <a:path w="2354547" h="1997819">
                  <a:moveTo>
                    <a:pt x="0" y="0"/>
                  </a:moveTo>
                  <a:lnTo>
                    <a:pt x="2354547" y="0"/>
                  </a:lnTo>
                  <a:lnTo>
                    <a:pt x="2354547" y="1997819"/>
                  </a:lnTo>
                  <a:lnTo>
                    <a:pt x="0" y="199781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146A5B82-3A34-0D4F-3919-29A703848A7E}"/>
              </a:ext>
            </a:extLst>
          </p:cNvPr>
          <p:cNvSpPr txBox="1"/>
          <p:nvPr/>
        </p:nvSpPr>
        <p:spPr>
          <a:xfrm>
            <a:off x="996166" y="232871"/>
            <a:ext cx="8946677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en-US" sz="5400" b="1" spc="206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Proposal Revision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4AE3B7C-59AF-F7A5-3A6A-A5FF8D15D43A}"/>
              </a:ext>
            </a:extLst>
          </p:cNvPr>
          <p:cNvSpPr txBox="1"/>
          <p:nvPr/>
        </p:nvSpPr>
        <p:spPr>
          <a:xfrm>
            <a:off x="11582400" y="3314700"/>
            <a:ext cx="6121536" cy="5148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If proposal revision is requested, your application will be returned, and you can upload the revision in the space provided below the original proposal.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You will also need to provide a 1-page response to reviewer’s comments.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6D236915-D7B9-60AC-162B-551637DC0C73}"/>
              </a:ext>
            </a:extLst>
          </p:cNvPr>
          <p:cNvSpPr/>
          <p:nvPr/>
        </p:nvSpPr>
        <p:spPr>
          <a:xfrm rot="-5400000">
            <a:off x="6205780" y="5183976"/>
            <a:ext cx="10412641" cy="71727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2AB94-B962-80A1-81A0-8B64CEF7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25" y="1283178"/>
            <a:ext cx="8234790" cy="85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4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2279755" y="-7023784"/>
            <a:ext cx="6690621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700000">
            <a:off x="12375224" y="-5056990"/>
            <a:ext cx="7329024" cy="13504284"/>
            <a:chOff x="0" y="0"/>
            <a:chExt cx="1822105" cy="3357367"/>
          </a:xfrm>
          <a:solidFill>
            <a:srgbClr val="5CB8B2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822105" cy="3357366"/>
            </a:xfrm>
            <a:custGeom>
              <a:avLst/>
              <a:gdLst/>
              <a:ahLst/>
              <a:cxnLst/>
              <a:rect l="l" t="t" r="r" b="b"/>
              <a:pathLst>
                <a:path w="1822105" h="3357366">
                  <a:moveTo>
                    <a:pt x="0" y="0"/>
                  </a:moveTo>
                  <a:lnTo>
                    <a:pt x="1822105" y="0"/>
                  </a:lnTo>
                  <a:lnTo>
                    <a:pt x="1822105" y="3357366"/>
                  </a:lnTo>
                  <a:lnTo>
                    <a:pt x="0" y="335736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2700000">
            <a:off x="14294067" y="7990262"/>
            <a:ext cx="5930465" cy="6072282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74674" y="310110"/>
            <a:ext cx="10583376" cy="9491116"/>
            <a:chOff x="0" y="0"/>
            <a:chExt cx="2787391" cy="2545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7391" cy="2545984"/>
            </a:xfrm>
            <a:custGeom>
              <a:avLst/>
              <a:gdLst/>
              <a:ahLst/>
              <a:cxnLst/>
              <a:rect l="l" t="t" r="r" b="b"/>
              <a:pathLst>
                <a:path w="2787391" h="2545984">
                  <a:moveTo>
                    <a:pt x="0" y="0"/>
                  </a:moveTo>
                  <a:lnTo>
                    <a:pt x="2787391" y="0"/>
                  </a:lnTo>
                  <a:lnTo>
                    <a:pt x="2787391" y="2545984"/>
                  </a:lnTo>
                  <a:lnTo>
                    <a:pt x="0" y="2545984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87391" cy="25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358623" y="218373"/>
            <a:ext cx="4325216" cy="83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2"/>
              </a:lnSpc>
            </a:pPr>
            <a:r>
              <a:rPr lang="en-US" sz="5510" b="1" spc="23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Resources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89440" y="1140897"/>
            <a:ext cx="6863582" cy="8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236" lvl="1" indent="-239618" algn="l">
              <a:lnSpc>
                <a:spcPts val="3329"/>
              </a:lnSpc>
              <a:buFont typeface="Arial"/>
              <a:buChar char="•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There are lots of resources available to you on the CRC website!</a:t>
            </a:r>
          </a:p>
          <a:p>
            <a:pPr marL="479236" lvl="1" indent="-239618" algn="l">
              <a:lnSpc>
                <a:spcPts val="3329"/>
              </a:lnSpc>
              <a:buFont typeface="Arial"/>
              <a:buChar char="•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For any assistance with the application process, review the “InfoReady Support Resources” tab.</a:t>
            </a:r>
          </a:p>
          <a:p>
            <a:pPr marL="479236" lvl="1" indent="-239618" algn="l">
              <a:lnSpc>
                <a:spcPts val="3329"/>
              </a:lnSpc>
              <a:buFont typeface="Arial"/>
              <a:buChar char="•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There you will find: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Budget Forms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 Prior CRC Award History Search Tool (where you can search your last 5 years of CRC award history)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CRC InfoReady Reference Guides (a walk-through guide for every grant and honorary award form).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 walk-thru on how to designate a proxy.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CV and Proposal Help Documents.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Reviewer Guidelines for every grant and honorary award.</a:t>
            </a:r>
          </a:p>
          <a:p>
            <a:pPr marL="958471" lvl="2" indent="-319490" algn="l">
              <a:lnSpc>
                <a:spcPts val="3329"/>
              </a:lnSpc>
              <a:buFont typeface="Arial"/>
              <a:buChar char="⚬"/>
            </a:pP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 walk-thru guide on how to create an </a:t>
            </a:r>
            <a:r>
              <a:rPr lang="en-US" sz="2219" b="1" spc="22" dirty="0" err="1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ORCiD</a:t>
            </a:r>
            <a:r>
              <a:rPr lang="en-US" sz="2219" b="1" spc="22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76423" y="9368004"/>
            <a:ext cx="657659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3610" b="1" spc="15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Email: RSCH-CRC@fsu.edu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5FAC15-4CF0-9E33-EF85-5EF16BCBF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36" y="637181"/>
            <a:ext cx="9954652" cy="88369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8913926">
            <a:off x="6961872" y="-11948496"/>
            <a:ext cx="8655894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640579" y="216343"/>
            <a:ext cx="740564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344" dirty="0">
                <a:solidFill>
                  <a:srgbClr val="03989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CRC Internal Funding Programs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1292" y="271537"/>
            <a:ext cx="6808576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800" b="1" spc="180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Competitive Grants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58618" y="8205372"/>
            <a:ext cx="7094633" cy="52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l">
              <a:lnSpc>
                <a:spcPts val="4500"/>
              </a:lnSpc>
            </a:pPr>
            <a:r>
              <a:rPr lang="en-US" sz="3000" b="1" spc="30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Small Grants Program (SGP)</a:t>
            </a:r>
          </a:p>
        </p:txBody>
      </p:sp>
      <p:sp>
        <p:nvSpPr>
          <p:cNvPr id="7" name="AutoShape 7"/>
          <p:cNvSpPr/>
          <p:nvPr/>
        </p:nvSpPr>
        <p:spPr>
          <a:xfrm rot="-2700000">
            <a:off x="8964180" y="-6301145"/>
            <a:ext cx="108185" cy="14453370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7284D36-B7CE-4433-78A1-EF25AE3D3B4F}"/>
              </a:ext>
            </a:extLst>
          </p:cNvPr>
          <p:cNvSpPr txBox="1"/>
          <p:nvPr/>
        </p:nvSpPr>
        <p:spPr>
          <a:xfrm>
            <a:off x="479840" y="2116791"/>
            <a:ext cx="930957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Supports the creation, production, and dissemination of arts + humanities research.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Up to $20,000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12/19/2025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3972789-C7B1-DAC0-50BF-1F16A9AE251D}"/>
              </a:ext>
            </a:extLst>
          </p:cNvPr>
          <p:cNvSpPr txBox="1"/>
          <p:nvPr/>
        </p:nvSpPr>
        <p:spPr>
          <a:xfrm>
            <a:off x="-200218" y="1140414"/>
            <a:ext cx="822960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Arts &amp; Humanities Program Enhancement Grant (AHPEG) </a:t>
            </a:r>
            <a:endParaRPr lang="en-US" sz="3200" b="1" spc="30" dirty="0">
              <a:solidFill>
                <a:srgbClr val="DFD1A7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D0F4BA1-E8B9-C725-001E-6E595264A3DC}"/>
              </a:ext>
            </a:extLst>
          </p:cNvPr>
          <p:cNvSpPr txBox="1"/>
          <p:nvPr/>
        </p:nvSpPr>
        <p:spPr>
          <a:xfrm>
            <a:off x="-219270" y="3711052"/>
            <a:ext cx="100003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Summer Research Support (SRS) Grant</a:t>
            </a:r>
            <a:endParaRPr lang="en-US" sz="3200" b="1" spc="30" dirty="0">
              <a:solidFill>
                <a:srgbClr val="DFD1A7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481E9A2-0A30-17C6-CB5E-A8C32620347E}"/>
              </a:ext>
            </a:extLst>
          </p:cNvPr>
          <p:cNvSpPr txBox="1"/>
          <p:nvPr/>
        </p:nvSpPr>
        <p:spPr>
          <a:xfrm>
            <a:off x="460776" y="4198732"/>
            <a:ext cx="9309571" cy="1066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Provides faculty with summer salary for research.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Up to $20,000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11/20/2025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AB93C3-7CA5-32DF-D2E6-3BDFB76F8C16}"/>
              </a:ext>
            </a:extLst>
          </p:cNvPr>
          <p:cNvSpPr txBox="1"/>
          <p:nvPr/>
        </p:nvSpPr>
        <p:spPr>
          <a:xfrm>
            <a:off x="-219270" y="5439980"/>
            <a:ext cx="1259698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Equipment &amp; Infrastructure Enhancement</a:t>
            </a:r>
          </a:p>
          <a:p>
            <a:pPr marL="781049" lvl="2"/>
            <a:r>
              <a:rPr lang="en-US" sz="3200" b="1" spc="29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Grant (EIEG)</a:t>
            </a:r>
            <a:endParaRPr lang="en-US" sz="3200" b="1" spc="30" dirty="0">
              <a:solidFill>
                <a:srgbClr val="DFD1A7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13332BA-E6A3-BEA2-2AD2-D5133A25BD1A}"/>
              </a:ext>
            </a:extLst>
          </p:cNvPr>
          <p:cNvSpPr txBox="1"/>
          <p:nvPr/>
        </p:nvSpPr>
        <p:spPr>
          <a:xfrm>
            <a:off x="490519" y="6421119"/>
            <a:ext cx="1143000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Provides funding for new interdisciplinary equipment or infrastructure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enhancements.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Averages $40,000 per award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Fall: 9/25/2025, Spring: 3/5/2026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32BCC6B-18E0-0E95-B7A1-930183E6903F}"/>
              </a:ext>
            </a:extLst>
          </p:cNvPr>
          <p:cNvSpPr txBox="1"/>
          <p:nvPr/>
        </p:nvSpPr>
        <p:spPr>
          <a:xfrm>
            <a:off x="-219268" y="8137545"/>
            <a:ext cx="1259698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solidFill>
                  <a:srgbClr val="5CB8B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First Year Assistant Professor (FYAP) Grant</a:t>
            </a:r>
            <a:endParaRPr lang="en-US" sz="3200" b="1" spc="30" dirty="0">
              <a:solidFill>
                <a:srgbClr val="5CB8B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7404CB5-BA1F-39D4-8C54-0EFAA2C910D6}"/>
              </a:ext>
            </a:extLst>
          </p:cNvPr>
          <p:cNvSpPr txBox="1"/>
          <p:nvPr/>
        </p:nvSpPr>
        <p:spPr>
          <a:xfrm>
            <a:off x="524506" y="8629988"/>
            <a:ext cx="1143000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Provides Assistant Professors in their first year at FSU with summer research 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funding.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Up to $20,000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10/16/2025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B3DA3EC-C73B-856A-5A6A-863FBBDF66F1}"/>
              </a:ext>
            </a:extLst>
          </p:cNvPr>
          <p:cNvSpPr txBox="1"/>
          <p:nvPr/>
        </p:nvSpPr>
        <p:spPr>
          <a:xfrm>
            <a:off x="9767923" y="5624666"/>
            <a:ext cx="444726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solidFill>
                  <a:srgbClr val="DFD1A7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Seed Grant</a:t>
            </a:r>
            <a:endParaRPr lang="en-US" sz="3200" b="1" spc="30" dirty="0">
              <a:solidFill>
                <a:srgbClr val="DFD1A7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108B2156-181A-26B6-17DD-4F59B0DA3595}"/>
              </a:ext>
            </a:extLst>
          </p:cNvPr>
          <p:cNvSpPr txBox="1"/>
          <p:nvPr/>
        </p:nvSpPr>
        <p:spPr>
          <a:xfrm>
            <a:off x="10341701" y="6214214"/>
            <a:ext cx="7727930" cy="180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Provides funding for a new direction or continuing early support of existing research or creative activity, with the expectation that this will lead to external funding.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Averages $50,000 per award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Fall: 9/25/2025, Spring: 3/5/2026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79CF643-EDA0-729B-BB50-C371AEB03E90}"/>
              </a:ext>
            </a:extLst>
          </p:cNvPr>
          <p:cNvSpPr txBox="1"/>
          <p:nvPr/>
        </p:nvSpPr>
        <p:spPr>
          <a:xfrm>
            <a:off x="10341701" y="8847607"/>
            <a:ext cx="9309571" cy="1066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Provides funding for the completion of a project.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Up to $5,000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Ongoing monthly awards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2451061" y="-5720775"/>
            <a:ext cx="8756455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6475" y="502636"/>
            <a:ext cx="8057835" cy="69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6400" b="1" spc="180" dirty="0">
                <a:solidFill>
                  <a:srgbClr val="782F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Honorary Awards</a:t>
            </a:r>
          </a:p>
        </p:txBody>
      </p:sp>
      <p:sp>
        <p:nvSpPr>
          <p:cNvPr id="6" name="AutoShape 6"/>
          <p:cNvSpPr/>
          <p:nvPr/>
        </p:nvSpPr>
        <p:spPr>
          <a:xfrm rot="-2700000">
            <a:off x="10538759" y="-3995619"/>
            <a:ext cx="105809" cy="14132457"/>
          </a:xfrm>
          <a:prstGeom prst="rect">
            <a:avLst/>
          </a:prstGeom>
          <a:solidFill>
            <a:srgbClr val="DFD1A7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10715" y="320731"/>
            <a:ext cx="7625842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 spc="344" dirty="0">
                <a:solidFill>
                  <a:srgbClr val="03989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CRC Internal Funding Programs</a:t>
            </a:r>
          </a:p>
        </p:txBody>
      </p:sp>
      <p:sp>
        <p:nvSpPr>
          <p:cNvPr id="5" name="AutoShape 5"/>
          <p:cNvSpPr/>
          <p:nvPr/>
        </p:nvSpPr>
        <p:spPr>
          <a:xfrm rot="-2700000">
            <a:off x="9609494" y="6806741"/>
            <a:ext cx="9477335" cy="8743880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4073536-0BC5-EC0E-434F-BE387A8A6A7E}"/>
              </a:ext>
            </a:extLst>
          </p:cNvPr>
          <p:cNvSpPr txBox="1"/>
          <p:nvPr/>
        </p:nvSpPr>
        <p:spPr>
          <a:xfrm>
            <a:off x="213110" y="1829035"/>
            <a:ext cx="930957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Recognizes outstanding research and/or creative activity of eligible FSU Associate Professors.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One-time award of $10,000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1/9/2026</a:t>
            </a:r>
            <a:endParaRPr lang="en-US" sz="1600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96631ED-8B33-5F19-1C00-638598304E78}"/>
              </a:ext>
            </a:extLst>
          </p:cNvPr>
          <p:cNvSpPr txBox="1"/>
          <p:nvPr/>
        </p:nvSpPr>
        <p:spPr>
          <a:xfrm>
            <a:off x="-285750" y="1227557"/>
            <a:ext cx="822960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Developing Scholar Award (DSA)</a:t>
            </a:r>
            <a:endParaRPr lang="en-US" sz="3200" b="1" spc="3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EEFD91F-46A5-6EC6-0AEC-DFC79019A567}"/>
              </a:ext>
            </a:extLst>
          </p:cNvPr>
          <p:cNvSpPr txBox="1"/>
          <p:nvPr/>
        </p:nvSpPr>
        <p:spPr>
          <a:xfrm>
            <a:off x="-304730" y="3449457"/>
            <a:ext cx="93095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Distinguished Research Professor (DRP)</a:t>
            </a:r>
            <a:endParaRPr lang="en-US" sz="3200" b="1" spc="3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F239D6C5-93BB-D021-B00B-40E77127CD2E}"/>
              </a:ext>
            </a:extLst>
          </p:cNvPr>
          <p:cNvSpPr txBox="1"/>
          <p:nvPr/>
        </p:nvSpPr>
        <p:spPr>
          <a:xfrm>
            <a:off x="213109" y="4035481"/>
            <a:ext cx="930957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Recognizes outstanding research and/or creative activity of eligible FSU Full Professors.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One-time award of $10,000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1/9/2026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BC326A6-F4D3-C63B-E61F-B53A0E62498F}"/>
              </a:ext>
            </a:extLst>
          </p:cNvPr>
          <p:cNvSpPr txBox="1"/>
          <p:nvPr/>
        </p:nvSpPr>
        <p:spPr>
          <a:xfrm>
            <a:off x="-323780" y="5561997"/>
            <a:ext cx="93095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Distinguished University Scholar (DUS)</a:t>
            </a:r>
            <a:endParaRPr lang="en-US" sz="3200" b="1" spc="3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D2124696-1B70-832D-59A3-1ECEB6353EFD}"/>
              </a:ext>
            </a:extLst>
          </p:cNvPr>
          <p:cNvSpPr txBox="1"/>
          <p:nvPr/>
        </p:nvSpPr>
        <p:spPr>
          <a:xfrm>
            <a:off x="213108" y="6145307"/>
            <a:ext cx="930957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Recognizes outstanding research and/or creative activity of eligible FSU faculty (see eligibility list on website)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One-time award of $10,000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1/9/2026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E6EEAD5-BC46-57D1-B301-5490B90E82AB}"/>
              </a:ext>
            </a:extLst>
          </p:cNvPr>
          <p:cNvSpPr txBox="1"/>
          <p:nvPr/>
        </p:nvSpPr>
        <p:spPr>
          <a:xfrm>
            <a:off x="-323781" y="7671823"/>
            <a:ext cx="93095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49" lvl="2"/>
            <a:r>
              <a:rPr lang="en-US" sz="3200" b="1" spc="29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Distinguished University Scholar (DUS)</a:t>
            </a:r>
            <a:endParaRPr lang="en-US" sz="3200" b="1" spc="3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F6E9737-48B7-0BF3-99AC-B26EC6A2A007}"/>
              </a:ext>
            </a:extLst>
          </p:cNvPr>
          <p:cNvSpPr txBox="1"/>
          <p:nvPr/>
        </p:nvSpPr>
        <p:spPr>
          <a:xfrm>
            <a:off x="213107" y="8261236"/>
            <a:ext cx="9309571" cy="143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Recognizes outstanding research and/or creative activity of eligible FSU faculty (see eligibility list on website)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Award: One-time award of $10,000</a:t>
            </a:r>
          </a:p>
          <a:p>
            <a:pPr marL="1104898" lvl="2" indent="-323849">
              <a:lnSpc>
                <a:spcPct val="150000"/>
              </a:lnSpc>
              <a:buFont typeface="Arial"/>
              <a:buChar char="•"/>
            </a:pPr>
            <a:r>
              <a:rPr lang="en-US" sz="1600" b="1" spc="29" dirty="0">
                <a:solidFill>
                  <a:srgbClr val="F8FBFD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Deadline to apply: 1/9/2026</a:t>
            </a:r>
            <a:endParaRPr lang="en-US" sz="1600" b="1" spc="30" dirty="0">
              <a:solidFill>
                <a:srgbClr val="F8FBFD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224105" y="7593632"/>
            <a:ext cx="583978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8000" b="1" spc="-80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Contact Us!</a:t>
            </a:r>
          </a:p>
        </p:txBody>
      </p:sp>
      <p:pic>
        <p:nvPicPr>
          <p:cNvPr id="11" name="Picture 10" descr="A large tree in a park">
            <a:extLst>
              <a:ext uri="{FF2B5EF4-FFF2-40B4-BE49-F238E27FC236}">
                <a16:creationId xmlns:a16="http://schemas.microsoft.com/office/drawing/2014/main" id="{8B993989-5DF0-D4A9-DF5F-8ABF277DF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>
            <a:fillRect/>
          </a:stretch>
        </p:blipFill>
        <p:spPr>
          <a:xfrm>
            <a:off x="0" y="-800100"/>
            <a:ext cx="18381635" cy="11220450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DEE59E54-7CD9-C68D-E3F5-BB0F040F3C7A}"/>
              </a:ext>
            </a:extLst>
          </p:cNvPr>
          <p:cNvSpPr/>
          <p:nvPr/>
        </p:nvSpPr>
        <p:spPr>
          <a:xfrm>
            <a:off x="0" y="-952500"/>
            <a:ext cx="18381635" cy="11372849"/>
          </a:xfrm>
          <a:prstGeom prst="rect">
            <a:avLst/>
          </a:prstGeom>
          <a:solidFill>
            <a:srgbClr val="5CB8B2">
              <a:alpha val="58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3462956" y="-5439237"/>
            <a:ext cx="6665510" cy="6664206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-1231434" y="8758351"/>
            <a:ext cx="4725548" cy="4724623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2700000" flipH="1">
            <a:off x="13393139" y="-4202761"/>
            <a:ext cx="215525" cy="8405519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>
              <a:ln>
                <a:solidFill>
                  <a:srgbClr val="782F40"/>
                </a:solidFill>
              </a:ln>
              <a:solidFill>
                <a:srgbClr val="782F40"/>
              </a:solidFill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3BD47515-185F-C64F-3D51-50FB0B7335A6}"/>
              </a:ext>
            </a:extLst>
          </p:cNvPr>
          <p:cNvSpPr/>
          <p:nvPr/>
        </p:nvSpPr>
        <p:spPr>
          <a:xfrm>
            <a:off x="1134153" y="565104"/>
            <a:ext cx="10323122" cy="4846118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1548B8-FE1B-4F36-F972-B7578630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80" y="832826"/>
            <a:ext cx="9742468" cy="4310673"/>
          </a:xfrm>
          <a:prstGeom prst="rect">
            <a:avLst/>
          </a:prstGeom>
        </p:spPr>
      </p:pic>
      <p:sp>
        <p:nvSpPr>
          <p:cNvPr id="16" name="AutoShape 6">
            <a:extLst>
              <a:ext uri="{FF2B5EF4-FFF2-40B4-BE49-F238E27FC236}">
                <a16:creationId xmlns:a16="http://schemas.microsoft.com/office/drawing/2014/main" id="{37BB9404-782B-8C59-C6BA-028968F3B6E7}"/>
              </a:ext>
            </a:extLst>
          </p:cNvPr>
          <p:cNvSpPr/>
          <p:nvPr/>
        </p:nvSpPr>
        <p:spPr>
          <a:xfrm rot="-2700000" flipH="1">
            <a:off x="4364717" y="6217590"/>
            <a:ext cx="215525" cy="8405519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>
              <a:ln>
                <a:solidFill>
                  <a:srgbClr val="782F40"/>
                </a:solidFill>
              </a:ln>
              <a:solidFill>
                <a:srgbClr val="782F40"/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440E1C6-D381-C8B8-E1DC-60D1585E57F3}"/>
              </a:ext>
            </a:extLst>
          </p:cNvPr>
          <p:cNvSpPr txBox="1"/>
          <p:nvPr/>
        </p:nvSpPr>
        <p:spPr>
          <a:xfrm>
            <a:off x="9692179" y="6819898"/>
            <a:ext cx="7535463" cy="1087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63"/>
              </a:lnSpc>
            </a:pPr>
            <a:r>
              <a:rPr lang="en-US" sz="9600" b="1" spc="-66" dirty="0">
                <a:latin typeface="Open Sans Bold"/>
                <a:ea typeface="Open Sans Bold"/>
                <a:cs typeface="Open Sans Bold"/>
                <a:sym typeface="Open Sans Bold"/>
              </a:rPr>
              <a:t>Contact Us!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2304055" y="-5713353"/>
            <a:ext cx="6665510" cy="6664206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56134" y="-171151"/>
            <a:ext cx="7664866" cy="147740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2580167"/>
            <a:ext cx="5524347" cy="459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7536" b="1" spc="-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Website and</a:t>
            </a:r>
          </a:p>
          <a:p>
            <a:pPr algn="ctr">
              <a:lnSpc>
                <a:spcPts val="9043"/>
              </a:lnSpc>
            </a:pPr>
            <a:r>
              <a:rPr lang="en-US" sz="7536" b="1" spc="-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Submission</a:t>
            </a:r>
          </a:p>
          <a:p>
            <a:pPr algn="ctr">
              <a:lnSpc>
                <a:spcPts val="9043"/>
              </a:lnSpc>
            </a:pPr>
            <a:r>
              <a:rPr lang="en-US" sz="7536" b="1" spc="-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Portal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165606" y="5948828"/>
            <a:ext cx="8727486" cy="450526"/>
            <a:chOff x="0" y="0"/>
            <a:chExt cx="2952261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52261" cy="152400"/>
            </a:xfrm>
            <a:custGeom>
              <a:avLst/>
              <a:gdLst/>
              <a:ahLst/>
              <a:cxnLst/>
              <a:rect l="l" t="t" r="r" b="b"/>
              <a:pathLst>
                <a:path w="2952261" h="152400">
                  <a:moveTo>
                    <a:pt x="0" y="0"/>
                  </a:moveTo>
                  <a:lnTo>
                    <a:pt x="2952261" y="0"/>
                  </a:lnTo>
                  <a:lnTo>
                    <a:pt x="295226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076294" y="1802222"/>
            <a:ext cx="10925159" cy="6682556"/>
          </a:xfrm>
          <a:custGeom>
            <a:avLst/>
            <a:gdLst/>
            <a:ahLst/>
            <a:cxnLst/>
            <a:rect l="l" t="t" r="r" b="b"/>
            <a:pathLst>
              <a:path w="10925159" h="6682556">
                <a:moveTo>
                  <a:pt x="0" y="0"/>
                </a:moveTo>
                <a:lnTo>
                  <a:pt x="10925160" y="0"/>
                </a:lnTo>
                <a:lnTo>
                  <a:pt x="10925160" y="6682556"/>
                </a:lnTo>
                <a:lnTo>
                  <a:pt x="0" y="6682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165606" y="2075086"/>
            <a:ext cx="8727486" cy="5604145"/>
          </a:xfrm>
          <a:custGeom>
            <a:avLst/>
            <a:gdLst/>
            <a:ahLst/>
            <a:cxnLst/>
            <a:rect l="l" t="t" r="r" b="b"/>
            <a:pathLst>
              <a:path w="8727486" h="5604145">
                <a:moveTo>
                  <a:pt x="0" y="0"/>
                </a:moveTo>
                <a:lnTo>
                  <a:pt x="8727486" y="0"/>
                </a:lnTo>
                <a:lnTo>
                  <a:pt x="8727486" y="5604145"/>
                </a:lnTo>
                <a:lnTo>
                  <a:pt x="0" y="5604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6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063009" y="8475253"/>
            <a:ext cx="1295172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1"/>
              </a:lnSpc>
            </a:pPr>
            <a:r>
              <a:rPr lang="en-US" sz="4384" b="1" spc="-43" dirty="0">
                <a:solidFill>
                  <a:srgbClr val="782F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https://internalfunding.research.fsu.edu/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3404779" y="-5141853"/>
            <a:ext cx="6665510" cy="6664206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-866788" y="8667638"/>
            <a:ext cx="4725548" cy="4724623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13981203" y="-2629951"/>
            <a:ext cx="71200" cy="6799442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94404" y="735854"/>
            <a:ext cx="9210603" cy="6059607"/>
            <a:chOff x="0" y="0"/>
            <a:chExt cx="9652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91650" cy="6350000"/>
            </a:xfrm>
            <a:custGeom>
              <a:avLst/>
              <a:gdLst/>
              <a:ahLst/>
              <a:cxnLst/>
              <a:rect l="l" t="t" r="r" b="b"/>
              <a:pathLst>
                <a:path w="9391650" h="6350000">
                  <a:moveTo>
                    <a:pt x="0" y="0"/>
                  </a:moveTo>
                  <a:lnTo>
                    <a:pt x="0" y="6350000"/>
                  </a:lnTo>
                  <a:lnTo>
                    <a:pt x="3789680" y="6350000"/>
                  </a:lnTo>
                  <a:lnTo>
                    <a:pt x="9391650" y="0"/>
                  </a:lnTo>
                  <a:close/>
                </a:path>
              </a:pathLst>
            </a:custGeom>
            <a:blipFill>
              <a:blip r:embed="rId2"/>
              <a:stretch>
                <a:fillRect l="-12337" r="-123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64000" y="0"/>
              <a:ext cx="5588000" cy="6350000"/>
            </a:xfrm>
            <a:custGeom>
              <a:avLst/>
              <a:gdLst/>
              <a:ahLst/>
              <a:cxnLst/>
              <a:rect l="l" t="t" r="r" b="b"/>
              <a:pathLst>
                <a:path w="5588000" h="6350000">
                  <a:moveTo>
                    <a:pt x="5588000" y="6350000"/>
                  </a:moveTo>
                  <a:lnTo>
                    <a:pt x="0" y="6350000"/>
                  </a:lnTo>
                  <a:lnTo>
                    <a:pt x="5588000" y="0"/>
                  </a:lnTo>
                  <a:close/>
                </a:path>
              </a:pathLst>
            </a:custGeom>
            <a:solidFill>
              <a:srgbClr val="782F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695512" y="4895142"/>
            <a:ext cx="1924739" cy="962370"/>
          </a:xfrm>
          <a:custGeom>
            <a:avLst/>
            <a:gdLst/>
            <a:ahLst/>
            <a:cxnLst/>
            <a:rect l="l" t="t" r="r" b="b"/>
            <a:pathLst>
              <a:path w="1924739" h="962370">
                <a:moveTo>
                  <a:pt x="0" y="0"/>
                </a:moveTo>
                <a:lnTo>
                  <a:pt x="1924739" y="0"/>
                </a:lnTo>
                <a:lnTo>
                  <a:pt x="1924739" y="962370"/>
                </a:lnTo>
                <a:lnTo>
                  <a:pt x="0" y="96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6879876" y="4144986"/>
            <a:ext cx="1997028" cy="998514"/>
          </a:xfrm>
          <a:custGeom>
            <a:avLst/>
            <a:gdLst/>
            <a:ahLst/>
            <a:cxnLst/>
            <a:rect l="l" t="t" r="r" b="b"/>
            <a:pathLst>
              <a:path w="1997028" h="998514">
                <a:moveTo>
                  <a:pt x="0" y="0"/>
                </a:moveTo>
                <a:lnTo>
                  <a:pt x="1997028" y="0"/>
                </a:lnTo>
                <a:lnTo>
                  <a:pt x="1997028" y="998514"/>
                </a:lnTo>
                <a:lnTo>
                  <a:pt x="0" y="998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9214276">
            <a:off x="2331384" y="1137825"/>
            <a:ext cx="2174546" cy="1568391"/>
          </a:xfrm>
          <a:custGeom>
            <a:avLst/>
            <a:gdLst/>
            <a:ahLst/>
            <a:cxnLst/>
            <a:rect l="l" t="t" r="r" b="b"/>
            <a:pathLst>
              <a:path w="2174546" h="1568391">
                <a:moveTo>
                  <a:pt x="0" y="0"/>
                </a:moveTo>
                <a:lnTo>
                  <a:pt x="2174546" y="0"/>
                </a:lnTo>
                <a:lnTo>
                  <a:pt x="2174546" y="1568391"/>
                </a:lnTo>
                <a:lnTo>
                  <a:pt x="0" y="156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211043" y="414623"/>
            <a:ext cx="9782623" cy="670207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087085" y="3611488"/>
            <a:ext cx="7854352" cy="6367945"/>
            <a:chOff x="0" y="0"/>
            <a:chExt cx="2880504" cy="23353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80504" cy="2335379"/>
            </a:xfrm>
            <a:custGeom>
              <a:avLst/>
              <a:gdLst/>
              <a:ahLst/>
              <a:cxnLst/>
              <a:rect l="l" t="t" r="r" b="b"/>
              <a:pathLst>
                <a:path w="2880504" h="2335379">
                  <a:moveTo>
                    <a:pt x="0" y="0"/>
                  </a:moveTo>
                  <a:lnTo>
                    <a:pt x="2880504" y="0"/>
                  </a:lnTo>
                  <a:lnTo>
                    <a:pt x="2880504" y="2335379"/>
                  </a:lnTo>
                  <a:lnTo>
                    <a:pt x="0" y="2335379"/>
                  </a:lnTo>
                  <a:close/>
                </a:path>
              </a:pathLst>
            </a:custGeom>
            <a:solidFill>
              <a:srgbClr val="782F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74173" y="3831062"/>
            <a:ext cx="7488700" cy="5928797"/>
          </a:xfrm>
          <a:custGeom>
            <a:avLst/>
            <a:gdLst/>
            <a:ahLst/>
            <a:cxnLst/>
            <a:rect l="l" t="t" r="r" b="b"/>
            <a:pathLst>
              <a:path w="7553372" h="6081433">
                <a:moveTo>
                  <a:pt x="0" y="0"/>
                </a:moveTo>
                <a:lnTo>
                  <a:pt x="7553372" y="0"/>
                </a:lnTo>
                <a:lnTo>
                  <a:pt x="7553372" y="6081433"/>
                </a:lnTo>
                <a:lnTo>
                  <a:pt x="0" y="6081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7053" y="624042"/>
            <a:ext cx="9210603" cy="6274723"/>
          </a:xfrm>
          <a:custGeom>
            <a:avLst/>
            <a:gdLst/>
            <a:ahLst/>
            <a:cxnLst/>
            <a:rect l="l" t="t" r="r" b="b"/>
            <a:pathLst>
              <a:path w="9210603" h="6274723">
                <a:moveTo>
                  <a:pt x="0" y="0"/>
                </a:moveTo>
                <a:lnTo>
                  <a:pt x="9210603" y="0"/>
                </a:lnTo>
                <a:lnTo>
                  <a:pt x="9210603" y="6274723"/>
                </a:lnTo>
                <a:lnTo>
                  <a:pt x="0" y="6274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01475" y="1236695"/>
            <a:ext cx="1526908" cy="553504"/>
          </a:xfrm>
          <a:custGeom>
            <a:avLst/>
            <a:gdLst/>
            <a:ahLst/>
            <a:cxnLst/>
            <a:rect l="l" t="t" r="r" b="b"/>
            <a:pathLst>
              <a:path w="1526908" h="553504">
                <a:moveTo>
                  <a:pt x="0" y="0"/>
                </a:moveTo>
                <a:lnTo>
                  <a:pt x="1526908" y="0"/>
                </a:lnTo>
                <a:lnTo>
                  <a:pt x="1526908" y="553504"/>
                </a:lnTo>
                <a:lnTo>
                  <a:pt x="0" y="553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523409" y="7412585"/>
            <a:ext cx="6096842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180" dirty="0">
                <a:solidFill>
                  <a:srgbClr val="782F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Locating Programs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48565" y="8170448"/>
            <a:ext cx="5395435" cy="110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2C2A29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Top menu drop-down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2C2A29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Funding Guide icons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3049417" y="-1847350"/>
            <a:ext cx="3405260" cy="3404594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-1"/>
            <a:ext cx="10939010" cy="10287001"/>
          </a:xfrm>
          <a:prstGeom prst="rect">
            <a:avLst/>
          </a:prstGeom>
          <a:solidFill>
            <a:srgbClr val="DFD1A7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13922560" y="-173720"/>
            <a:ext cx="7671001" cy="97728"/>
          </a:xfrm>
          <a:prstGeom prst="rect">
            <a:avLst/>
          </a:prstGeom>
          <a:solidFill>
            <a:srgbClr val="DFD1A7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273768" y="3719288"/>
            <a:ext cx="732576" cy="621587"/>
            <a:chOff x="0" y="0"/>
            <a:chExt cx="2354547" cy="19978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4547" cy="1997819"/>
            </a:xfrm>
            <a:custGeom>
              <a:avLst/>
              <a:gdLst/>
              <a:ahLst/>
              <a:cxnLst/>
              <a:rect l="l" t="t" r="r" b="b"/>
              <a:pathLst>
                <a:path w="2354547" h="1997819">
                  <a:moveTo>
                    <a:pt x="0" y="0"/>
                  </a:moveTo>
                  <a:lnTo>
                    <a:pt x="2354547" y="0"/>
                  </a:lnTo>
                  <a:lnTo>
                    <a:pt x="2354547" y="1997819"/>
                  </a:lnTo>
                  <a:lnTo>
                    <a:pt x="0" y="199781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9528" y="926186"/>
            <a:ext cx="8946677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en-US" sz="5400" b="1" spc="206" dirty="0">
                <a:solidFill>
                  <a:srgbClr val="2C2A2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InfoReady Submission Platform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19928" y="4110176"/>
            <a:ext cx="5903778" cy="2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2C2A29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Apply for CRC Grants and Honorary Nominations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2C2A29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Review your applications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2C2A29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Access Progress Reports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2892" y="6972300"/>
            <a:ext cx="64578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3339" b="1" spc="-33" dirty="0">
                <a:solidFill>
                  <a:srgbClr val="782F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https://fsu.infoready4.com/</a:t>
            </a:r>
          </a:p>
        </p:txBody>
      </p:sp>
      <p:sp>
        <p:nvSpPr>
          <p:cNvPr id="11" name="AutoShape 11"/>
          <p:cNvSpPr/>
          <p:nvPr/>
        </p:nvSpPr>
        <p:spPr>
          <a:xfrm rot="-5400000">
            <a:off x="6022217" y="5000412"/>
            <a:ext cx="10692860" cy="158635"/>
          </a:xfrm>
          <a:prstGeom prst="rect">
            <a:avLst/>
          </a:prstGeom>
          <a:solidFill>
            <a:srgbClr val="DFD1A7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C3DA1D9B-248F-EA79-CA6E-72AB642A6562}"/>
              </a:ext>
            </a:extLst>
          </p:cNvPr>
          <p:cNvSpPr/>
          <p:nvPr/>
        </p:nvSpPr>
        <p:spPr>
          <a:xfrm>
            <a:off x="304800" y="2933700"/>
            <a:ext cx="10439400" cy="609600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F83FAD-2662-A728-6E6A-24EDE9A5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29" y="3162300"/>
            <a:ext cx="9919372" cy="5605695"/>
          </a:xfrm>
          <a:prstGeom prst="rect">
            <a:avLst/>
          </a:prstGeom>
          <a:ln w="7620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0602289" y="-6328955"/>
            <a:ext cx="8655894" cy="17276940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3330720" y="8050683"/>
            <a:ext cx="5930465" cy="6072282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104291" y="1714500"/>
            <a:ext cx="6347764" cy="7391400"/>
            <a:chOff x="0" y="0"/>
            <a:chExt cx="1237359" cy="13200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7359" cy="1320038"/>
            </a:xfrm>
            <a:custGeom>
              <a:avLst/>
              <a:gdLst/>
              <a:ahLst/>
              <a:cxnLst/>
              <a:rect l="l" t="t" r="r" b="b"/>
              <a:pathLst>
                <a:path w="1237359" h="1320038">
                  <a:moveTo>
                    <a:pt x="0" y="0"/>
                  </a:moveTo>
                  <a:lnTo>
                    <a:pt x="1237359" y="0"/>
                  </a:lnTo>
                  <a:lnTo>
                    <a:pt x="1237359" y="1320038"/>
                  </a:lnTo>
                  <a:lnTo>
                    <a:pt x="0" y="1320038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2955" y="314977"/>
            <a:ext cx="6572520" cy="9476724"/>
            <a:chOff x="0" y="0"/>
            <a:chExt cx="1299308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9308" cy="1913890"/>
            </a:xfrm>
            <a:custGeom>
              <a:avLst/>
              <a:gdLst/>
              <a:ahLst/>
              <a:cxnLst/>
              <a:rect l="l" t="t" r="r" b="b"/>
              <a:pathLst>
                <a:path w="1299308" h="1913890">
                  <a:moveTo>
                    <a:pt x="0" y="0"/>
                  </a:moveTo>
                  <a:lnTo>
                    <a:pt x="1299308" y="0"/>
                  </a:lnTo>
                  <a:lnTo>
                    <a:pt x="129930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82F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672524" y="2805613"/>
            <a:ext cx="452861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180" dirty="0">
                <a:solidFill>
                  <a:srgbClr val="782F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Getting Started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12866" y="3752850"/>
            <a:ext cx="4647589" cy="283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Click on the link for the FYAP Grant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On the information page, click to “Apply Here”.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D43615-DD97-317E-F1DC-AD963EC0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1" y="495300"/>
            <a:ext cx="6214894" cy="905445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1821748">
            <a:off x="249249" y="5340746"/>
            <a:ext cx="2020186" cy="1457059"/>
          </a:xfrm>
          <a:custGeom>
            <a:avLst/>
            <a:gdLst/>
            <a:ahLst/>
            <a:cxnLst/>
            <a:rect l="l" t="t" r="r" b="b"/>
            <a:pathLst>
              <a:path w="2020186" h="1457059">
                <a:moveTo>
                  <a:pt x="0" y="0"/>
                </a:moveTo>
                <a:lnTo>
                  <a:pt x="2020187" y="0"/>
                </a:lnTo>
                <a:lnTo>
                  <a:pt x="2020187" y="1457060"/>
                </a:lnTo>
                <a:lnTo>
                  <a:pt x="0" y="1457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FB6CDB-27FB-FD68-A099-301D26636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438" y="2013829"/>
            <a:ext cx="5873612" cy="679274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rot="-10800000">
            <a:off x="8134182" y="8249369"/>
            <a:ext cx="1833365" cy="646261"/>
          </a:xfrm>
          <a:custGeom>
            <a:avLst/>
            <a:gdLst/>
            <a:ahLst/>
            <a:cxnLst/>
            <a:rect l="l" t="t" r="r" b="b"/>
            <a:pathLst>
              <a:path w="1833365" h="646261">
                <a:moveTo>
                  <a:pt x="0" y="0"/>
                </a:moveTo>
                <a:lnTo>
                  <a:pt x="1833365" y="0"/>
                </a:lnTo>
                <a:lnTo>
                  <a:pt x="1833365" y="646261"/>
                </a:lnTo>
                <a:lnTo>
                  <a:pt x="0" y="646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0602289" y="-6328955"/>
            <a:ext cx="8655894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10327409" y="-2756900"/>
            <a:ext cx="96378" cy="15587259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4294067" y="7990262"/>
            <a:ext cx="5930465" cy="6072282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663958" y="876607"/>
            <a:ext cx="12004393" cy="8533787"/>
            <a:chOff x="0" y="0"/>
            <a:chExt cx="2232966" cy="14927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2966" cy="1492744"/>
            </a:xfrm>
            <a:custGeom>
              <a:avLst/>
              <a:gdLst/>
              <a:ahLst/>
              <a:cxnLst/>
              <a:rect l="l" t="t" r="r" b="b"/>
              <a:pathLst>
                <a:path w="2232966" h="1492744">
                  <a:moveTo>
                    <a:pt x="0" y="0"/>
                  </a:moveTo>
                  <a:lnTo>
                    <a:pt x="2232966" y="0"/>
                  </a:lnTo>
                  <a:lnTo>
                    <a:pt x="2232966" y="1492744"/>
                  </a:lnTo>
                  <a:lnTo>
                    <a:pt x="0" y="1492744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1482" y="1462061"/>
            <a:ext cx="493885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400" b="1" spc="180" dirty="0">
                <a:solidFill>
                  <a:srgbClr val="DFD1A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Application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788" y="2554867"/>
            <a:ext cx="4812812" cy="6298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999" b="1" spc="29" dirty="0">
                <a:solidFill>
                  <a:srgbClr val="FEFEF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General Information  about you, the title of your proposal, the amount requested, and any nonfaculty support that you expect to fund with the grant (i.e. Grad/Undergrad students and Post-Docs).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AE647B-30A0-F3A2-CF2B-BBBA4D8F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916" y="1070656"/>
            <a:ext cx="11513177" cy="8145687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AF4810-4AF7-0AE3-1EEA-C703E807D6F2}"/>
              </a:ext>
            </a:extLst>
          </p:cNvPr>
          <p:cNvSpPr/>
          <p:nvPr/>
        </p:nvSpPr>
        <p:spPr>
          <a:xfrm rot="1821748">
            <a:off x="16417204" y="2919919"/>
            <a:ext cx="1096624" cy="908966"/>
          </a:xfrm>
          <a:custGeom>
            <a:avLst/>
            <a:gdLst/>
            <a:ahLst/>
            <a:cxnLst/>
            <a:rect l="l" t="t" r="r" b="b"/>
            <a:pathLst>
              <a:path w="2020186" h="1457059">
                <a:moveTo>
                  <a:pt x="0" y="0"/>
                </a:moveTo>
                <a:lnTo>
                  <a:pt x="2020187" y="0"/>
                </a:lnTo>
                <a:lnTo>
                  <a:pt x="2020187" y="1457060"/>
                </a:lnTo>
                <a:lnTo>
                  <a:pt x="0" y="1457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57BE3AD-7F71-B177-1951-8098B2EFFFA4}"/>
              </a:ext>
            </a:extLst>
          </p:cNvPr>
          <p:cNvSpPr/>
          <p:nvPr/>
        </p:nvSpPr>
        <p:spPr>
          <a:xfrm rot="1821748">
            <a:off x="14164455" y="5223674"/>
            <a:ext cx="964967" cy="830242"/>
          </a:xfrm>
          <a:custGeom>
            <a:avLst/>
            <a:gdLst/>
            <a:ahLst/>
            <a:cxnLst/>
            <a:rect l="l" t="t" r="r" b="b"/>
            <a:pathLst>
              <a:path w="2020186" h="1457059">
                <a:moveTo>
                  <a:pt x="0" y="0"/>
                </a:moveTo>
                <a:lnTo>
                  <a:pt x="2020187" y="0"/>
                </a:lnTo>
                <a:lnTo>
                  <a:pt x="2020187" y="1457060"/>
                </a:lnTo>
                <a:lnTo>
                  <a:pt x="0" y="1457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12279755" y="-7023784"/>
            <a:ext cx="6690621" cy="1727694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700000">
            <a:off x="12375224" y="-5056990"/>
            <a:ext cx="7329024" cy="13504284"/>
            <a:chOff x="0" y="0"/>
            <a:chExt cx="1822105" cy="3357367"/>
          </a:xfrm>
          <a:solidFill>
            <a:srgbClr val="5CB8B2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822105" cy="3357366"/>
            </a:xfrm>
            <a:custGeom>
              <a:avLst/>
              <a:gdLst/>
              <a:ahLst/>
              <a:cxnLst/>
              <a:rect l="l" t="t" r="r" b="b"/>
              <a:pathLst>
                <a:path w="1822105" h="3357366">
                  <a:moveTo>
                    <a:pt x="0" y="0"/>
                  </a:moveTo>
                  <a:lnTo>
                    <a:pt x="1822105" y="0"/>
                  </a:lnTo>
                  <a:lnTo>
                    <a:pt x="1822105" y="3357366"/>
                  </a:lnTo>
                  <a:lnTo>
                    <a:pt x="0" y="335736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2700000">
            <a:off x="14294067" y="7990262"/>
            <a:ext cx="5930465" cy="6072282"/>
          </a:xfrm>
          <a:prstGeom prst="rect">
            <a:avLst/>
          </a:prstGeom>
          <a:solidFill>
            <a:srgbClr val="CEB888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53063" y="185844"/>
            <a:ext cx="10196262" cy="9915313"/>
            <a:chOff x="0" y="0"/>
            <a:chExt cx="2685435" cy="26114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85435" cy="2611440"/>
            </a:xfrm>
            <a:custGeom>
              <a:avLst/>
              <a:gdLst/>
              <a:ahLst/>
              <a:cxnLst/>
              <a:rect l="l" t="t" r="r" b="b"/>
              <a:pathLst>
                <a:path w="2685435" h="2611440">
                  <a:moveTo>
                    <a:pt x="0" y="0"/>
                  </a:moveTo>
                  <a:lnTo>
                    <a:pt x="2685435" y="0"/>
                  </a:lnTo>
                  <a:lnTo>
                    <a:pt x="2685435" y="2611440"/>
                  </a:lnTo>
                  <a:lnTo>
                    <a:pt x="0" y="2611440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85435" cy="2649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858050" y="709612"/>
            <a:ext cx="627914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1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Proposal Transmittal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46667" y="1431195"/>
            <a:ext cx="6101908" cy="687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800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Choose your “Primary Organization”, which is your Primary Department.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800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If the research will be completed entirely in your primary department, the “Credit Distribution” will be 100%.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800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Select any “Certifications” (if needed).</a:t>
            </a:r>
          </a:p>
          <a:p>
            <a:pPr marL="647698" lvl="1" indent="-323849" algn="l">
              <a:lnSpc>
                <a:spcPts val="4499"/>
              </a:lnSpc>
              <a:buFont typeface="Arial"/>
              <a:buChar char="•"/>
            </a:pPr>
            <a:r>
              <a:rPr lang="en-US" sz="2800" b="1" spc="29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Enter at least one “Keyword” to describe your research.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E2D2A8-E20D-7770-0B5C-7C1AE3F5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0" y="407185"/>
            <a:ext cx="9769720" cy="556592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2317203" y="4777696"/>
            <a:ext cx="1902509" cy="785807"/>
          </a:xfrm>
          <a:custGeom>
            <a:avLst/>
            <a:gdLst/>
            <a:ahLst/>
            <a:cxnLst/>
            <a:rect l="l" t="t" r="r" b="b"/>
            <a:pathLst>
              <a:path w="2233421" h="809615">
                <a:moveTo>
                  <a:pt x="0" y="0"/>
                </a:moveTo>
                <a:lnTo>
                  <a:pt x="2233421" y="0"/>
                </a:lnTo>
                <a:lnTo>
                  <a:pt x="2233421" y="809615"/>
                </a:lnTo>
                <a:lnTo>
                  <a:pt x="0" y="809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E5B4CD-A83A-08C0-51EE-B53FF837D8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945"/>
          <a:stretch>
            <a:fillRect/>
          </a:stretch>
        </p:blipFill>
        <p:spPr>
          <a:xfrm>
            <a:off x="483490" y="6144488"/>
            <a:ext cx="9746166" cy="369291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703133" y="8578848"/>
            <a:ext cx="9331804" cy="1605717"/>
            <a:chOff x="0" y="0"/>
            <a:chExt cx="2457759" cy="422905"/>
          </a:xfrm>
          <a:solidFill>
            <a:srgbClr val="5CB8B2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57759" cy="422905"/>
            </a:xfrm>
            <a:custGeom>
              <a:avLst/>
              <a:gdLst/>
              <a:ahLst/>
              <a:cxnLst/>
              <a:rect l="l" t="t" r="r" b="b"/>
              <a:pathLst>
                <a:path w="2457759" h="422905">
                  <a:moveTo>
                    <a:pt x="0" y="0"/>
                  </a:moveTo>
                  <a:lnTo>
                    <a:pt x="2457759" y="0"/>
                  </a:lnTo>
                  <a:lnTo>
                    <a:pt x="2457759" y="422905"/>
                  </a:lnTo>
                  <a:lnTo>
                    <a:pt x="0" y="42290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57759" cy="4610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857648" y="8650883"/>
            <a:ext cx="9022773" cy="1316986"/>
          </a:xfrm>
          <a:custGeom>
            <a:avLst/>
            <a:gdLst/>
            <a:ahLst/>
            <a:cxnLst/>
            <a:rect l="l" t="t" r="r" b="b"/>
            <a:pathLst>
              <a:path w="9022773" h="1316986">
                <a:moveTo>
                  <a:pt x="0" y="0"/>
                </a:moveTo>
                <a:lnTo>
                  <a:pt x="9022773" y="0"/>
                </a:lnTo>
                <a:lnTo>
                  <a:pt x="9022773" y="1316986"/>
                </a:lnTo>
                <a:lnTo>
                  <a:pt x="0" y="1316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36" t="-5157" r="-616" b="-293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0840803">
            <a:off x="2150820" y="8194037"/>
            <a:ext cx="3222240" cy="910283"/>
          </a:xfrm>
          <a:custGeom>
            <a:avLst/>
            <a:gdLst/>
            <a:ahLst/>
            <a:cxnLst/>
            <a:rect l="l" t="t" r="r" b="b"/>
            <a:pathLst>
              <a:path w="3222240" h="910283">
                <a:moveTo>
                  <a:pt x="0" y="0"/>
                </a:moveTo>
                <a:lnTo>
                  <a:pt x="3222240" y="0"/>
                </a:lnTo>
                <a:lnTo>
                  <a:pt x="3222240" y="910283"/>
                </a:lnTo>
                <a:lnTo>
                  <a:pt x="0" y="91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8491785" y="-7426596"/>
            <a:ext cx="10434002" cy="1947927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2700000">
            <a:off x="7550431" y="-4908917"/>
            <a:ext cx="112757" cy="18162288"/>
          </a:xfrm>
          <a:prstGeom prst="rect">
            <a:avLst/>
          </a:prstGeom>
          <a:solidFill>
            <a:srgbClr val="5CB8B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31156" y="412774"/>
            <a:ext cx="9377883" cy="7084058"/>
            <a:chOff x="0" y="0"/>
            <a:chExt cx="2469895" cy="2096321"/>
          </a:xfrm>
          <a:solidFill>
            <a:srgbClr val="5CB8B2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469895" cy="2096321"/>
            </a:xfrm>
            <a:custGeom>
              <a:avLst/>
              <a:gdLst/>
              <a:ahLst/>
              <a:cxnLst/>
              <a:rect l="l" t="t" r="r" b="b"/>
              <a:pathLst>
                <a:path w="2469895" h="2096321">
                  <a:moveTo>
                    <a:pt x="0" y="0"/>
                  </a:moveTo>
                  <a:lnTo>
                    <a:pt x="2469895" y="0"/>
                  </a:lnTo>
                  <a:lnTo>
                    <a:pt x="2469895" y="2096321"/>
                  </a:lnTo>
                  <a:lnTo>
                    <a:pt x="0" y="209632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69895" cy="213442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47959" y="7807237"/>
            <a:ext cx="10014304" cy="2428327"/>
            <a:chOff x="0" y="-48763"/>
            <a:chExt cx="2061473" cy="511508"/>
          </a:xfrm>
        </p:grpSpPr>
        <p:sp>
          <p:nvSpPr>
            <p:cNvPr id="11" name="Freeform 11"/>
            <p:cNvSpPr/>
            <p:nvPr/>
          </p:nvSpPr>
          <p:spPr>
            <a:xfrm>
              <a:off x="58314" y="-48763"/>
              <a:ext cx="2003159" cy="437421"/>
            </a:xfrm>
            <a:custGeom>
              <a:avLst/>
              <a:gdLst/>
              <a:ahLst/>
              <a:cxnLst/>
              <a:rect l="l" t="t" r="r" b="b"/>
              <a:pathLst>
                <a:path w="2003159" h="462745">
                  <a:moveTo>
                    <a:pt x="0" y="0"/>
                  </a:moveTo>
                  <a:lnTo>
                    <a:pt x="2003159" y="0"/>
                  </a:lnTo>
                  <a:lnTo>
                    <a:pt x="2003159" y="462745"/>
                  </a:lnTo>
                  <a:lnTo>
                    <a:pt x="0" y="462745"/>
                  </a:lnTo>
                  <a:close/>
                </a:path>
              </a:pathLst>
            </a:custGeom>
            <a:solidFill>
              <a:srgbClr val="782F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03159" cy="500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95356" y="852190"/>
            <a:ext cx="7625842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600" b="1" spc="137" dirty="0">
                <a:solidFill>
                  <a:srgbClr val="03989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Project Spending Authorization, Named Faculty Approvals, and Notifications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12802" y="2405287"/>
            <a:ext cx="6590948" cy="468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991" lvl="1" indent="-297996" algn="l">
              <a:lnSpc>
                <a:spcPts val="4140"/>
              </a:lnSpc>
              <a:buFont typeface="Arial"/>
              <a:buChar char="•"/>
            </a:pPr>
            <a:r>
              <a:rPr lang="en-US" sz="2760" b="1" spc="27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List the members of your department grant team (if needed)</a:t>
            </a:r>
          </a:p>
          <a:p>
            <a:pPr marL="595991" lvl="1" indent="-297996" algn="l">
              <a:lnSpc>
                <a:spcPts val="4140"/>
              </a:lnSpc>
              <a:buFont typeface="Arial"/>
              <a:buChar char="•"/>
            </a:pPr>
            <a:r>
              <a:rPr lang="en-US" sz="2760" b="1" spc="27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Add the email addresses for anyone in your department who you would like to receive notifications about your proposal as it progresses through the process.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1487A3-09A3-0C6C-DECF-E229DED6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66" y="778127"/>
            <a:ext cx="8809061" cy="634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B6DBF-51F9-797E-C230-6150691A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260" y="8071597"/>
            <a:ext cx="9296982" cy="1547885"/>
          </a:xfrm>
          <a:prstGeom prst="rect">
            <a:avLst/>
          </a:prstGeom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EAAD1B1A-AD18-7BFF-152F-58F2C6539FB3}"/>
              </a:ext>
            </a:extLst>
          </p:cNvPr>
          <p:cNvSpPr/>
          <p:nvPr/>
        </p:nvSpPr>
        <p:spPr>
          <a:xfrm>
            <a:off x="926436" y="6438899"/>
            <a:ext cx="1283364" cy="584643"/>
          </a:xfrm>
          <a:custGeom>
            <a:avLst/>
            <a:gdLst/>
            <a:ahLst/>
            <a:cxnLst/>
            <a:rect l="l" t="t" r="r" b="b"/>
            <a:pathLst>
              <a:path w="2233421" h="809615">
                <a:moveTo>
                  <a:pt x="0" y="0"/>
                </a:moveTo>
                <a:lnTo>
                  <a:pt x="2233421" y="0"/>
                </a:lnTo>
                <a:lnTo>
                  <a:pt x="2233421" y="809615"/>
                </a:lnTo>
                <a:lnTo>
                  <a:pt x="0" y="809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2700000">
            <a:off x="14294067" y="7990262"/>
            <a:ext cx="5930465" cy="6072282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3747812" y="-3402205"/>
            <a:ext cx="6665510" cy="6664206"/>
          </a:xfrm>
          <a:prstGeom prst="rect">
            <a:avLst/>
          </a:prstGeom>
          <a:solidFill>
            <a:srgbClr val="782F4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57201" y="1909355"/>
            <a:ext cx="8216492" cy="5274864"/>
            <a:chOff x="0" y="0"/>
            <a:chExt cx="2110553" cy="2042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0553" cy="2042250"/>
            </a:xfrm>
            <a:custGeom>
              <a:avLst/>
              <a:gdLst/>
              <a:ahLst/>
              <a:cxnLst/>
              <a:rect l="l" t="t" r="r" b="b"/>
              <a:pathLst>
                <a:path w="2110553" h="2042250">
                  <a:moveTo>
                    <a:pt x="0" y="0"/>
                  </a:moveTo>
                  <a:lnTo>
                    <a:pt x="2110553" y="0"/>
                  </a:lnTo>
                  <a:lnTo>
                    <a:pt x="2110553" y="2042250"/>
                  </a:lnTo>
                  <a:lnTo>
                    <a:pt x="0" y="2042250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10553" cy="2080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51786" y="1909355"/>
            <a:ext cx="8779013" cy="5580622"/>
            <a:chOff x="0" y="0"/>
            <a:chExt cx="2110553" cy="16921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10553" cy="1692199"/>
            </a:xfrm>
            <a:custGeom>
              <a:avLst/>
              <a:gdLst/>
              <a:ahLst/>
              <a:cxnLst/>
              <a:rect l="l" t="t" r="r" b="b"/>
              <a:pathLst>
                <a:path w="2110553" h="1692199">
                  <a:moveTo>
                    <a:pt x="0" y="0"/>
                  </a:moveTo>
                  <a:lnTo>
                    <a:pt x="2110553" y="0"/>
                  </a:lnTo>
                  <a:lnTo>
                    <a:pt x="2110553" y="1692199"/>
                  </a:lnTo>
                  <a:lnTo>
                    <a:pt x="0" y="1692199"/>
                  </a:lnTo>
                  <a:close/>
                </a:path>
              </a:pathLst>
            </a:custGeom>
            <a:solidFill>
              <a:srgbClr val="CEB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10553" cy="1730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2056505" flipH="1">
            <a:off x="9616656" y="7636210"/>
            <a:ext cx="1926850" cy="544335"/>
          </a:xfrm>
          <a:custGeom>
            <a:avLst/>
            <a:gdLst/>
            <a:ahLst/>
            <a:cxnLst/>
            <a:rect l="l" t="t" r="r" b="b"/>
            <a:pathLst>
              <a:path w="1926850" h="544335">
                <a:moveTo>
                  <a:pt x="1926850" y="0"/>
                </a:moveTo>
                <a:lnTo>
                  <a:pt x="0" y="0"/>
                </a:lnTo>
                <a:lnTo>
                  <a:pt x="0" y="544336"/>
                </a:lnTo>
                <a:lnTo>
                  <a:pt x="1926850" y="544336"/>
                </a:lnTo>
                <a:lnTo>
                  <a:pt x="19268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56516" y="718378"/>
            <a:ext cx="722084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3"/>
              </a:lnSpc>
            </a:pPr>
            <a:r>
              <a:rPr lang="en-US" sz="6636" b="1" spc="-6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Curriculum Vitae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44157" y="718378"/>
            <a:ext cx="722084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3"/>
              </a:lnSpc>
            </a:pPr>
            <a:r>
              <a:rPr lang="en-US" sz="6636" b="1" spc="-6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Abstract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09058" y="7772142"/>
            <a:ext cx="5789153" cy="180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7"/>
              </a:lnSpc>
            </a:pPr>
            <a:r>
              <a:rPr lang="en-US" sz="2405" b="1" spc="24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Make sure to occasionally click the “Save as Draft” button, or any changes you make to the application will not be saved.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5867" y="7282626"/>
            <a:ext cx="6902142" cy="42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405" b="1" spc="24" dirty="0">
                <a:solidFill>
                  <a:srgbClr val="FFFFF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Montserrat Light"/>
              </a:rPr>
              <a:t>There is a CV template and a 2-page limit.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9CFD0D-66C3-F092-2A42-88894F99F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59" y="2151335"/>
            <a:ext cx="7720775" cy="4790904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2362200" y="3919706"/>
            <a:ext cx="2454445" cy="838161"/>
          </a:xfrm>
          <a:custGeom>
            <a:avLst/>
            <a:gdLst/>
            <a:ahLst/>
            <a:cxnLst/>
            <a:rect l="l" t="t" r="r" b="b"/>
            <a:pathLst>
              <a:path w="2143091" h="776870">
                <a:moveTo>
                  <a:pt x="0" y="0"/>
                </a:moveTo>
                <a:lnTo>
                  <a:pt x="2143091" y="0"/>
                </a:lnTo>
                <a:lnTo>
                  <a:pt x="2143091" y="776870"/>
                </a:lnTo>
                <a:lnTo>
                  <a:pt x="0" y="77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B301C3-D95D-A71C-0CD0-EFFF65D01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950" y="2151335"/>
            <a:ext cx="8087261" cy="50328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867</Words>
  <Application>Microsoft Office PowerPoint</Application>
  <PresentationFormat>Custom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Open Sans Bold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FYAP Workshop 2024 - new branding colors</dc:title>
  <dc:creator>Sherry Core</dc:creator>
  <cp:lastModifiedBy>Sherry Core</cp:lastModifiedBy>
  <cp:revision>9</cp:revision>
  <dcterms:created xsi:type="dcterms:W3CDTF">2006-08-16T00:00:00Z</dcterms:created>
  <dcterms:modified xsi:type="dcterms:W3CDTF">2025-09-02T20:57:01Z</dcterms:modified>
  <dc:identifier>DAGJuaYr6N0</dc:identifier>
</cp:coreProperties>
</file>