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Montserrat Classic"/>
      <p:regular r:id="rId17"/>
    </p:embeddedFont>
    <p:embeddedFont>
      <p:font typeface="Montserrat Classic Bold"/>
      <p:regular r:id="rId18"/>
    </p:embeddedFont>
    <p:embeddedFont>
      <p:font typeface="Montserrat Light" panose="00000400000000000000" pitchFamily="2" charset="0"/>
      <p:regular r:id="rId19"/>
    </p:embeddedFont>
    <p:embeddedFont>
      <p:font typeface="Montserrat Light Bold Italics"/>
      <p:regular r:id="rId20"/>
    </p:embeddedFont>
    <p:embeddedFont>
      <p:font typeface="Open Sans Bold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312" y="1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png"/><Relationship Id="rId7" Type="http://schemas.openxmlformats.org/officeDocument/2006/relationships/image" Target="../media/image2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2700000">
            <a:off x="-648614" y="-3153328"/>
            <a:ext cx="14528981" cy="21318055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2700000">
            <a:off x="12326254" y="6587035"/>
            <a:ext cx="8211571" cy="6072282"/>
          </a:xfrm>
          <a:prstGeom prst="rect">
            <a:avLst/>
          </a:prstGeom>
          <a:solidFill>
            <a:srgbClr val="CEB888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779574" y="7505700"/>
            <a:ext cx="4508426" cy="2695137"/>
          </a:xfrm>
          <a:custGeom>
            <a:avLst/>
            <a:gdLst/>
            <a:ahLst/>
            <a:cxnLst/>
            <a:rect l="l" t="t" r="r" b="b"/>
            <a:pathLst>
              <a:path w="4508426" h="2695137">
                <a:moveTo>
                  <a:pt x="0" y="0"/>
                </a:moveTo>
                <a:lnTo>
                  <a:pt x="4508426" y="0"/>
                </a:lnTo>
                <a:lnTo>
                  <a:pt x="4508426" y="2695137"/>
                </a:lnTo>
                <a:lnTo>
                  <a:pt x="0" y="269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54875" y="4188536"/>
            <a:ext cx="11573294" cy="312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sz="1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FYAP WORKSHOP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4875" y="3391605"/>
            <a:ext cx="10295417" cy="57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5"/>
              </a:lnSpc>
            </a:pPr>
            <a:r>
              <a:rPr lang="en-US" sz="3339" b="1" spc="824">
                <a:solidFill>
                  <a:srgbClr val="782F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Council on Research + Creativity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4875" y="7448550"/>
            <a:ext cx="8572900" cy="538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spc="31">
                <a:solidFill>
                  <a:srgbClr val="F8FBFD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20,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404779" y="-5141853"/>
            <a:ext cx="6665510" cy="6664206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2700000">
            <a:off x="13472213" y="-2300287"/>
            <a:ext cx="57378" cy="6072282"/>
          </a:xfrm>
          <a:prstGeom prst="rect">
            <a:avLst/>
          </a:prstGeom>
          <a:solidFill>
            <a:srgbClr val="CEB888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CEB888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85366" y="187816"/>
            <a:ext cx="7722198" cy="9911367"/>
            <a:chOff x="0" y="0"/>
            <a:chExt cx="10296264" cy="13215156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0296264" cy="13215156"/>
            </a:xfrm>
            <a:prstGeom prst="rect">
              <a:avLst/>
            </a:prstGeom>
            <a:solidFill>
              <a:srgbClr val="CEB8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264460" y="181392"/>
              <a:ext cx="9767344" cy="12830665"/>
            </a:xfrm>
            <a:custGeom>
              <a:avLst/>
              <a:gdLst/>
              <a:ahLst/>
              <a:cxnLst/>
              <a:rect l="l" t="t" r="r" b="b"/>
              <a:pathLst>
                <a:path w="9767344" h="12830665">
                  <a:moveTo>
                    <a:pt x="0" y="0"/>
                  </a:moveTo>
                  <a:lnTo>
                    <a:pt x="9767344" y="0"/>
                  </a:lnTo>
                  <a:lnTo>
                    <a:pt x="9767344" y="12830665"/>
                  </a:lnTo>
                  <a:lnTo>
                    <a:pt x="0" y="12830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69442" y="3191806"/>
            <a:ext cx="7333192" cy="6907378"/>
            <a:chOff x="0" y="0"/>
            <a:chExt cx="9777589" cy="9209837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9777589" cy="9209837"/>
            </a:xfrm>
            <a:prstGeom prst="rect">
              <a:avLst/>
            </a:prstGeom>
            <a:solidFill>
              <a:srgbClr val="0398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10118" y="261475"/>
              <a:ext cx="9357353" cy="8686888"/>
            </a:xfrm>
            <a:custGeom>
              <a:avLst/>
              <a:gdLst/>
              <a:ahLst/>
              <a:cxnLst/>
              <a:rect l="l" t="t" r="r" b="b"/>
              <a:pathLst>
                <a:path w="9357353" h="8686888">
                  <a:moveTo>
                    <a:pt x="0" y="0"/>
                  </a:moveTo>
                  <a:lnTo>
                    <a:pt x="9357353" y="0"/>
                  </a:lnTo>
                  <a:lnTo>
                    <a:pt x="9357353" y="8686888"/>
                  </a:lnTo>
                  <a:lnTo>
                    <a:pt x="0" y="868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144000" y="205481"/>
            <a:ext cx="2973017" cy="87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5831" b="1" spc="21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Budget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07564" y="1169950"/>
            <a:ext cx="6082695" cy="1867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2659" lvl="1" indent="-216330" algn="l">
              <a:lnSpc>
                <a:spcPts val="3005"/>
              </a:lnSpc>
              <a:buFont typeface="Arial"/>
              <a:buChar char="•"/>
            </a:pPr>
            <a:r>
              <a:rPr lang="en-US" sz="2003" spc="2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the link for the First Year Assistant Professor Budget Form. It will take you to the CRC website.</a:t>
            </a:r>
          </a:p>
          <a:p>
            <a:pPr marL="432659" lvl="1" indent="-216330" algn="l">
              <a:lnSpc>
                <a:spcPts val="3005"/>
              </a:lnSpc>
              <a:buFont typeface="Arial"/>
              <a:buChar char="•"/>
            </a:pPr>
            <a:r>
              <a:rPr lang="en-US" sz="2003" spc="2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Download the FYAP Budget Form, fill it out, and attach it as a PDF to the application.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39949" y="-4776156"/>
            <a:ext cx="9120540" cy="1727694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782F4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510386" y="-102410"/>
            <a:ext cx="78989" cy="10491820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98409" y="291027"/>
            <a:ext cx="8572367" cy="2164523"/>
          </a:xfrm>
          <a:custGeom>
            <a:avLst/>
            <a:gdLst/>
            <a:ahLst/>
            <a:cxnLst/>
            <a:rect l="l" t="t" r="r" b="b"/>
            <a:pathLst>
              <a:path w="8572367" h="2164523">
                <a:moveTo>
                  <a:pt x="0" y="0"/>
                </a:moveTo>
                <a:lnTo>
                  <a:pt x="8572367" y="0"/>
                </a:lnTo>
                <a:lnTo>
                  <a:pt x="8572367" y="2164523"/>
                </a:lnTo>
                <a:lnTo>
                  <a:pt x="0" y="21645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98409" y="2455550"/>
            <a:ext cx="8572367" cy="3600394"/>
          </a:xfrm>
          <a:custGeom>
            <a:avLst/>
            <a:gdLst/>
            <a:ahLst/>
            <a:cxnLst/>
            <a:rect l="l" t="t" r="r" b="b"/>
            <a:pathLst>
              <a:path w="8572367" h="3600394">
                <a:moveTo>
                  <a:pt x="0" y="0"/>
                </a:moveTo>
                <a:lnTo>
                  <a:pt x="8572367" y="0"/>
                </a:lnTo>
                <a:lnTo>
                  <a:pt x="8572367" y="3600394"/>
                </a:lnTo>
                <a:lnTo>
                  <a:pt x="0" y="3600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98409" y="6288424"/>
            <a:ext cx="8572367" cy="3707549"/>
          </a:xfrm>
          <a:custGeom>
            <a:avLst/>
            <a:gdLst/>
            <a:ahLst/>
            <a:cxnLst/>
            <a:rect l="l" t="t" r="r" b="b"/>
            <a:pathLst>
              <a:path w="8572367" h="3707549">
                <a:moveTo>
                  <a:pt x="0" y="0"/>
                </a:moveTo>
                <a:lnTo>
                  <a:pt x="8572367" y="0"/>
                </a:lnTo>
                <a:lnTo>
                  <a:pt x="8572367" y="3707549"/>
                </a:lnTo>
                <a:lnTo>
                  <a:pt x="0" y="37075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518316" y="4110125"/>
            <a:ext cx="2634235" cy="954910"/>
          </a:xfrm>
          <a:custGeom>
            <a:avLst/>
            <a:gdLst/>
            <a:ahLst/>
            <a:cxnLst/>
            <a:rect l="l" t="t" r="r" b="b"/>
            <a:pathLst>
              <a:path w="2634235" h="954910">
                <a:moveTo>
                  <a:pt x="0" y="0"/>
                </a:moveTo>
                <a:lnTo>
                  <a:pt x="2634236" y="0"/>
                </a:lnTo>
                <a:lnTo>
                  <a:pt x="2634236" y="954910"/>
                </a:lnTo>
                <a:lnTo>
                  <a:pt x="0" y="95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178676" y="218271"/>
            <a:ext cx="497844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spc="344">
                <a:solidFill>
                  <a:srgbClr val="03989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Proposal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93123" y="1603522"/>
            <a:ext cx="6814193" cy="5848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222" lvl="1" indent="-331111" algn="l">
              <a:lnSpc>
                <a:spcPts val="4600"/>
              </a:lnSpc>
              <a:buFont typeface="Arial"/>
              <a:buChar char="•"/>
            </a:pPr>
            <a:r>
              <a:rPr lang="en-US" sz="3067" spc="30" dirty="0">
                <a:solidFill>
                  <a:srgbClr val="03989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Download the FYAP Grant Proposal Template from the CRC website.</a:t>
            </a:r>
          </a:p>
          <a:p>
            <a:pPr marL="662222" lvl="1" indent="-331111" algn="l">
              <a:lnSpc>
                <a:spcPts val="4600"/>
              </a:lnSpc>
              <a:buFont typeface="Arial"/>
              <a:buChar char="•"/>
            </a:pPr>
            <a:r>
              <a:rPr lang="en-US" sz="3067" spc="30" dirty="0">
                <a:solidFill>
                  <a:srgbClr val="03989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Read the formatting instructions, and limit the proposal to 5 pages.</a:t>
            </a:r>
          </a:p>
          <a:p>
            <a:pPr marL="662222" lvl="1" indent="-331111" algn="l">
              <a:lnSpc>
                <a:spcPts val="4600"/>
              </a:lnSpc>
              <a:buFont typeface="Arial"/>
              <a:buChar char="•"/>
            </a:pPr>
            <a:r>
              <a:rPr lang="en-US" sz="3067" spc="30" dirty="0">
                <a:solidFill>
                  <a:srgbClr val="03989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After that is a quick Acknowledgement statement, then “Preview” and “Submit” your application.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2279755" y="-7023784"/>
            <a:ext cx="6690621" cy="1727694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2700000">
            <a:off x="12375224" y="-5056990"/>
            <a:ext cx="7329024" cy="13504284"/>
            <a:chOff x="0" y="0"/>
            <a:chExt cx="1822105" cy="33573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2105" cy="3357366"/>
            </a:xfrm>
            <a:custGeom>
              <a:avLst/>
              <a:gdLst/>
              <a:ahLst/>
              <a:cxnLst/>
              <a:rect l="l" t="t" r="r" b="b"/>
              <a:pathLst>
                <a:path w="1822105" h="3357366">
                  <a:moveTo>
                    <a:pt x="0" y="0"/>
                  </a:moveTo>
                  <a:lnTo>
                    <a:pt x="1822105" y="0"/>
                  </a:lnTo>
                  <a:lnTo>
                    <a:pt x="1822105" y="3357366"/>
                  </a:lnTo>
                  <a:lnTo>
                    <a:pt x="0" y="3357366"/>
                  </a:lnTo>
                  <a:close/>
                </a:path>
              </a:pathLst>
            </a:custGeom>
            <a:solidFill>
              <a:srgbClr val="03989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CEB888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74674" y="310109"/>
            <a:ext cx="10583376" cy="9666781"/>
            <a:chOff x="0" y="0"/>
            <a:chExt cx="2787391" cy="25459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7391" cy="2545984"/>
            </a:xfrm>
            <a:custGeom>
              <a:avLst/>
              <a:gdLst/>
              <a:ahLst/>
              <a:cxnLst/>
              <a:rect l="l" t="t" r="r" b="b"/>
              <a:pathLst>
                <a:path w="2787391" h="2545984">
                  <a:moveTo>
                    <a:pt x="0" y="0"/>
                  </a:moveTo>
                  <a:lnTo>
                    <a:pt x="2787391" y="0"/>
                  </a:lnTo>
                  <a:lnTo>
                    <a:pt x="2787391" y="2545984"/>
                  </a:lnTo>
                  <a:lnTo>
                    <a:pt x="0" y="2545984"/>
                  </a:lnTo>
                  <a:close/>
                </a:path>
              </a:pathLst>
            </a:custGeom>
            <a:solidFill>
              <a:srgbClr val="CEB8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87391" cy="2584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32340" y="531077"/>
            <a:ext cx="10068045" cy="9224846"/>
          </a:xfrm>
          <a:custGeom>
            <a:avLst/>
            <a:gdLst/>
            <a:ahLst/>
            <a:cxnLst/>
            <a:rect l="l" t="t" r="r" b="b"/>
            <a:pathLst>
              <a:path w="10068045" h="9224846">
                <a:moveTo>
                  <a:pt x="0" y="0"/>
                </a:moveTo>
                <a:lnTo>
                  <a:pt x="10068045" y="0"/>
                </a:lnTo>
                <a:lnTo>
                  <a:pt x="10068045" y="9224846"/>
                </a:lnTo>
                <a:lnTo>
                  <a:pt x="0" y="9224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358624" y="461389"/>
            <a:ext cx="4325216" cy="83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2"/>
              </a:lnSpc>
            </a:pPr>
            <a:r>
              <a:rPr lang="en-US" sz="5510" b="1" spc="23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Resources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89440" y="1376835"/>
            <a:ext cx="6863582" cy="7466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9236" lvl="1" indent="-239618" algn="l">
              <a:lnSpc>
                <a:spcPts val="3329"/>
              </a:lnSpc>
              <a:buFont typeface="Arial"/>
              <a:buChar char="•"/>
            </a:pPr>
            <a:r>
              <a:rPr lang="en-US" sz="2219" spc="2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There are lots of resources available to you on the CRC website!</a:t>
            </a:r>
          </a:p>
          <a:p>
            <a:pPr marL="479236" lvl="1" indent="-239618" algn="l">
              <a:lnSpc>
                <a:spcPts val="3329"/>
              </a:lnSpc>
              <a:buFont typeface="Arial"/>
              <a:buChar char="•"/>
            </a:pPr>
            <a:r>
              <a:rPr lang="en-US" sz="2219" spc="2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 any assistance with the application process, review the “InfoReady Support Resources” tab.</a:t>
            </a:r>
          </a:p>
          <a:p>
            <a:pPr marL="479236" lvl="1" indent="-239618" algn="l">
              <a:lnSpc>
                <a:spcPts val="3329"/>
              </a:lnSpc>
              <a:buFont typeface="Arial"/>
              <a:buChar char="•"/>
            </a:pPr>
            <a:r>
              <a:rPr lang="en-US" sz="2219" spc="2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There you will find:</a:t>
            </a:r>
          </a:p>
          <a:p>
            <a:pPr marL="958471" lvl="2" indent="-319490" algn="l">
              <a:lnSpc>
                <a:spcPts val="3329"/>
              </a:lnSpc>
              <a:buFont typeface="Arial"/>
              <a:buChar char="⚬"/>
            </a:pPr>
            <a:r>
              <a:rPr lang="en-US" sz="2219" spc="2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Budget Forms</a:t>
            </a:r>
          </a:p>
          <a:p>
            <a:pPr marL="958471" lvl="2" indent="-319490" algn="l">
              <a:lnSpc>
                <a:spcPts val="3329"/>
              </a:lnSpc>
              <a:buFont typeface="Arial"/>
              <a:buChar char="⚬"/>
            </a:pPr>
            <a:r>
              <a:rPr lang="en-US" sz="2219" spc="2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Prior CRC Award History Search Tool</a:t>
            </a:r>
          </a:p>
          <a:p>
            <a:pPr marL="958471" lvl="2" indent="-319490" algn="l">
              <a:lnSpc>
                <a:spcPts val="3329"/>
              </a:lnSpc>
              <a:buFont typeface="Arial"/>
              <a:buChar char="⚬"/>
            </a:pPr>
            <a:r>
              <a:rPr lang="en-US" sz="2219" spc="2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CRC InfoReady Reference Guides (a walk-through guide for every grant and honorary award form).</a:t>
            </a:r>
          </a:p>
          <a:p>
            <a:pPr marL="958471" lvl="2" indent="-319490" algn="l">
              <a:lnSpc>
                <a:spcPts val="3329"/>
              </a:lnSpc>
              <a:buFont typeface="Arial"/>
              <a:buChar char="⚬"/>
            </a:pPr>
            <a:r>
              <a:rPr lang="en-US" sz="2219" spc="2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walk-thru on how to designate a proxy.</a:t>
            </a:r>
          </a:p>
          <a:p>
            <a:pPr marL="958471" lvl="2" indent="-319490" algn="l">
              <a:lnSpc>
                <a:spcPts val="3329"/>
              </a:lnSpc>
              <a:buFont typeface="Arial"/>
              <a:buChar char="⚬"/>
            </a:pPr>
            <a:r>
              <a:rPr lang="en-US" sz="2219" spc="2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walk-thru on how to find FSU employee ID numbers in FEAS (if you’re including Co-PIs).</a:t>
            </a:r>
          </a:p>
          <a:p>
            <a:pPr marL="958471" lvl="2" indent="-319490" algn="l">
              <a:lnSpc>
                <a:spcPts val="3329"/>
              </a:lnSpc>
              <a:buFont typeface="Arial"/>
              <a:buChar char="⚬"/>
            </a:pPr>
            <a:r>
              <a:rPr lang="en-US" sz="2219" spc="2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CV and Proposal Help Documents.</a:t>
            </a:r>
          </a:p>
          <a:p>
            <a:pPr marL="958471" lvl="2" indent="-319490" algn="l">
              <a:lnSpc>
                <a:spcPts val="3329"/>
              </a:lnSpc>
              <a:buFont typeface="Arial"/>
              <a:buChar char="⚬"/>
            </a:pPr>
            <a:r>
              <a:rPr lang="en-US" sz="2219" spc="2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Reviewer Guidelines for every grant and honorary award.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76423" y="9258300"/>
            <a:ext cx="657659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2"/>
              </a:lnSpc>
            </a:pPr>
            <a:r>
              <a:rPr lang="en-US" sz="3610" b="1" spc="15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Email: RSCH-CRC@fsu.edu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0602289" y="-6328955"/>
            <a:ext cx="8655894" cy="1727694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914407" y="574860"/>
            <a:ext cx="7625842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b="1" spc="344">
                <a:solidFill>
                  <a:srgbClr val="03989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CRC Internal Funding Programs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3166" y="4505325"/>
            <a:ext cx="1281084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18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Competitive Grants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542" y="5676900"/>
            <a:ext cx="12810846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8FBF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Arts &amp; Humanities Program Enhancement Grant (AHPEG)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8FBF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Committee on Faculty Research Support (COFRS)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8FBF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Equipment &amp; Infrastructure Enhancement Grant (EIEG)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b="1" i="1" spc="29">
                <a:solidFill>
                  <a:srgbClr val="F8FBFD"/>
                </a:solidFill>
                <a:latin typeface="Montserrat Light Bold Italics"/>
                <a:ea typeface="Montserrat Light Bold Italics"/>
                <a:cs typeface="Montserrat Light Bold Italics"/>
                <a:sym typeface="Montserrat Light Bold Italics"/>
              </a:rPr>
              <a:t>First Year Assistant Professor (FYAP) Grant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8FBF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Seed Grant (Seed)</a:t>
            </a: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F8FBF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Small Grants Program (SGP)</a:t>
            </a:r>
          </a:p>
        </p:txBody>
      </p:sp>
      <p:sp>
        <p:nvSpPr>
          <p:cNvPr id="6" name="AutoShape 6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CEB888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rot="-2700000">
            <a:off x="6700899" y="-1340989"/>
            <a:ext cx="57378" cy="6072282"/>
          </a:xfrm>
          <a:prstGeom prst="rect">
            <a:avLst/>
          </a:prstGeom>
          <a:solidFill>
            <a:srgbClr val="CEB888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0602289" y="-6328955"/>
            <a:ext cx="8655894" cy="1727694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24165" y="4524834"/>
            <a:ext cx="1281084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180">
                <a:solidFill>
                  <a:srgbClr val="2C2A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Honorary Grants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387" y="5739803"/>
            <a:ext cx="12810846" cy="279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Developing Scholars Award (DSA)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Distinguished Research Professor (DRP) 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Distinguished Specialized Faculty (DSF) 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Distinguished University Scholar (DUS) </a:t>
            </a:r>
          </a:p>
          <a:p>
            <a:pPr algn="l">
              <a:lnSpc>
                <a:spcPts val="4499"/>
              </a:lnSpc>
            </a:pPr>
            <a:endParaRPr lang="en-US" sz="2999" spc="29">
              <a:solidFill>
                <a:srgbClr val="2C2A2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" name="AutoShape 5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782F40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-2700000">
            <a:off x="6700899" y="-1340989"/>
            <a:ext cx="57378" cy="6072282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9914407" y="574860"/>
            <a:ext cx="7625842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b="1" spc="344">
                <a:solidFill>
                  <a:srgbClr val="03989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CRC Internal Funding Programs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2700000">
            <a:off x="13404779" y="-5141853"/>
            <a:ext cx="6665510" cy="6664206"/>
          </a:xfrm>
          <a:prstGeom prst="rect">
            <a:avLst/>
          </a:prstGeom>
          <a:solidFill>
            <a:srgbClr val="CEB888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2700000">
            <a:off x="-866788" y="8667638"/>
            <a:ext cx="4725548" cy="4724623"/>
          </a:xfrm>
          <a:prstGeom prst="rect">
            <a:avLst/>
          </a:prstGeom>
          <a:solidFill>
            <a:srgbClr val="782F4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2700000">
            <a:off x="13472213" y="-2300287"/>
            <a:ext cx="57378" cy="6072282"/>
          </a:xfrm>
          <a:prstGeom prst="rect">
            <a:avLst/>
          </a:prstGeom>
          <a:solidFill>
            <a:srgbClr val="2C2A29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2C2A29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177742" y="2550149"/>
            <a:ext cx="4214229" cy="4624847"/>
          </a:xfrm>
          <a:custGeom>
            <a:avLst/>
            <a:gdLst/>
            <a:ahLst/>
            <a:cxnLst/>
            <a:rect l="l" t="t" r="r" b="b"/>
            <a:pathLst>
              <a:path w="4214229" h="4624847">
                <a:moveTo>
                  <a:pt x="0" y="0"/>
                </a:moveTo>
                <a:lnTo>
                  <a:pt x="4214229" y="0"/>
                </a:lnTo>
                <a:lnTo>
                  <a:pt x="4214229" y="4624847"/>
                </a:lnTo>
                <a:lnTo>
                  <a:pt x="0" y="4624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413" t="-453" r="-158755" b="-27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224105" y="7593632"/>
            <a:ext cx="5839789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8000" b="1" spc="-80">
                <a:solidFill>
                  <a:srgbClr val="2C2A2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Contact Us!</a:t>
            </a:r>
          </a:p>
        </p:txBody>
      </p:sp>
      <p:sp>
        <p:nvSpPr>
          <p:cNvPr id="9" name="Freeform 9"/>
          <p:cNvSpPr/>
          <p:nvPr/>
        </p:nvSpPr>
        <p:spPr>
          <a:xfrm>
            <a:off x="8840880" y="2550149"/>
            <a:ext cx="4269378" cy="4624847"/>
          </a:xfrm>
          <a:custGeom>
            <a:avLst/>
            <a:gdLst/>
            <a:ahLst/>
            <a:cxnLst/>
            <a:rect l="l" t="t" r="r" b="b"/>
            <a:pathLst>
              <a:path w="4269378" h="4624847">
                <a:moveTo>
                  <a:pt x="0" y="0"/>
                </a:moveTo>
                <a:lnTo>
                  <a:pt x="4269378" y="0"/>
                </a:lnTo>
                <a:lnTo>
                  <a:pt x="4269378" y="4624847"/>
                </a:lnTo>
                <a:lnTo>
                  <a:pt x="0" y="4624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4290" r="-10414" b="-324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2304055" y="-5713353"/>
            <a:ext cx="6665510" cy="6664206"/>
          </a:xfrm>
          <a:prstGeom prst="rect">
            <a:avLst/>
          </a:prstGeom>
          <a:solidFill>
            <a:srgbClr val="CEB888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2700000">
            <a:off x="1215433" y="-67986"/>
            <a:ext cx="6665510" cy="50247"/>
          </a:xfrm>
          <a:prstGeom prst="rect">
            <a:avLst/>
          </a:prstGeom>
          <a:solidFill>
            <a:srgbClr val="782F4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782F4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2580167"/>
            <a:ext cx="5524347" cy="4593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43"/>
              </a:lnSpc>
            </a:pPr>
            <a:r>
              <a:rPr lang="en-US" sz="7536" b="1" spc="-7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Website and</a:t>
            </a:r>
          </a:p>
          <a:p>
            <a:pPr algn="ctr">
              <a:lnSpc>
                <a:spcPts val="9043"/>
              </a:lnSpc>
            </a:pPr>
            <a:r>
              <a:rPr lang="en-US" sz="7536" b="1" spc="-7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Submission</a:t>
            </a:r>
          </a:p>
          <a:p>
            <a:pPr algn="ctr">
              <a:lnSpc>
                <a:spcPts val="9043"/>
              </a:lnSpc>
            </a:pPr>
            <a:r>
              <a:rPr lang="en-US" sz="7536" b="1" spc="-7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Portal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165606" y="5948828"/>
            <a:ext cx="8727486" cy="450526"/>
            <a:chOff x="0" y="0"/>
            <a:chExt cx="2952261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52261" cy="152400"/>
            </a:xfrm>
            <a:custGeom>
              <a:avLst/>
              <a:gdLst/>
              <a:ahLst/>
              <a:cxnLst/>
              <a:rect l="l" t="t" r="r" b="b"/>
              <a:pathLst>
                <a:path w="2952261" h="152400">
                  <a:moveTo>
                    <a:pt x="0" y="0"/>
                  </a:moveTo>
                  <a:lnTo>
                    <a:pt x="2952261" y="0"/>
                  </a:lnTo>
                  <a:lnTo>
                    <a:pt x="295226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6076294" y="1802222"/>
            <a:ext cx="10925159" cy="6682556"/>
          </a:xfrm>
          <a:custGeom>
            <a:avLst/>
            <a:gdLst/>
            <a:ahLst/>
            <a:cxnLst/>
            <a:rect l="l" t="t" r="r" b="b"/>
            <a:pathLst>
              <a:path w="10925159" h="6682556">
                <a:moveTo>
                  <a:pt x="0" y="0"/>
                </a:moveTo>
                <a:lnTo>
                  <a:pt x="10925160" y="0"/>
                </a:lnTo>
                <a:lnTo>
                  <a:pt x="10925160" y="6682556"/>
                </a:lnTo>
                <a:lnTo>
                  <a:pt x="0" y="6682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165606" y="2075086"/>
            <a:ext cx="8727486" cy="5604145"/>
          </a:xfrm>
          <a:custGeom>
            <a:avLst/>
            <a:gdLst/>
            <a:ahLst/>
            <a:cxnLst/>
            <a:rect l="l" t="t" r="r" b="b"/>
            <a:pathLst>
              <a:path w="8727486" h="5604145">
                <a:moveTo>
                  <a:pt x="0" y="0"/>
                </a:moveTo>
                <a:lnTo>
                  <a:pt x="8727486" y="0"/>
                </a:lnTo>
                <a:lnTo>
                  <a:pt x="8727486" y="5604145"/>
                </a:lnTo>
                <a:lnTo>
                  <a:pt x="0" y="56041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063009" y="8475253"/>
            <a:ext cx="12951729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1"/>
              </a:lnSpc>
            </a:pPr>
            <a:r>
              <a:rPr lang="en-US" sz="4384" b="1" spc="-43">
                <a:solidFill>
                  <a:srgbClr val="CEB88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https://internalfunding.research.fsu.edu/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404779" y="-5141853"/>
            <a:ext cx="6665510" cy="6664206"/>
          </a:xfrm>
          <a:prstGeom prst="rect">
            <a:avLst/>
          </a:prstGeom>
          <a:solidFill>
            <a:srgbClr val="CEB888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2700000">
            <a:off x="-866788" y="8667638"/>
            <a:ext cx="4725548" cy="4724623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2700000">
            <a:off x="13472213" y="-2300287"/>
            <a:ext cx="57378" cy="6072282"/>
          </a:xfrm>
          <a:prstGeom prst="rect">
            <a:avLst/>
          </a:prstGeom>
          <a:solidFill>
            <a:srgbClr val="2C2A29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2C2A29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94404" y="735854"/>
            <a:ext cx="9210603" cy="6059607"/>
            <a:chOff x="0" y="0"/>
            <a:chExt cx="9652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391650" cy="6350000"/>
            </a:xfrm>
            <a:custGeom>
              <a:avLst/>
              <a:gdLst/>
              <a:ahLst/>
              <a:cxnLst/>
              <a:rect l="l" t="t" r="r" b="b"/>
              <a:pathLst>
                <a:path w="9391650" h="6350000">
                  <a:moveTo>
                    <a:pt x="0" y="0"/>
                  </a:moveTo>
                  <a:lnTo>
                    <a:pt x="0" y="6350000"/>
                  </a:lnTo>
                  <a:lnTo>
                    <a:pt x="3789680" y="6350000"/>
                  </a:lnTo>
                  <a:lnTo>
                    <a:pt x="9391650" y="0"/>
                  </a:lnTo>
                  <a:close/>
                </a:path>
              </a:pathLst>
            </a:custGeom>
            <a:blipFill>
              <a:blip r:embed="rId2"/>
              <a:stretch>
                <a:fillRect l="-12337" r="-1233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4064000" y="0"/>
              <a:ext cx="5588000" cy="6350000"/>
            </a:xfrm>
            <a:custGeom>
              <a:avLst/>
              <a:gdLst/>
              <a:ahLst/>
              <a:cxnLst/>
              <a:rect l="l" t="t" r="r" b="b"/>
              <a:pathLst>
                <a:path w="5588000" h="6350000">
                  <a:moveTo>
                    <a:pt x="5588000" y="6350000"/>
                  </a:moveTo>
                  <a:lnTo>
                    <a:pt x="0" y="6350000"/>
                  </a:lnTo>
                  <a:lnTo>
                    <a:pt x="5588000" y="0"/>
                  </a:lnTo>
                  <a:close/>
                </a:path>
              </a:pathLst>
            </a:custGeom>
            <a:solidFill>
              <a:srgbClr val="782F4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7695512" y="4895142"/>
            <a:ext cx="1924739" cy="962370"/>
          </a:xfrm>
          <a:custGeom>
            <a:avLst/>
            <a:gdLst/>
            <a:ahLst/>
            <a:cxnLst/>
            <a:rect l="l" t="t" r="r" b="b"/>
            <a:pathLst>
              <a:path w="1924739" h="962370">
                <a:moveTo>
                  <a:pt x="0" y="0"/>
                </a:moveTo>
                <a:lnTo>
                  <a:pt x="1924739" y="0"/>
                </a:lnTo>
                <a:lnTo>
                  <a:pt x="1924739" y="962370"/>
                </a:lnTo>
                <a:lnTo>
                  <a:pt x="0" y="962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6879876" y="4144986"/>
            <a:ext cx="1997028" cy="998514"/>
          </a:xfrm>
          <a:custGeom>
            <a:avLst/>
            <a:gdLst/>
            <a:ahLst/>
            <a:cxnLst/>
            <a:rect l="l" t="t" r="r" b="b"/>
            <a:pathLst>
              <a:path w="1997028" h="998514">
                <a:moveTo>
                  <a:pt x="0" y="0"/>
                </a:moveTo>
                <a:lnTo>
                  <a:pt x="1997028" y="0"/>
                </a:lnTo>
                <a:lnTo>
                  <a:pt x="1997028" y="998514"/>
                </a:lnTo>
                <a:lnTo>
                  <a:pt x="0" y="9985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9214276">
            <a:off x="2331384" y="1137825"/>
            <a:ext cx="2174546" cy="1568391"/>
          </a:xfrm>
          <a:custGeom>
            <a:avLst/>
            <a:gdLst/>
            <a:ahLst/>
            <a:cxnLst/>
            <a:rect l="l" t="t" r="r" b="b"/>
            <a:pathLst>
              <a:path w="2174546" h="1568391">
                <a:moveTo>
                  <a:pt x="0" y="0"/>
                </a:moveTo>
                <a:lnTo>
                  <a:pt x="2174546" y="0"/>
                </a:lnTo>
                <a:lnTo>
                  <a:pt x="2174546" y="1568391"/>
                </a:lnTo>
                <a:lnTo>
                  <a:pt x="0" y="15683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211043" y="414623"/>
            <a:ext cx="9782623" cy="6702070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9993666" y="3510106"/>
            <a:ext cx="7854352" cy="6367945"/>
            <a:chOff x="0" y="0"/>
            <a:chExt cx="2880504" cy="233537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80504" cy="2335379"/>
            </a:xfrm>
            <a:custGeom>
              <a:avLst/>
              <a:gdLst/>
              <a:ahLst/>
              <a:cxnLst/>
              <a:rect l="l" t="t" r="r" b="b"/>
              <a:pathLst>
                <a:path w="2880504" h="2335379">
                  <a:moveTo>
                    <a:pt x="0" y="0"/>
                  </a:moveTo>
                  <a:lnTo>
                    <a:pt x="2880504" y="0"/>
                  </a:lnTo>
                  <a:lnTo>
                    <a:pt x="2880504" y="2335379"/>
                  </a:lnTo>
                  <a:lnTo>
                    <a:pt x="0" y="2335379"/>
                  </a:lnTo>
                  <a:close/>
                </a:path>
              </a:pathLst>
            </a:custGeom>
            <a:solidFill>
              <a:srgbClr val="782F4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0144156" y="3653362"/>
            <a:ext cx="7553372" cy="6081433"/>
          </a:xfrm>
          <a:custGeom>
            <a:avLst/>
            <a:gdLst/>
            <a:ahLst/>
            <a:cxnLst/>
            <a:rect l="l" t="t" r="r" b="b"/>
            <a:pathLst>
              <a:path w="7553372" h="6081433">
                <a:moveTo>
                  <a:pt x="0" y="0"/>
                </a:moveTo>
                <a:lnTo>
                  <a:pt x="7553372" y="0"/>
                </a:lnTo>
                <a:lnTo>
                  <a:pt x="7553372" y="6081433"/>
                </a:lnTo>
                <a:lnTo>
                  <a:pt x="0" y="6081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497053" y="624042"/>
            <a:ext cx="9210603" cy="6274723"/>
          </a:xfrm>
          <a:custGeom>
            <a:avLst/>
            <a:gdLst/>
            <a:ahLst/>
            <a:cxnLst/>
            <a:rect l="l" t="t" r="r" b="b"/>
            <a:pathLst>
              <a:path w="9210603" h="6274723">
                <a:moveTo>
                  <a:pt x="0" y="0"/>
                </a:moveTo>
                <a:lnTo>
                  <a:pt x="9210603" y="0"/>
                </a:lnTo>
                <a:lnTo>
                  <a:pt x="9210603" y="6274723"/>
                </a:lnTo>
                <a:lnTo>
                  <a:pt x="0" y="62747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01475" y="1236695"/>
            <a:ext cx="1526908" cy="553504"/>
          </a:xfrm>
          <a:custGeom>
            <a:avLst/>
            <a:gdLst/>
            <a:ahLst/>
            <a:cxnLst/>
            <a:rect l="l" t="t" r="r" b="b"/>
            <a:pathLst>
              <a:path w="1526908" h="553504">
                <a:moveTo>
                  <a:pt x="0" y="0"/>
                </a:moveTo>
                <a:lnTo>
                  <a:pt x="1526908" y="0"/>
                </a:lnTo>
                <a:lnTo>
                  <a:pt x="1526908" y="553504"/>
                </a:lnTo>
                <a:lnTo>
                  <a:pt x="0" y="5535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3523409" y="7412585"/>
            <a:ext cx="1281084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180">
                <a:solidFill>
                  <a:srgbClr val="2C2A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Locating Programs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14828" y="7971832"/>
            <a:ext cx="5395435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Top menu drop-down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Funding Guide icons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373276" y="-207015"/>
            <a:ext cx="10185930" cy="11102734"/>
          </a:xfrm>
          <a:prstGeom prst="rect">
            <a:avLst/>
          </a:prstGeom>
          <a:solidFill>
            <a:srgbClr val="782F4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2700000">
            <a:off x="14485767" y="-520410"/>
            <a:ext cx="7604466" cy="88319"/>
          </a:xfrm>
          <a:prstGeom prst="rect">
            <a:avLst/>
          </a:prstGeom>
          <a:solidFill>
            <a:srgbClr val="CEB888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273768" y="3719288"/>
            <a:ext cx="732576" cy="621587"/>
            <a:chOff x="0" y="0"/>
            <a:chExt cx="2354547" cy="19978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4547" cy="1997819"/>
            </a:xfrm>
            <a:custGeom>
              <a:avLst/>
              <a:gdLst/>
              <a:ahLst/>
              <a:cxnLst/>
              <a:rect l="l" t="t" r="r" b="b"/>
              <a:pathLst>
                <a:path w="2354547" h="1997819">
                  <a:moveTo>
                    <a:pt x="0" y="0"/>
                  </a:moveTo>
                  <a:lnTo>
                    <a:pt x="2354547" y="0"/>
                  </a:lnTo>
                  <a:lnTo>
                    <a:pt x="2354547" y="1997819"/>
                  </a:lnTo>
                  <a:lnTo>
                    <a:pt x="0" y="199781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588978" y="431643"/>
            <a:ext cx="8834733" cy="9423715"/>
          </a:xfrm>
          <a:custGeom>
            <a:avLst/>
            <a:gdLst/>
            <a:ahLst/>
            <a:cxnLst/>
            <a:rect l="l" t="t" r="r" b="b"/>
            <a:pathLst>
              <a:path w="8834733" h="9423715">
                <a:moveTo>
                  <a:pt x="0" y="0"/>
                </a:moveTo>
                <a:lnTo>
                  <a:pt x="8834733" y="0"/>
                </a:lnTo>
                <a:lnTo>
                  <a:pt x="8834733" y="9423714"/>
                </a:lnTo>
                <a:lnTo>
                  <a:pt x="0" y="94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04775" cap="sq">
            <a:solidFill>
              <a:srgbClr val="03989E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385357" y="3244975"/>
            <a:ext cx="7388832" cy="145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5"/>
              </a:lnSpc>
            </a:pPr>
            <a:r>
              <a:rPr lang="en-US" sz="4812" b="1" spc="206">
                <a:solidFill>
                  <a:srgbClr val="2C2A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New InfoReady Submission Platform!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27884" y="4942754"/>
            <a:ext cx="5903778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Apply for CRC Grants and Honorary Nominations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Review your applications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Access Progress Reports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50848" y="7686675"/>
            <a:ext cx="645785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7"/>
              </a:lnSpc>
            </a:pPr>
            <a:r>
              <a:rPr lang="en-US" sz="3339" b="1" spc="-33">
                <a:solidFill>
                  <a:srgbClr val="782F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https://fsu.infoready4.com/</a:t>
            </a:r>
          </a:p>
        </p:txBody>
      </p:sp>
      <p:sp>
        <p:nvSpPr>
          <p:cNvPr id="11" name="AutoShape 11"/>
          <p:cNvSpPr/>
          <p:nvPr/>
        </p:nvSpPr>
        <p:spPr>
          <a:xfrm rot="-5400000">
            <a:off x="4817045" y="5170457"/>
            <a:ext cx="10412641" cy="71727"/>
          </a:xfrm>
          <a:prstGeom prst="rect">
            <a:avLst/>
          </a:prstGeom>
          <a:solidFill>
            <a:srgbClr val="CEB888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0602289" y="-6328955"/>
            <a:ext cx="8655894" cy="17276940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782F4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2700000">
            <a:off x="6700899" y="-1340989"/>
            <a:ext cx="57378" cy="6072282"/>
          </a:xfrm>
          <a:prstGeom prst="rect">
            <a:avLst/>
          </a:prstGeom>
          <a:solidFill>
            <a:srgbClr val="423D3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7898" y="314976"/>
            <a:ext cx="6572520" cy="9681369"/>
            <a:chOff x="0" y="0"/>
            <a:chExt cx="1299308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9308" cy="1913890"/>
            </a:xfrm>
            <a:custGeom>
              <a:avLst/>
              <a:gdLst/>
              <a:ahLst/>
              <a:cxnLst/>
              <a:rect l="l" t="t" r="r" b="b"/>
              <a:pathLst>
                <a:path w="1299308" h="1913890">
                  <a:moveTo>
                    <a:pt x="0" y="0"/>
                  </a:moveTo>
                  <a:lnTo>
                    <a:pt x="1299308" y="0"/>
                  </a:lnTo>
                  <a:lnTo>
                    <a:pt x="129930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82F4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677936" y="497213"/>
            <a:ext cx="6172444" cy="9316896"/>
          </a:xfrm>
          <a:custGeom>
            <a:avLst/>
            <a:gdLst/>
            <a:ahLst/>
            <a:cxnLst/>
            <a:rect l="l" t="t" r="r" b="b"/>
            <a:pathLst>
              <a:path w="6172444" h="9316896">
                <a:moveTo>
                  <a:pt x="0" y="0"/>
                </a:moveTo>
                <a:lnTo>
                  <a:pt x="6172444" y="0"/>
                </a:lnTo>
                <a:lnTo>
                  <a:pt x="6172444" y="9316896"/>
                </a:lnTo>
                <a:lnTo>
                  <a:pt x="0" y="93168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821748">
            <a:off x="424212" y="5669321"/>
            <a:ext cx="2020186" cy="1457059"/>
          </a:xfrm>
          <a:custGeom>
            <a:avLst/>
            <a:gdLst/>
            <a:ahLst/>
            <a:cxnLst/>
            <a:rect l="l" t="t" r="r" b="b"/>
            <a:pathLst>
              <a:path w="2020186" h="1457059">
                <a:moveTo>
                  <a:pt x="0" y="0"/>
                </a:moveTo>
                <a:lnTo>
                  <a:pt x="2020187" y="0"/>
                </a:lnTo>
                <a:lnTo>
                  <a:pt x="2020187" y="1457060"/>
                </a:lnTo>
                <a:lnTo>
                  <a:pt x="0" y="14570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7044020" y="1804810"/>
            <a:ext cx="6259154" cy="6677380"/>
            <a:chOff x="0" y="0"/>
            <a:chExt cx="1237359" cy="13200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7359" cy="1320038"/>
            </a:xfrm>
            <a:custGeom>
              <a:avLst/>
              <a:gdLst/>
              <a:ahLst/>
              <a:cxnLst/>
              <a:rect l="l" t="t" r="r" b="b"/>
              <a:pathLst>
                <a:path w="1237359" h="1320038">
                  <a:moveTo>
                    <a:pt x="0" y="0"/>
                  </a:moveTo>
                  <a:lnTo>
                    <a:pt x="1237359" y="0"/>
                  </a:lnTo>
                  <a:lnTo>
                    <a:pt x="1237359" y="1320038"/>
                  </a:lnTo>
                  <a:lnTo>
                    <a:pt x="0" y="1320038"/>
                  </a:lnTo>
                  <a:close/>
                </a:path>
              </a:pathLst>
            </a:custGeom>
            <a:solidFill>
              <a:srgbClr val="CEB88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7212830" y="1987421"/>
            <a:ext cx="5921533" cy="6312158"/>
          </a:xfrm>
          <a:custGeom>
            <a:avLst/>
            <a:gdLst/>
            <a:ahLst/>
            <a:cxnLst/>
            <a:rect l="l" t="t" r="r" b="b"/>
            <a:pathLst>
              <a:path w="5921533" h="6312158">
                <a:moveTo>
                  <a:pt x="0" y="0"/>
                </a:moveTo>
                <a:lnTo>
                  <a:pt x="5921533" y="0"/>
                </a:lnTo>
                <a:lnTo>
                  <a:pt x="5921533" y="6312158"/>
                </a:lnTo>
                <a:lnTo>
                  <a:pt x="0" y="6312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70" r="-609" b="-7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8001582" y="7213899"/>
            <a:ext cx="1833365" cy="646261"/>
          </a:xfrm>
          <a:custGeom>
            <a:avLst/>
            <a:gdLst/>
            <a:ahLst/>
            <a:cxnLst/>
            <a:rect l="l" t="t" r="r" b="b"/>
            <a:pathLst>
              <a:path w="1833365" h="646261">
                <a:moveTo>
                  <a:pt x="0" y="0"/>
                </a:moveTo>
                <a:lnTo>
                  <a:pt x="1833365" y="0"/>
                </a:lnTo>
                <a:lnTo>
                  <a:pt x="1833365" y="646261"/>
                </a:lnTo>
                <a:lnTo>
                  <a:pt x="0" y="64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3556300" y="2914635"/>
            <a:ext cx="452861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18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Getting Started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96814" y="3724273"/>
            <a:ext cx="4647589" cy="278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the link for the FYAP Grant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 the information page, click to “Apply Here”.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0602289" y="-6328955"/>
            <a:ext cx="8655894" cy="1727694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2700000">
            <a:off x="6700899" y="-1340989"/>
            <a:ext cx="57378" cy="6072282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5140607" y="724513"/>
            <a:ext cx="12765517" cy="8533787"/>
            <a:chOff x="0" y="0"/>
            <a:chExt cx="2232966" cy="14927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32966" cy="1492744"/>
            </a:xfrm>
            <a:custGeom>
              <a:avLst/>
              <a:gdLst/>
              <a:ahLst/>
              <a:cxnLst/>
              <a:rect l="l" t="t" r="r" b="b"/>
              <a:pathLst>
                <a:path w="2232966" h="1492744">
                  <a:moveTo>
                    <a:pt x="0" y="0"/>
                  </a:moveTo>
                  <a:lnTo>
                    <a:pt x="2232966" y="0"/>
                  </a:lnTo>
                  <a:lnTo>
                    <a:pt x="2232966" y="1492744"/>
                  </a:lnTo>
                  <a:lnTo>
                    <a:pt x="0" y="1492744"/>
                  </a:lnTo>
                  <a:close/>
                </a:path>
              </a:pathLst>
            </a:custGeom>
            <a:solidFill>
              <a:srgbClr val="CEB88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5450974" y="980014"/>
            <a:ext cx="12144782" cy="8000375"/>
          </a:xfrm>
          <a:custGeom>
            <a:avLst/>
            <a:gdLst/>
            <a:ahLst/>
            <a:cxnLst/>
            <a:rect l="l" t="t" r="r" b="b"/>
            <a:pathLst>
              <a:path w="12144782" h="8000375">
                <a:moveTo>
                  <a:pt x="0" y="0"/>
                </a:moveTo>
                <a:lnTo>
                  <a:pt x="12144782" y="0"/>
                </a:lnTo>
                <a:lnTo>
                  <a:pt x="12144782" y="8000375"/>
                </a:lnTo>
                <a:lnTo>
                  <a:pt x="0" y="8000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51184" y="1578982"/>
            <a:ext cx="452861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180">
                <a:solidFill>
                  <a:srgbClr val="FEFE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Application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8788" y="2554867"/>
            <a:ext cx="4528616" cy="615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EFEF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General Information  about you, the title of your proposal, the amount requested, and any nonfaculty support that you expect to fund with the grant (i.e. Grad/Undergrad students and Post-Docs).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2279755" y="-7023784"/>
            <a:ext cx="6690621" cy="1727694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2700000">
            <a:off x="12375224" y="-5056990"/>
            <a:ext cx="7329024" cy="13504284"/>
            <a:chOff x="0" y="0"/>
            <a:chExt cx="1822105" cy="33573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2105" cy="3357366"/>
            </a:xfrm>
            <a:custGeom>
              <a:avLst/>
              <a:gdLst/>
              <a:ahLst/>
              <a:cxnLst/>
              <a:rect l="l" t="t" r="r" b="b"/>
              <a:pathLst>
                <a:path w="1822105" h="3357366">
                  <a:moveTo>
                    <a:pt x="0" y="0"/>
                  </a:moveTo>
                  <a:lnTo>
                    <a:pt x="1822105" y="0"/>
                  </a:lnTo>
                  <a:lnTo>
                    <a:pt x="1822105" y="3357366"/>
                  </a:lnTo>
                  <a:lnTo>
                    <a:pt x="0" y="3357366"/>
                  </a:lnTo>
                  <a:close/>
                </a:path>
              </a:pathLst>
            </a:custGeom>
            <a:solidFill>
              <a:srgbClr val="03989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CEB888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53063" y="185844"/>
            <a:ext cx="10196262" cy="9915313"/>
            <a:chOff x="0" y="0"/>
            <a:chExt cx="2685435" cy="26114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85435" cy="2611440"/>
            </a:xfrm>
            <a:custGeom>
              <a:avLst/>
              <a:gdLst/>
              <a:ahLst/>
              <a:cxnLst/>
              <a:rect l="l" t="t" r="r" b="b"/>
              <a:pathLst>
                <a:path w="2685435" h="2611440">
                  <a:moveTo>
                    <a:pt x="0" y="0"/>
                  </a:moveTo>
                  <a:lnTo>
                    <a:pt x="2685435" y="0"/>
                  </a:lnTo>
                  <a:lnTo>
                    <a:pt x="2685435" y="2611440"/>
                  </a:lnTo>
                  <a:lnTo>
                    <a:pt x="0" y="2611440"/>
                  </a:lnTo>
                  <a:close/>
                </a:path>
              </a:pathLst>
            </a:custGeom>
            <a:solidFill>
              <a:srgbClr val="CEB8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85435" cy="2649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66333" y="374801"/>
            <a:ext cx="9769720" cy="5666438"/>
          </a:xfrm>
          <a:custGeom>
            <a:avLst/>
            <a:gdLst/>
            <a:ahLst/>
            <a:cxnLst/>
            <a:rect l="l" t="t" r="r" b="b"/>
            <a:pathLst>
              <a:path w="9769720" h="5666438">
                <a:moveTo>
                  <a:pt x="0" y="0"/>
                </a:moveTo>
                <a:lnTo>
                  <a:pt x="9769721" y="0"/>
                </a:lnTo>
                <a:lnTo>
                  <a:pt x="9769721" y="5666438"/>
                </a:lnTo>
                <a:lnTo>
                  <a:pt x="0" y="566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66333" y="6127684"/>
            <a:ext cx="9769720" cy="3807376"/>
          </a:xfrm>
          <a:custGeom>
            <a:avLst/>
            <a:gdLst/>
            <a:ahLst/>
            <a:cxnLst/>
            <a:rect l="l" t="t" r="r" b="b"/>
            <a:pathLst>
              <a:path w="9769720" h="3807376">
                <a:moveTo>
                  <a:pt x="0" y="0"/>
                </a:moveTo>
                <a:lnTo>
                  <a:pt x="9769721" y="0"/>
                </a:lnTo>
                <a:lnTo>
                  <a:pt x="9769721" y="3807376"/>
                </a:lnTo>
                <a:lnTo>
                  <a:pt x="0" y="3807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78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7452911" y="8600132"/>
            <a:ext cx="9331804" cy="1605717"/>
            <a:chOff x="0" y="0"/>
            <a:chExt cx="2457759" cy="4229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57759" cy="422905"/>
            </a:xfrm>
            <a:custGeom>
              <a:avLst/>
              <a:gdLst/>
              <a:ahLst/>
              <a:cxnLst/>
              <a:rect l="l" t="t" r="r" b="b"/>
              <a:pathLst>
                <a:path w="2457759" h="422905">
                  <a:moveTo>
                    <a:pt x="0" y="0"/>
                  </a:moveTo>
                  <a:lnTo>
                    <a:pt x="2457759" y="0"/>
                  </a:lnTo>
                  <a:lnTo>
                    <a:pt x="2457759" y="422905"/>
                  </a:lnTo>
                  <a:lnTo>
                    <a:pt x="0" y="422905"/>
                  </a:lnTo>
                  <a:close/>
                </a:path>
              </a:pathLst>
            </a:custGeom>
            <a:solidFill>
              <a:srgbClr val="0398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57759" cy="461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621676" y="8771512"/>
            <a:ext cx="9022773" cy="1316986"/>
          </a:xfrm>
          <a:custGeom>
            <a:avLst/>
            <a:gdLst/>
            <a:ahLst/>
            <a:cxnLst/>
            <a:rect l="l" t="t" r="r" b="b"/>
            <a:pathLst>
              <a:path w="9022773" h="1316986">
                <a:moveTo>
                  <a:pt x="0" y="0"/>
                </a:moveTo>
                <a:lnTo>
                  <a:pt x="9022773" y="0"/>
                </a:lnTo>
                <a:lnTo>
                  <a:pt x="9022773" y="1316986"/>
                </a:lnTo>
                <a:lnTo>
                  <a:pt x="0" y="13169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636" t="-5157" r="-616" b="-2938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109646">
            <a:off x="2356532" y="8435965"/>
            <a:ext cx="3222240" cy="910283"/>
          </a:xfrm>
          <a:custGeom>
            <a:avLst/>
            <a:gdLst/>
            <a:ahLst/>
            <a:cxnLst/>
            <a:rect l="l" t="t" r="r" b="b"/>
            <a:pathLst>
              <a:path w="3222240" h="910283">
                <a:moveTo>
                  <a:pt x="0" y="0"/>
                </a:moveTo>
                <a:lnTo>
                  <a:pt x="3222240" y="0"/>
                </a:lnTo>
                <a:lnTo>
                  <a:pt x="3222240" y="910283"/>
                </a:lnTo>
                <a:lnTo>
                  <a:pt x="0" y="910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188870" y="4756760"/>
            <a:ext cx="2233421" cy="809615"/>
          </a:xfrm>
          <a:custGeom>
            <a:avLst/>
            <a:gdLst/>
            <a:ahLst/>
            <a:cxnLst/>
            <a:rect l="l" t="t" r="r" b="b"/>
            <a:pathLst>
              <a:path w="2233421" h="809615">
                <a:moveTo>
                  <a:pt x="0" y="0"/>
                </a:moveTo>
                <a:lnTo>
                  <a:pt x="2233421" y="0"/>
                </a:lnTo>
                <a:lnTo>
                  <a:pt x="2233421" y="809615"/>
                </a:lnTo>
                <a:lnTo>
                  <a:pt x="0" y="8096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858050" y="709612"/>
            <a:ext cx="627914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18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Proposal Transmittal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46667" y="1431195"/>
            <a:ext cx="6101908" cy="671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Choose your “Primary Organization”, which is your Primary Department.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the research will be completed entirely in your primary department, the “Credit Distribution” will be 100%.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any “Certifications” (if needed).</a:t>
            </a: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Enter at least one “Keyword” to describe your research.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0602289" y="-6328955"/>
            <a:ext cx="8655894" cy="1727694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782F4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2700000">
            <a:off x="6700899" y="-1340989"/>
            <a:ext cx="57378" cy="6072282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531156" y="412774"/>
            <a:ext cx="9377883" cy="7959468"/>
            <a:chOff x="0" y="0"/>
            <a:chExt cx="2469895" cy="20963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69895" cy="2096321"/>
            </a:xfrm>
            <a:custGeom>
              <a:avLst/>
              <a:gdLst/>
              <a:ahLst/>
              <a:cxnLst/>
              <a:rect l="l" t="t" r="r" b="b"/>
              <a:pathLst>
                <a:path w="2469895" h="2096321">
                  <a:moveTo>
                    <a:pt x="0" y="0"/>
                  </a:moveTo>
                  <a:lnTo>
                    <a:pt x="2469895" y="0"/>
                  </a:lnTo>
                  <a:lnTo>
                    <a:pt x="2469895" y="2096321"/>
                  </a:lnTo>
                  <a:lnTo>
                    <a:pt x="0" y="2096321"/>
                  </a:lnTo>
                  <a:close/>
                </a:path>
              </a:pathLst>
            </a:custGeom>
            <a:solidFill>
              <a:srgbClr val="0398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69895" cy="2134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45727" y="634037"/>
            <a:ext cx="8948741" cy="7516942"/>
          </a:xfrm>
          <a:custGeom>
            <a:avLst/>
            <a:gdLst/>
            <a:ahLst/>
            <a:cxnLst/>
            <a:rect l="l" t="t" r="r" b="b"/>
            <a:pathLst>
              <a:path w="8948741" h="7516942">
                <a:moveTo>
                  <a:pt x="0" y="0"/>
                </a:moveTo>
                <a:lnTo>
                  <a:pt x="8948741" y="0"/>
                </a:lnTo>
                <a:lnTo>
                  <a:pt x="8948741" y="7516942"/>
                </a:lnTo>
                <a:lnTo>
                  <a:pt x="0" y="7516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031238" y="7524056"/>
            <a:ext cx="9731024" cy="2247942"/>
            <a:chOff x="0" y="0"/>
            <a:chExt cx="12974698" cy="299725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2974698" cy="2997256"/>
              <a:chOff x="0" y="0"/>
              <a:chExt cx="2003159" cy="46274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003159" cy="462745"/>
              </a:xfrm>
              <a:custGeom>
                <a:avLst/>
                <a:gdLst/>
                <a:ahLst/>
                <a:cxnLst/>
                <a:rect l="l" t="t" r="r" b="b"/>
                <a:pathLst>
                  <a:path w="2003159" h="462745">
                    <a:moveTo>
                      <a:pt x="0" y="0"/>
                    </a:moveTo>
                    <a:lnTo>
                      <a:pt x="2003159" y="0"/>
                    </a:lnTo>
                    <a:lnTo>
                      <a:pt x="2003159" y="462745"/>
                    </a:lnTo>
                    <a:lnTo>
                      <a:pt x="0" y="462745"/>
                    </a:lnTo>
                    <a:close/>
                  </a:path>
                </a:pathLst>
              </a:custGeom>
              <a:solidFill>
                <a:srgbClr val="782F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003159" cy="5008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330542" y="376057"/>
              <a:ext cx="12313614" cy="2245142"/>
            </a:xfrm>
            <a:custGeom>
              <a:avLst/>
              <a:gdLst/>
              <a:ahLst/>
              <a:cxnLst/>
              <a:rect l="l" t="t" r="r" b="b"/>
              <a:pathLst>
                <a:path w="12313614" h="2245142">
                  <a:moveTo>
                    <a:pt x="0" y="0"/>
                  </a:moveTo>
                  <a:lnTo>
                    <a:pt x="12313614" y="0"/>
                  </a:lnTo>
                  <a:lnTo>
                    <a:pt x="12313614" y="2245142"/>
                  </a:lnTo>
                  <a:lnTo>
                    <a:pt x="0" y="2245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95" t="-364372" r="-6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195356" y="852190"/>
            <a:ext cx="7625842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spc="137">
                <a:solidFill>
                  <a:srgbClr val="03989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Project Spending Authorization, Named Faculty Approvals, and Notifications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12802" y="2405287"/>
            <a:ext cx="6590948" cy="46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5991" lvl="1" indent="-297996" algn="l">
              <a:lnSpc>
                <a:spcPts val="4140"/>
              </a:lnSpc>
              <a:buFont typeface="Arial"/>
              <a:buChar char="•"/>
            </a:pPr>
            <a:r>
              <a:rPr lang="en-US" sz="2760" spc="27">
                <a:solidFill>
                  <a:srgbClr val="2C2A2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List the members of your department grant team (if needed)</a:t>
            </a:r>
          </a:p>
          <a:p>
            <a:pPr marL="595991" lvl="1" indent="-297996" algn="l">
              <a:lnSpc>
                <a:spcPts val="4140"/>
              </a:lnSpc>
              <a:buFont typeface="Arial"/>
              <a:buChar char="•"/>
            </a:pPr>
            <a:r>
              <a:rPr lang="en-US" sz="2760" spc="27">
                <a:solidFill>
                  <a:srgbClr val="2C2A2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the email addresses for anyone in your department who you would like to receive notifications about your proposal as it progresses through the approval and review process.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2304055" y="-5713353"/>
            <a:ext cx="6665510" cy="6664206"/>
          </a:xfrm>
          <a:prstGeom prst="rect">
            <a:avLst/>
          </a:prstGeom>
          <a:solidFill>
            <a:srgbClr val="782F4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0185" y="1909355"/>
            <a:ext cx="8013507" cy="7754170"/>
            <a:chOff x="0" y="0"/>
            <a:chExt cx="10684676" cy="1033889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0684676" cy="10338893"/>
              <a:chOff x="0" y="0"/>
              <a:chExt cx="2110553" cy="20422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110553" cy="2042250"/>
              </a:xfrm>
              <a:custGeom>
                <a:avLst/>
                <a:gdLst/>
                <a:ahLst/>
                <a:cxnLst/>
                <a:rect l="l" t="t" r="r" b="b"/>
                <a:pathLst>
                  <a:path w="2110553" h="2042250">
                    <a:moveTo>
                      <a:pt x="0" y="0"/>
                    </a:moveTo>
                    <a:lnTo>
                      <a:pt x="2110553" y="0"/>
                    </a:lnTo>
                    <a:lnTo>
                      <a:pt x="2110553" y="2042250"/>
                    </a:lnTo>
                    <a:lnTo>
                      <a:pt x="0" y="2042250"/>
                    </a:lnTo>
                    <a:close/>
                  </a:path>
                </a:pathLst>
              </a:custGeom>
              <a:solidFill>
                <a:srgbClr val="CEB88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2110553" cy="2080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34800" y="278979"/>
              <a:ext cx="10215076" cy="5554448"/>
            </a:xfrm>
            <a:custGeom>
              <a:avLst/>
              <a:gdLst/>
              <a:ahLst/>
              <a:cxnLst/>
              <a:rect l="l" t="t" r="r" b="b"/>
              <a:pathLst>
                <a:path w="10215076" h="5554448">
                  <a:moveTo>
                    <a:pt x="0" y="0"/>
                  </a:moveTo>
                  <a:lnTo>
                    <a:pt x="10215076" y="0"/>
                  </a:lnTo>
                  <a:lnTo>
                    <a:pt x="10215076" y="5554447"/>
                  </a:lnTo>
                  <a:lnTo>
                    <a:pt x="0" y="5554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34800" y="5833426"/>
              <a:ext cx="10215076" cy="4226488"/>
            </a:xfrm>
            <a:custGeom>
              <a:avLst/>
              <a:gdLst/>
              <a:ahLst/>
              <a:cxnLst/>
              <a:rect l="l" t="t" r="r" b="b"/>
              <a:pathLst>
                <a:path w="10215076" h="4226488">
                  <a:moveTo>
                    <a:pt x="0" y="0"/>
                  </a:moveTo>
                  <a:lnTo>
                    <a:pt x="10215076" y="0"/>
                  </a:lnTo>
                  <a:lnTo>
                    <a:pt x="10215076" y="4226488"/>
                  </a:lnTo>
                  <a:lnTo>
                    <a:pt x="0" y="4226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14308" y="1909355"/>
            <a:ext cx="8013507" cy="6425066"/>
            <a:chOff x="0" y="0"/>
            <a:chExt cx="10684676" cy="856675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0684676" cy="8566755"/>
              <a:chOff x="0" y="0"/>
              <a:chExt cx="2110553" cy="169219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110553" cy="1692199"/>
              </a:xfrm>
              <a:custGeom>
                <a:avLst/>
                <a:gdLst/>
                <a:ahLst/>
                <a:cxnLst/>
                <a:rect l="l" t="t" r="r" b="b"/>
                <a:pathLst>
                  <a:path w="2110553" h="1692199">
                    <a:moveTo>
                      <a:pt x="0" y="0"/>
                    </a:moveTo>
                    <a:lnTo>
                      <a:pt x="2110553" y="0"/>
                    </a:lnTo>
                    <a:lnTo>
                      <a:pt x="2110553" y="1692199"/>
                    </a:lnTo>
                    <a:lnTo>
                      <a:pt x="0" y="1692199"/>
                    </a:lnTo>
                    <a:close/>
                  </a:path>
                </a:pathLst>
              </a:custGeom>
              <a:solidFill>
                <a:srgbClr val="CEB88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110553" cy="17302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79420" y="278979"/>
              <a:ext cx="10121604" cy="6730867"/>
            </a:xfrm>
            <a:custGeom>
              <a:avLst/>
              <a:gdLst/>
              <a:ahLst/>
              <a:cxnLst/>
              <a:rect l="l" t="t" r="r" b="b"/>
              <a:pathLst>
                <a:path w="10121604" h="6730867">
                  <a:moveTo>
                    <a:pt x="0" y="0"/>
                  </a:moveTo>
                  <a:lnTo>
                    <a:pt x="10121605" y="0"/>
                  </a:lnTo>
                  <a:lnTo>
                    <a:pt x="10121605" y="6730867"/>
                  </a:lnTo>
                  <a:lnTo>
                    <a:pt x="0" y="6730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79420" y="7033152"/>
              <a:ext cx="10121604" cy="1227245"/>
            </a:xfrm>
            <a:custGeom>
              <a:avLst/>
              <a:gdLst/>
              <a:ahLst/>
              <a:cxnLst/>
              <a:rect l="l" t="t" r="r" b="b"/>
              <a:pathLst>
                <a:path w="10121604" h="1227245">
                  <a:moveTo>
                    <a:pt x="0" y="0"/>
                  </a:moveTo>
                  <a:lnTo>
                    <a:pt x="10121605" y="0"/>
                  </a:lnTo>
                  <a:lnTo>
                    <a:pt x="10121605" y="1227244"/>
                  </a:lnTo>
                  <a:lnTo>
                    <a:pt x="0" y="1227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 rot="2056505" flipH="1">
            <a:off x="9796237" y="7985283"/>
            <a:ext cx="1926850" cy="544335"/>
          </a:xfrm>
          <a:custGeom>
            <a:avLst/>
            <a:gdLst/>
            <a:ahLst/>
            <a:cxnLst/>
            <a:rect l="l" t="t" r="r" b="b"/>
            <a:pathLst>
              <a:path w="1926850" h="544335">
                <a:moveTo>
                  <a:pt x="1926850" y="0"/>
                </a:moveTo>
                <a:lnTo>
                  <a:pt x="0" y="0"/>
                </a:lnTo>
                <a:lnTo>
                  <a:pt x="0" y="544336"/>
                </a:lnTo>
                <a:lnTo>
                  <a:pt x="1926850" y="544336"/>
                </a:lnTo>
                <a:lnTo>
                  <a:pt x="192685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437402" y="5547508"/>
            <a:ext cx="2143091" cy="776870"/>
          </a:xfrm>
          <a:custGeom>
            <a:avLst/>
            <a:gdLst/>
            <a:ahLst/>
            <a:cxnLst/>
            <a:rect l="l" t="t" r="r" b="b"/>
            <a:pathLst>
              <a:path w="2143091" h="776870">
                <a:moveTo>
                  <a:pt x="0" y="0"/>
                </a:moveTo>
                <a:lnTo>
                  <a:pt x="2143091" y="0"/>
                </a:lnTo>
                <a:lnTo>
                  <a:pt x="2143091" y="776870"/>
                </a:lnTo>
                <a:lnTo>
                  <a:pt x="0" y="776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56516" y="718378"/>
            <a:ext cx="7220845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3"/>
              </a:lnSpc>
            </a:pPr>
            <a:r>
              <a:rPr lang="en-US" sz="6636" b="1" spc="-6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Curriculum Vitae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10266" y="718378"/>
            <a:ext cx="7220845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3"/>
              </a:lnSpc>
            </a:pPr>
            <a:r>
              <a:rPr lang="en-US" sz="6636" b="1" spc="-6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Abstract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09058" y="8326780"/>
            <a:ext cx="5789153" cy="178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7"/>
              </a:lnSpc>
            </a:pPr>
            <a:r>
              <a:rPr lang="en-US" sz="2405" spc="24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Make sure to occasionally click the “Save as Draft” button, or any changes you make to the application will not be saved.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5867" y="9671861"/>
            <a:ext cx="6902142" cy="441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sz="2405" spc="24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There is a CV template and a 2 page limit.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547</Words>
  <Application>Microsoft Office PowerPoint</Application>
  <PresentationFormat>Custom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Open Sans Bold</vt:lpstr>
      <vt:lpstr>Montserrat Light Bold Italics</vt:lpstr>
      <vt:lpstr>Montserrat Light</vt:lpstr>
      <vt:lpstr>Montserrat Classic</vt:lpstr>
      <vt:lpstr>Montserrat Classic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FYAP Workshop 2024 - new branding colors</dc:title>
  <dc:creator>Sherry Core</dc:creator>
  <cp:lastModifiedBy>Sherry Core</cp:lastModifiedBy>
  <cp:revision>2</cp:revision>
  <dcterms:created xsi:type="dcterms:W3CDTF">2006-08-16T00:00:00Z</dcterms:created>
  <dcterms:modified xsi:type="dcterms:W3CDTF">2024-10-11T17:04:45Z</dcterms:modified>
  <dc:identifier>DAGJuaYr6N0</dc:identifier>
</cp:coreProperties>
</file>