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15"/>
  </p:notesMasterIdLst>
  <p:handoutMasterIdLst>
    <p:handoutMasterId r:id="rId16"/>
  </p:handoutMasterIdLst>
  <p:sldIdLst>
    <p:sldId id="269" r:id="rId2"/>
    <p:sldId id="270" r:id="rId3"/>
    <p:sldId id="256" r:id="rId4"/>
    <p:sldId id="257" r:id="rId5"/>
    <p:sldId id="265" r:id="rId6"/>
    <p:sldId id="258" r:id="rId7"/>
    <p:sldId id="259" r:id="rId8"/>
    <p:sldId id="260" r:id="rId9"/>
    <p:sldId id="273" r:id="rId10"/>
    <p:sldId id="262" r:id="rId11"/>
    <p:sldId id="274" r:id="rId12"/>
    <p:sldId id="275" r:id="rId13"/>
    <p:sldId id="271"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888"/>
    <a:srgbClr val="FFFFFF"/>
    <a:srgbClr val="792F40"/>
    <a:srgbClr val="DCC291"/>
    <a:srgbClr val="782F40"/>
    <a:srgbClr val="D5C39A"/>
    <a:srgbClr val="000000"/>
    <a:srgbClr val="FD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857" autoAdjust="0"/>
  </p:normalViewPr>
  <p:slideViewPr>
    <p:cSldViewPr snapToGrid="0">
      <p:cViewPr varScale="1">
        <p:scale>
          <a:sx n="114" d="100"/>
          <a:sy n="114" d="100"/>
        </p:scale>
        <p:origin x="142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3179" tIns="46590" rIns="93179" bIns="46590" rtlCol="0"/>
          <a:lstStyle>
            <a:lvl1pPr algn="r">
              <a:defRPr sz="1200"/>
            </a:lvl1pPr>
          </a:lstStyle>
          <a:p>
            <a:fld id="{7DEF41D2-EE52-4D29-A920-2953D09F19C0}" type="datetimeFigureOut">
              <a:rPr lang="en-US" smtClean="0"/>
              <a:t>9/10/2020</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3179" tIns="46590" rIns="93179" bIns="46590" rtlCol="0" anchor="b"/>
          <a:lstStyle>
            <a:lvl1pPr algn="r">
              <a:defRPr sz="1200"/>
            </a:lvl1pPr>
          </a:lstStyle>
          <a:p>
            <a:fld id="{BED04C92-6B21-47F8-B290-20D22B807658}" type="slidenum">
              <a:rPr lang="en-US" smtClean="0"/>
              <a:t>‹#›</a:t>
            </a:fld>
            <a:endParaRPr lang="en-US"/>
          </a:p>
        </p:txBody>
      </p:sp>
    </p:spTree>
    <p:extLst>
      <p:ext uri="{BB962C8B-B14F-4D97-AF65-F5344CB8AC3E}">
        <p14:creationId xmlns:p14="http://schemas.microsoft.com/office/powerpoint/2010/main" val="4626736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79" tIns="46590" rIns="93179" bIns="46590" rtlCol="0"/>
          <a:lstStyle>
            <a:lvl1pPr algn="r">
              <a:defRPr sz="1200"/>
            </a:lvl1pPr>
          </a:lstStyle>
          <a:p>
            <a:fld id="{7B76F51A-A5B6-428B-B4EE-271B72769BBA}" type="datetimeFigureOut">
              <a:rPr lang="en-US" smtClean="0"/>
              <a:t>9/10/2020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9" tIns="46590" rIns="93179" bIns="4659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9" tIns="46590" rIns="93179" bIns="46590" rtlCol="0" anchor="b"/>
          <a:lstStyle>
            <a:lvl1pPr algn="r">
              <a:defRPr sz="1200"/>
            </a:lvl1pPr>
          </a:lstStyle>
          <a:p>
            <a:fld id="{78F33684-532D-4DF9-9ADF-685205869617}" type="slidenum">
              <a:rPr lang="en-US" smtClean="0"/>
              <a:t>‹#›</a:t>
            </a:fld>
            <a:endParaRPr lang="en-US"/>
          </a:p>
        </p:txBody>
      </p:sp>
    </p:spTree>
    <p:extLst>
      <p:ext uri="{BB962C8B-B14F-4D97-AF65-F5344CB8AC3E}">
        <p14:creationId xmlns:p14="http://schemas.microsoft.com/office/powerpoint/2010/main" val="1590413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019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PLEASE INCLUDE YOUR DEPARTMENT REP AS A PROPOSAL CONTACT!!!!  You will need to talk with your Department Rep or</a:t>
            </a:r>
            <a:r>
              <a:rPr lang="en-US" sz="1400" baseline="0" dirty="0" smtClean="0"/>
              <a:t> Department Budget person in order to set up this portion .  Having the right people as part of the Project Team will ensure that the award and financial transactions will be processed expediently.  Descriptions for all options located on this page (above screenshot)</a:t>
            </a:r>
            <a:endParaRPr lang="en-US" sz="1400" dirty="0" smtClean="0"/>
          </a:p>
          <a:p>
            <a:endParaRPr lang="en-US" dirty="0" smtClean="0"/>
          </a:p>
        </p:txBody>
      </p:sp>
    </p:spTree>
    <p:extLst>
      <p:ext uri="{BB962C8B-B14F-4D97-AF65-F5344CB8AC3E}">
        <p14:creationId xmlns:p14="http://schemas.microsoft.com/office/powerpoint/2010/main" val="351665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Once you’re ready to submit, you will be sent to the Application</a:t>
            </a:r>
            <a:r>
              <a:rPr lang="en-US" sz="1400" baseline="0" dirty="0" smtClean="0"/>
              <a:t> overview</a:t>
            </a:r>
          </a:p>
          <a:p>
            <a:endParaRPr lang="en-US" sz="1400" baseline="0" dirty="0" smtClean="0"/>
          </a:p>
          <a:p>
            <a:r>
              <a:rPr lang="en-US" sz="1400" baseline="0" dirty="0" smtClean="0"/>
              <a:t>See the PROGRESS BAR and STATUS on this page.  This is the same page you will see if you leave the proposal and come back to it.</a:t>
            </a:r>
          </a:p>
          <a:p>
            <a:endParaRPr lang="en-US" sz="1400" baseline="0" dirty="0" smtClean="0"/>
          </a:p>
          <a:p>
            <a:r>
              <a:rPr lang="en-US" sz="1400" baseline="0" dirty="0" smtClean="0"/>
              <a:t>Click Review then Submit button</a:t>
            </a:r>
            <a:endParaRPr lang="en-US" sz="1400" dirty="0"/>
          </a:p>
        </p:txBody>
      </p:sp>
    </p:spTree>
    <p:extLst>
      <p:ext uri="{BB962C8B-B14F-4D97-AF65-F5344CB8AC3E}">
        <p14:creationId xmlns:p14="http://schemas.microsoft.com/office/powerpoint/2010/main" val="1514825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Pre-Submission</a:t>
            </a:r>
            <a:r>
              <a:rPr lang="en-US" sz="1400" baseline="0" dirty="0" smtClean="0"/>
              <a:t> Summary – scroll ALL THE WAY to the bottom of the page to click the submit for approval button.  Status changes to “Pending Approval”</a:t>
            </a:r>
          </a:p>
          <a:p>
            <a:endParaRPr lang="en-US" sz="1400" baseline="0" dirty="0" smtClean="0"/>
          </a:p>
          <a:p>
            <a:r>
              <a:rPr lang="en-US" sz="1400" baseline="0" dirty="0" smtClean="0"/>
              <a:t>This automatically triggers an email to be sent to your Chair for approval.  Once the Chair approves, the portal triggers another email to the Dean for their approval.  At this time, the status changes to “Pending Technical Review”  At THIS stage, the proposal is ready for pre-review.</a:t>
            </a:r>
          </a:p>
          <a:p>
            <a:endParaRPr lang="en-US" sz="1400" baseline="0" dirty="0" smtClean="0"/>
          </a:p>
          <a:p>
            <a:r>
              <a:rPr lang="en-US" sz="1400" baseline="0" dirty="0" smtClean="0"/>
              <a:t>The proposal must reach this stage 10 days prior to the Proposal deadline in order to qualify for technical pre-review.</a:t>
            </a:r>
            <a:endParaRPr lang="en-US" sz="1400" dirty="0"/>
          </a:p>
        </p:txBody>
      </p:sp>
    </p:spTree>
    <p:extLst>
      <p:ext uri="{BB962C8B-B14F-4D97-AF65-F5344CB8AC3E}">
        <p14:creationId xmlns:p14="http://schemas.microsoft.com/office/powerpoint/2010/main" val="129504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17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Information can be found</a:t>
            </a:r>
            <a:r>
              <a:rPr lang="en-US" sz="1400" baseline="0" dirty="0" smtClean="0"/>
              <a:t> in the CRC brochure included in your packets.  </a:t>
            </a:r>
          </a:p>
          <a:p>
            <a:r>
              <a:rPr lang="en-US" sz="1400" baseline="0" dirty="0" smtClean="0"/>
              <a:t>FYAP overview – </a:t>
            </a:r>
          </a:p>
          <a:p>
            <a:pPr marL="171450" indent="-171450">
              <a:buFont typeface="Arial" panose="020B0604020202020204" pitchFamily="34" charset="0"/>
              <a:buChar char="•"/>
            </a:pPr>
            <a:r>
              <a:rPr lang="en-US" sz="1400" baseline="0" dirty="0" smtClean="0"/>
              <a:t>intended to enable faculty to devote significant time and effort during their first summer at FSU to the research and creative activity responsibilities of their academic careers.</a:t>
            </a:r>
            <a:br>
              <a:rPr lang="en-US" sz="1400" baseline="0" dirty="0" smtClean="0"/>
            </a:br>
            <a:endParaRPr lang="en-US" sz="1400" baseline="0" dirty="0" smtClean="0"/>
          </a:p>
          <a:p>
            <a:pPr marL="171450" indent="-171450">
              <a:buFont typeface="Arial" panose="020B0604020202020204" pitchFamily="34" charset="0"/>
              <a:buChar char="•"/>
            </a:pPr>
            <a:r>
              <a:rPr lang="en-US" sz="1400" baseline="0" dirty="0" smtClean="0"/>
              <a:t>summer award that can be used toward salary, or research-related expenses, for the three months between the spring and fall semesters.  </a:t>
            </a:r>
            <a:br>
              <a:rPr lang="en-US" sz="1400" baseline="0" dirty="0" smtClean="0"/>
            </a:br>
            <a:endParaRPr lang="en-US" sz="1400" baseline="0" dirty="0" smtClean="0"/>
          </a:p>
          <a:p>
            <a:pPr marL="171450" indent="-171450">
              <a:buFont typeface="Arial" panose="020B0604020202020204" pitchFamily="34" charset="0"/>
              <a:buChar char="•"/>
            </a:pPr>
            <a:r>
              <a:rPr lang="en-US" sz="1400" baseline="0" dirty="0" smtClean="0"/>
              <a:t>Like all other CRC grants it is COMPETITIVE, though it is typically funded at or above 80%.  </a:t>
            </a:r>
            <a:br>
              <a:rPr lang="en-US" sz="1400" baseline="0" dirty="0" smtClean="0"/>
            </a:br>
            <a:endParaRPr lang="en-US" sz="1400" baseline="0" dirty="0" smtClean="0"/>
          </a:p>
          <a:p>
            <a:pPr marL="171450" indent="-171450">
              <a:buFont typeface="Arial" panose="020B0604020202020204" pitchFamily="34" charset="0"/>
              <a:buChar char="•"/>
            </a:pPr>
            <a:r>
              <a:rPr lang="en-US" sz="1400" baseline="0" dirty="0" smtClean="0"/>
              <a:t>Information found on website </a:t>
            </a:r>
          </a:p>
          <a:p>
            <a:endParaRPr lang="en-US" dirty="0"/>
          </a:p>
        </p:txBody>
      </p:sp>
    </p:spTree>
    <p:extLst>
      <p:ext uri="{BB962C8B-B14F-4D97-AF65-F5344CB8AC3E}">
        <p14:creationId xmlns:p14="http://schemas.microsoft.com/office/powerpoint/2010/main" val="1409198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619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KEY POINTS:</a:t>
            </a:r>
          </a:p>
          <a:p>
            <a:r>
              <a:rPr lang="en-US" sz="1400" dirty="0" smtClean="0"/>
              <a:t>Programs – list of CRC programs – next slide</a:t>
            </a:r>
            <a:br>
              <a:rPr lang="en-US" sz="1400" dirty="0" smtClean="0"/>
            </a:br>
            <a:endParaRPr lang="en-US" sz="1400" dirty="0" smtClean="0"/>
          </a:p>
          <a:p>
            <a:r>
              <a:rPr lang="en-US" sz="1400" dirty="0" smtClean="0"/>
              <a:t>CRC Submissions</a:t>
            </a:r>
            <a:r>
              <a:rPr lang="en-US" sz="1400" baseline="0" dirty="0" smtClean="0"/>
              <a:t> Portal</a:t>
            </a:r>
            <a:br>
              <a:rPr lang="en-US" sz="1400" baseline="0" dirty="0" smtClean="0"/>
            </a:br>
            <a:endParaRPr lang="en-US" sz="1400" baseline="0" dirty="0" smtClean="0"/>
          </a:p>
          <a:p>
            <a:r>
              <a:rPr lang="en-US" sz="1400" baseline="0" dirty="0" smtClean="0"/>
              <a:t>FAQ’s  - check for quick answers</a:t>
            </a:r>
          </a:p>
        </p:txBody>
      </p:sp>
    </p:spTree>
    <p:extLst>
      <p:ext uri="{BB962C8B-B14F-4D97-AF65-F5344CB8AC3E}">
        <p14:creationId xmlns:p14="http://schemas.microsoft.com/office/powerpoint/2010/main" val="92581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KEY POINTS:</a:t>
            </a:r>
          </a:p>
          <a:p>
            <a:r>
              <a:rPr lang="en-US" sz="1400" dirty="0" smtClean="0"/>
              <a:t>Page provides</a:t>
            </a:r>
            <a:r>
              <a:rPr lang="en-US" sz="1400" baseline="0" dirty="0" smtClean="0"/>
              <a:t> a quick summary of programs</a:t>
            </a:r>
            <a:br>
              <a:rPr lang="en-US" sz="1400" baseline="0" dirty="0" smtClean="0"/>
            </a:br>
            <a:endParaRPr lang="en-US" sz="1400" baseline="0" dirty="0" smtClean="0"/>
          </a:p>
          <a:p>
            <a:r>
              <a:rPr lang="en-US" sz="1400" dirty="0" smtClean="0"/>
              <a:t>Programs – links</a:t>
            </a:r>
            <a:r>
              <a:rPr lang="en-US" sz="1400" baseline="0" dirty="0" smtClean="0"/>
              <a:t> to RFP</a:t>
            </a:r>
            <a:br>
              <a:rPr lang="en-US" sz="1400" baseline="0" dirty="0" smtClean="0"/>
            </a:br>
            <a:endParaRPr lang="en-US" sz="1400" dirty="0" smtClean="0"/>
          </a:p>
          <a:p>
            <a:r>
              <a:rPr lang="en-US" sz="1400" dirty="0" smtClean="0"/>
              <a:t>CRC Submissions</a:t>
            </a:r>
            <a:r>
              <a:rPr lang="en-US" sz="1400" baseline="0" dirty="0" smtClean="0"/>
              <a:t> Portal – next slide</a:t>
            </a:r>
          </a:p>
        </p:txBody>
      </p:sp>
    </p:spTree>
    <p:extLst>
      <p:ext uri="{BB962C8B-B14F-4D97-AF65-F5344CB8AC3E}">
        <p14:creationId xmlns:p14="http://schemas.microsoft.com/office/powerpoint/2010/main" val="209302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My Grant Applications</a:t>
            </a:r>
            <a:r>
              <a:rPr lang="en-US" sz="1400" baseline="0" dirty="0" smtClean="0"/>
              <a:t> – See programs open for submission, see proposals in progress</a:t>
            </a:r>
            <a:endParaRPr lang="en-US" sz="1400" dirty="0"/>
          </a:p>
        </p:txBody>
      </p:sp>
    </p:spTree>
    <p:extLst>
      <p:ext uri="{BB962C8B-B14F-4D97-AF65-F5344CB8AC3E}">
        <p14:creationId xmlns:p14="http://schemas.microsoft.com/office/powerpoint/2010/main" val="337456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Everything</a:t>
            </a:r>
            <a:r>
              <a:rPr lang="en-US" sz="1400" baseline="0" dirty="0" smtClean="0"/>
              <a:t> – including pre-review and approvals – is done through the portal.  </a:t>
            </a:r>
            <a:br>
              <a:rPr lang="en-US" sz="1400" baseline="0" dirty="0" smtClean="0"/>
            </a:br>
            <a:endParaRPr lang="en-US" sz="1400" baseline="0" dirty="0" smtClean="0"/>
          </a:p>
          <a:p>
            <a:r>
              <a:rPr lang="en-US" sz="1400" baseline="0" dirty="0" smtClean="0"/>
              <a:t>The portal will automatically send your proposal to your Chair and Dean once is has been successfully submitted.</a:t>
            </a:r>
            <a:br>
              <a:rPr lang="en-US" sz="1400" baseline="0" dirty="0" smtClean="0"/>
            </a:br>
            <a:endParaRPr lang="en-US" sz="1400" baseline="0" dirty="0" smtClean="0"/>
          </a:p>
          <a:p>
            <a:r>
              <a:rPr lang="en-US" sz="1400" baseline="0" dirty="0" smtClean="0"/>
              <a:t>Application Summary – shows the status and progress bar</a:t>
            </a:r>
            <a:br>
              <a:rPr lang="en-US" sz="1400" baseline="0" dirty="0" smtClean="0"/>
            </a:br>
            <a:endParaRPr lang="en-US" sz="1400" baseline="0" dirty="0" smtClean="0"/>
          </a:p>
          <a:p>
            <a:r>
              <a:rPr lang="en-US" sz="1400" baseline="0" dirty="0" smtClean="0"/>
              <a:t>Step Links – step-by-step entry of information to submit proposal</a:t>
            </a:r>
            <a:br>
              <a:rPr lang="en-US" sz="1400" baseline="0" dirty="0" smtClean="0"/>
            </a:br>
            <a:endParaRPr lang="en-US" sz="1400" baseline="0" dirty="0" smtClean="0"/>
          </a:p>
          <a:p>
            <a:r>
              <a:rPr lang="en-US" sz="1400" baseline="0" dirty="0" smtClean="0"/>
              <a:t>Your information is tied to your login info.  The person who initiates the proposal is automatically considered the PI.</a:t>
            </a:r>
            <a:endParaRPr lang="en-US" sz="1400" dirty="0"/>
          </a:p>
        </p:txBody>
      </p:sp>
    </p:spTree>
    <p:extLst>
      <p:ext uri="{BB962C8B-B14F-4D97-AF65-F5344CB8AC3E}">
        <p14:creationId xmlns:p14="http://schemas.microsoft.com/office/powerpoint/2010/main" val="2479689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PLEASE INCLUDE YOUR DEPARTMENT REP AS A PROPOSAL CONTACT!!!!</a:t>
            </a:r>
          </a:p>
          <a:p>
            <a:endParaRPr lang="en-US" sz="1400" dirty="0" smtClean="0"/>
          </a:p>
          <a:p>
            <a:r>
              <a:rPr lang="en-US" sz="1400" dirty="0" smtClean="0"/>
              <a:t>You</a:t>
            </a:r>
            <a:r>
              <a:rPr lang="en-US" sz="1400" baseline="0" dirty="0" smtClean="0"/>
              <a:t> are required to choose a mentor.  They will receive notification that they are being named as mentor, and they will need to acknowledge that in the system.</a:t>
            </a:r>
            <a:br>
              <a:rPr lang="en-US" sz="1400" baseline="0" dirty="0" smtClean="0"/>
            </a:br>
            <a:endParaRPr lang="en-US" sz="1400" baseline="0" dirty="0" smtClean="0"/>
          </a:p>
          <a:p>
            <a:r>
              <a:rPr lang="en-US" sz="1400" baseline="0" dirty="0" smtClean="0"/>
              <a:t>Permission Statement – we ask for permission to use your proposal in our successful proposal database.</a:t>
            </a:r>
            <a:endParaRPr lang="en-US" sz="1400" dirty="0"/>
          </a:p>
        </p:txBody>
      </p:sp>
    </p:spTree>
    <p:extLst>
      <p:ext uri="{BB962C8B-B14F-4D97-AF65-F5344CB8AC3E}">
        <p14:creationId xmlns:p14="http://schemas.microsoft.com/office/powerpoint/2010/main" val="133598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KEYWORDS – In order to locate specific keywords related to your research, you need to begin typing on the “Add a Keyword” line</a:t>
            </a:r>
            <a:endParaRPr lang="en-US" sz="1400" dirty="0"/>
          </a:p>
        </p:txBody>
      </p:sp>
    </p:spTree>
    <p:extLst>
      <p:ext uri="{BB962C8B-B14F-4D97-AF65-F5344CB8AC3E}">
        <p14:creationId xmlns:p14="http://schemas.microsoft.com/office/powerpoint/2010/main" val="2065092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57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313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9687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2379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88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4214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626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830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9/10/2020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9029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586B75A-687E-405C-8A0B-8D00578BA2C3}" type="datetimeFigureOut">
              <a:rPr lang="en-US" smtClean="0"/>
              <a:pPr/>
              <a:t>9/10/2020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329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260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9/10/2020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2371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583472"/>
            <a:ext cx="7543800" cy="2741639"/>
          </a:xfrm>
        </p:spPr>
        <p:txBody>
          <a:bodyPr/>
          <a:lstStyle/>
          <a:p>
            <a:r>
              <a:rPr lang="en-US" dirty="0" smtClean="0"/>
              <a:t>       </a:t>
            </a:r>
            <a:r>
              <a:rPr lang="en-US" dirty="0" smtClean="0"/>
              <a:t>  Welcome</a:t>
            </a:r>
            <a:r>
              <a:rPr lang="en-US" dirty="0" smtClean="0"/>
              <a:t>!</a:t>
            </a:r>
            <a:endParaRPr lang="en-US" dirty="0"/>
          </a:p>
        </p:txBody>
      </p:sp>
      <p:sp>
        <p:nvSpPr>
          <p:cNvPr id="3" name="Subtitle 2"/>
          <p:cNvSpPr>
            <a:spLocks noGrp="1"/>
          </p:cNvSpPr>
          <p:nvPr>
            <p:ph type="subTitle" idx="1"/>
          </p:nvPr>
        </p:nvSpPr>
        <p:spPr>
          <a:xfrm>
            <a:off x="2553128" y="4492867"/>
            <a:ext cx="5815710" cy="1784841"/>
          </a:xfrm>
        </p:spPr>
        <p:txBody>
          <a:bodyPr>
            <a:noAutofit/>
          </a:bodyPr>
          <a:lstStyle/>
          <a:p>
            <a:pPr>
              <a:lnSpc>
                <a:spcPts val="1500"/>
              </a:lnSpc>
            </a:pPr>
            <a:r>
              <a:rPr lang="en-US" sz="1900" b="1" dirty="0" smtClean="0"/>
              <a:t/>
            </a:r>
            <a:br>
              <a:rPr lang="en-US" sz="1900" b="1" dirty="0" smtClean="0"/>
            </a:br>
            <a:r>
              <a:rPr lang="en-US" sz="1900" b="1" dirty="0" smtClean="0"/>
              <a:t/>
            </a:r>
            <a:br>
              <a:rPr lang="en-US" sz="1900" b="1" dirty="0" smtClean="0"/>
            </a:br>
            <a:r>
              <a:rPr lang="en-US" sz="1900" b="1" dirty="0" smtClean="0"/>
              <a:t>Council </a:t>
            </a:r>
            <a:r>
              <a:rPr lang="en-US" sz="1900" b="1" dirty="0" smtClean="0"/>
              <a:t>on Research &amp; Creativity </a:t>
            </a:r>
          </a:p>
          <a:p>
            <a:pPr>
              <a:lnSpc>
                <a:spcPts val="1500"/>
              </a:lnSpc>
            </a:pPr>
            <a:r>
              <a:rPr lang="en-US" sz="1900" b="1" dirty="0" smtClean="0"/>
              <a:t>First Year Assistant Professor Workshop</a:t>
            </a:r>
            <a:endParaRPr lang="en-US" sz="1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12" y="4494390"/>
            <a:ext cx="1774309" cy="1313993"/>
          </a:xfrm>
          <a:prstGeom prst="rect">
            <a:avLst/>
          </a:prstGeom>
        </p:spPr>
      </p:pic>
    </p:spTree>
    <p:extLst>
      <p:ext uri="{BB962C8B-B14F-4D97-AF65-F5344CB8AC3E}">
        <p14:creationId xmlns:p14="http://schemas.microsoft.com/office/powerpoint/2010/main" val="200473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913906"/>
          </a:xfrm>
          <a:prstGeom prst="rect">
            <a:avLst/>
          </a:prstGeom>
          <a:gradFill flip="none" rotWithShape="1">
            <a:gsLst>
              <a:gs pos="27000">
                <a:srgbClr val="782F40"/>
              </a:gs>
              <a:gs pos="58000">
                <a:srgbClr val="782F40">
                  <a:tint val="44500"/>
                  <a:satMod val="160000"/>
                </a:srgbClr>
              </a:gs>
              <a:gs pos="100000">
                <a:srgbClr val="D5C3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59125" y="473102"/>
            <a:ext cx="8625750" cy="6140531"/>
          </a:xfrm>
          <a:prstGeom prst="rect">
            <a:avLst/>
          </a:prstGeom>
          <a:effectLst>
            <a:outerShdw blurRad="88900" dist="76200" dir="2700000" algn="tl" rotWithShape="0">
              <a:prstClr val="black">
                <a:alpha val="40000"/>
              </a:prstClr>
            </a:outerShdw>
          </a:effectLst>
        </p:spPr>
      </p:pic>
      <p:sp>
        <p:nvSpPr>
          <p:cNvPr id="5" name="Right Arrow 4"/>
          <p:cNvSpPr/>
          <p:nvPr/>
        </p:nvSpPr>
        <p:spPr>
          <a:xfrm rot="9396503">
            <a:off x="4581311" y="3376058"/>
            <a:ext cx="1483047" cy="35391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971430" y="473103"/>
            <a:ext cx="2593523" cy="895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611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913906"/>
          </a:xfrm>
          <a:prstGeom prst="rect">
            <a:avLst/>
          </a:prstGeom>
          <a:gradFill flip="none" rotWithShape="1">
            <a:gsLst>
              <a:gs pos="27000">
                <a:srgbClr val="782F40"/>
              </a:gs>
              <a:gs pos="58000">
                <a:srgbClr val="782F40">
                  <a:tint val="44500"/>
                  <a:satMod val="160000"/>
                </a:srgbClr>
              </a:gs>
              <a:gs pos="100000">
                <a:srgbClr val="D5C3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24487" y="316935"/>
            <a:ext cx="8495028" cy="6325936"/>
          </a:xfrm>
          <a:prstGeom prst="rect">
            <a:avLst/>
          </a:prstGeom>
        </p:spPr>
      </p:pic>
      <p:sp>
        <p:nvSpPr>
          <p:cNvPr id="3" name="Oval 2"/>
          <p:cNvSpPr/>
          <p:nvPr/>
        </p:nvSpPr>
        <p:spPr>
          <a:xfrm>
            <a:off x="5746531" y="3767959"/>
            <a:ext cx="2833899" cy="8986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276935">
            <a:off x="4756459" y="5550969"/>
            <a:ext cx="795831" cy="35391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326369">
            <a:off x="3975104" y="6174587"/>
            <a:ext cx="795831" cy="35391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324487" y="420958"/>
            <a:ext cx="7404534" cy="510169"/>
          </a:xfrm>
          <a:prstGeom prst="rect">
            <a:avLst/>
          </a:prstGeom>
        </p:spPr>
      </p:pic>
      <p:pic>
        <p:nvPicPr>
          <p:cNvPr id="8" name="Picture 7"/>
          <p:cNvPicPr>
            <a:picLocks noChangeAspect="1"/>
          </p:cNvPicPr>
          <p:nvPr/>
        </p:nvPicPr>
        <p:blipFill>
          <a:blip r:embed="rId5"/>
          <a:stretch>
            <a:fillRect/>
          </a:stretch>
        </p:blipFill>
        <p:spPr>
          <a:xfrm>
            <a:off x="3013059" y="4948114"/>
            <a:ext cx="1283923" cy="474064"/>
          </a:xfrm>
          <a:prstGeom prst="rect">
            <a:avLst/>
          </a:prstGeom>
        </p:spPr>
      </p:pic>
    </p:spTree>
    <p:extLst>
      <p:ext uri="{BB962C8B-B14F-4D97-AF65-F5344CB8AC3E}">
        <p14:creationId xmlns:p14="http://schemas.microsoft.com/office/powerpoint/2010/main" val="2113705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4000" cy="4913906"/>
          </a:xfrm>
          <a:prstGeom prst="rect">
            <a:avLst/>
          </a:prstGeom>
          <a:gradFill flip="none" rotWithShape="1">
            <a:gsLst>
              <a:gs pos="27000">
                <a:srgbClr val="782F40"/>
              </a:gs>
              <a:gs pos="58000">
                <a:srgbClr val="782F40">
                  <a:tint val="44500"/>
                  <a:satMod val="160000"/>
                </a:srgbClr>
              </a:gs>
              <a:gs pos="100000">
                <a:srgbClr val="D5C3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57663" y="233571"/>
            <a:ext cx="8224185" cy="3983704"/>
          </a:xfrm>
          <a:prstGeom prst="rect">
            <a:avLst/>
          </a:prstGeom>
        </p:spPr>
      </p:pic>
      <p:pic>
        <p:nvPicPr>
          <p:cNvPr id="8" name="Picture 7"/>
          <p:cNvPicPr>
            <a:picLocks noChangeAspect="1"/>
          </p:cNvPicPr>
          <p:nvPr/>
        </p:nvPicPr>
        <p:blipFill>
          <a:blip r:embed="rId4"/>
          <a:stretch>
            <a:fillRect/>
          </a:stretch>
        </p:blipFill>
        <p:spPr>
          <a:xfrm>
            <a:off x="1107199" y="3815373"/>
            <a:ext cx="7705725" cy="2676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Oval 2"/>
          <p:cNvSpPr/>
          <p:nvPr/>
        </p:nvSpPr>
        <p:spPr>
          <a:xfrm>
            <a:off x="3583272" y="5593439"/>
            <a:ext cx="2593523" cy="895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evron 8"/>
          <p:cNvSpPr/>
          <p:nvPr/>
        </p:nvSpPr>
        <p:spPr>
          <a:xfrm rot="2132833">
            <a:off x="1162375" y="5433395"/>
            <a:ext cx="504781" cy="351621"/>
          </a:xfrm>
          <a:prstGeom prst="chevron">
            <a:avLst>
              <a:gd name="adj" fmla="val 938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9"/>
          <p:cNvSpPr/>
          <p:nvPr/>
        </p:nvSpPr>
        <p:spPr>
          <a:xfrm>
            <a:off x="397674" y="3949262"/>
            <a:ext cx="1098937" cy="1720920"/>
          </a:xfrm>
          <a:custGeom>
            <a:avLst/>
            <a:gdLst>
              <a:gd name="connsiteX0" fmla="*/ 49364 w 1098937"/>
              <a:gd name="connsiteY0" fmla="*/ 0 h 477078"/>
              <a:gd name="connsiteX1" fmla="*/ 120926 w 1098937"/>
              <a:gd name="connsiteY1" fmla="*/ 278295 h 477078"/>
              <a:gd name="connsiteX2" fmla="*/ 1098937 w 1098937"/>
              <a:gd name="connsiteY2" fmla="*/ 477078 h 477078"/>
            </a:gdLst>
            <a:ahLst/>
            <a:cxnLst>
              <a:cxn ang="0">
                <a:pos x="connsiteX0" y="connsiteY0"/>
              </a:cxn>
              <a:cxn ang="0">
                <a:pos x="connsiteX1" y="connsiteY1"/>
              </a:cxn>
              <a:cxn ang="0">
                <a:pos x="connsiteX2" y="connsiteY2"/>
              </a:cxn>
            </a:cxnLst>
            <a:rect l="l" t="t" r="r" b="b"/>
            <a:pathLst>
              <a:path w="1098937" h="477078">
                <a:moveTo>
                  <a:pt x="49364" y="0"/>
                </a:moveTo>
                <a:cubicBezTo>
                  <a:pt x="-2320" y="99391"/>
                  <a:pt x="-54003" y="198782"/>
                  <a:pt x="120926" y="278295"/>
                </a:cubicBezTo>
                <a:cubicBezTo>
                  <a:pt x="295855" y="357808"/>
                  <a:pt x="942561" y="446598"/>
                  <a:pt x="1098937" y="477078"/>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2675131" y="3243627"/>
            <a:ext cx="1556757" cy="235656"/>
          </a:xfrm>
          <a:prstGeom prst="rect">
            <a:avLst/>
          </a:prstGeom>
        </p:spPr>
      </p:pic>
    </p:spTree>
    <p:extLst>
      <p:ext uri="{BB962C8B-B14F-4D97-AF65-F5344CB8AC3E}">
        <p14:creationId xmlns:p14="http://schemas.microsoft.com/office/powerpoint/2010/main" val="3060690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9008" y="3326282"/>
            <a:ext cx="5020279" cy="905607"/>
          </a:xfrm>
        </p:spPr>
        <p:txBody>
          <a:bodyPr>
            <a:normAutofit/>
          </a:bodyPr>
          <a:lstStyle/>
          <a:p>
            <a:pPr algn="ctr">
              <a:lnSpc>
                <a:spcPts val="1500"/>
              </a:lnSpc>
            </a:pPr>
            <a:r>
              <a:rPr lang="en-US" sz="4800" dirty="0">
                <a:solidFill>
                  <a:srgbClr val="782F40"/>
                </a:solidFill>
              </a:rPr>
              <a:t>Grace Adkison</a:t>
            </a:r>
          </a:p>
        </p:txBody>
      </p:sp>
      <p:sp>
        <p:nvSpPr>
          <p:cNvPr id="3" name="Subtitle 2"/>
          <p:cNvSpPr>
            <a:spLocks noGrp="1"/>
          </p:cNvSpPr>
          <p:nvPr>
            <p:ph type="subTitle" idx="1"/>
          </p:nvPr>
        </p:nvSpPr>
        <p:spPr>
          <a:xfrm>
            <a:off x="4420423" y="4335674"/>
            <a:ext cx="3657448" cy="1503485"/>
          </a:xfrm>
        </p:spPr>
        <p:txBody>
          <a:bodyPr>
            <a:noAutofit/>
          </a:bodyPr>
          <a:lstStyle/>
          <a:p>
            <a:pPr algn="ctr">
              <a:lnSpc>
                <a:spcPts val="1500"/>
              </a:lnSpc>
            </a:pPr>
            <a:r>
              <a:rPr lang="en-US" sz="2000" dirty="0">
                <a:solidFill>
                  <a:srgbClr val="782F40"/>
                </a:solidFill>
              </a:rPr>
              <a:t/>
            </a:r>
            <a:br>
              <a:rPr lang="en-US" sz="2000" dirty="0">
                <a:solidFill>
                  <a:srgbClr val="782F40"/>
                </a:solidFill>
              </a:rPr>
            </a:br>
            <a:r>
              <a:rPr lang="en-US" sz="2000" dirty="0">
                <a:solidFill>
                  <a:srgbClr val="782F40"/>
                </a:solidFill>
              </a:rPr>
              <a:t>CRC Program Manager</a:t>
            </a:r>
            <a:r>
              <a:rPr lang="en-US" sz="1600" dirty="0">
                <a:solidFill>
                  <a:srgbClr val="782F40"/>
                </a:solidFill>
              </a:rPr>
              <a:t/>
            </a:r>
            <a:br>
              <a:rPr lang="en-US" sz="1600" dirty="0">
                <a:solidFill>
                  <a:srgbClr val="782F40"/>
                </a:solidFill>
              </a:rPr>
            </a:br>
            <a:r>
              <a:rPr lang="en-US" sz="1600" dirty="0">
                <a:solidFill>
                  <a:srgbClr val="782F40"/>
                </a:solidFill>
              </a:rPr>
              <a:t/>
            </a:r>
            <a:br>
              <a:rPr lang="en-US" sz="1600" dirty="0">
                <a:solidFill>
                  <a:srgbClr val="782F40"/>
                </a:solidFill>
              </a:rPr>
            </a:br>
            <a:r>
              <a:rPr lang="en-US" sz="1200" dirty="0">
                <a:solidFill>
                  <a:srgbClr val="782F40"/>
                </a:solidFill>
              </a:rPr>
              <a:t>gadkison@fsu.edu</a:t>
            </a:r>
            <a:br>
              <a:rPr lang="en-US" sz="1200" dirty="0">
                <a:solidFill>
                  <a:srgbClr val="782F40"/>
                </a:solidFill>
              </a:rPr>
            </a:br>
            <a:r>
              <a:rPr lang="en-US" sz="1200" dirty="0">
                <a:solidFill>
                  <a:srgbClr val="782F40"/>
                </a:solidFill>
              </a:rPr>
              <a:t/>
            </a:r>
            <a:br>
              <a:rPr lang="en-US" sz="1200" dirty="0">
                <a:solidFill>
                  <a:srgbClr val="782F40"/>
                </a:solidFill>
              </a:rPr>
            </a:br>
            <a:endParaRPr lang="en-US" sz="1600" b="1" cap="none" dirty="0"/>
          </a:p>
        </p:txBody>
      </p:sp>
      <p:sp>
        <p:nvSpPr>
          <p:cNvPr id="5" name="Title 1"/>
          <p:cNvSpPr txBox="1">
            <a:spLocks/>
          </p:cNvSpPr>
          <p:nvPr/>
        </p:nvSpPr>
        <p:spPr>
          <a:xfrm>
            <a:off x="4567757" y="1311715"/>
            <a:ext cx="3362781" cy="90560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ts val="1500"/>
              </a:lnSpc>
            </a:pPr>
            <a:r>
              <a:rPr lang="en-US" sz="4800" dirty="0" smtClean="0">
                <a:solidFill>
                  <a:srgbClr val="782F40"/>
                </a:solidFill>
              </a:rPr>
              <a:t>Jeffrey James</a:t>
            </a:r>
            <a:endParaRPr lang="en-US" sz="4800" dirty="0">
              <a:solidFill>
                <a:srgbClr val="782F40"/>
              </a:solidFill>
            </a:endParaRPr>
          </a:p>
        </p:txBody>
      </p:sp>
      <p:sp>
        <p:nvSpPr>
          <p:cNvPr id="6" name="Subtitle 2"/>
          <p:cNvSpPr txBox="1">
            <a:spLocks/>
          </p:cNvSpPr>
          <p:nvPr/>
        </p:nvSpPr>
        <p:spPr>
          <a:xfrm>
            <a:off x="4921457" y="2267108"/>
            <a:ext cx="2655380" cy="15034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ts val="1500"/>
              </a:lnSpc>
            </a:pPr>
            <a:r>
              <a:rPr lang="en-US" sz="2000" dirty="0" smtClean="0">
                <a:solidFill>
                  <a:srgbClr val="782F40"/>
                </a:solidFill>
              </a:rPr>
              <a:t/>
            </a:r>
            <a:br>
              <a:rPr lang="en-US" sz="2000" dirty="0" smtClean="0">
                <a:solidFill>
                  <a:srgbClr val="782F40"/>
                </a:solidFill>
              </a:rPr>
            </a:br>
            <a:r>
              <a:rPr lang="en-US" sz="2000" dirty="0" smtClean="0">
                <a:solidFill>
                  <a:srgbClr val="782F40"/>
                </a:solidFill>
              </a:rPr>
              <a:t>CRC Chair</a:t>
            </a:r>
            <a:r>
              <a:rPr lang="en-US" sz="1600" dirty="0" smtClean="0">
                <a:solidFill>
                  <a:srgbClr val="782F40"/>
                </a:solidFill>
              </a:rPr>
              <a:t/>
            </a:r>
            <a:br>
              <a:rPr lang="en-US" sz="1600" dirty="0" smtClean="0">
                <a:solidFill>
                  <a:srgbClr val="782F40"/>
                </a:solidFill>
              </a:rPr>
            </a:br>
            <a:r>
              <a:rPr lang="en-US" sz="1600" dirty="0" smtClean="0">
                <a:solidFill>
                  <a:srgbClr val="782F40"/>
                </a:solidFill>
              </a:rPr>
              <a:t/>
            </a:r>
            <a:br>
              <a:rPr lang="en-US" sz="1600" dirty="0" smtClean="0">
                <a:solidFill>
                  <a:srgbClr val="782F40"/>
                </a:solidFill>
              </a:rPr>
            </a:br>
            <a:r>
              <a:rPr lang="en-US" sz="1200" dirty="0" smtClean="0">
                <a:solidFill>
                  <a:srgbClr val="782F40"/>
                </a:solidFill>
              </a:rPr>
              <a:t>jdjames@fsu.edu</a:t>
            </a:r>
            <a:br>
              <a:rPr lang="en-US" sz="1200" dirty="0" smtClean="0">
                <a:solidFill>
                  <a:srgbClr val="782F40"/>
                </a:solidFill>
              </a:rPr>
            </a:br>
            <a:r>
              <a:rPr lang="en-US" sz="1200" dirty="0" smtClean="0">
                <a:solidFill>
                  <a:srgbClr val="782F40"/>
                </a:solidFill>
              </a:rPr>
              <a:t/>
            </a:r>
            <a:br>
              <a:rPr lang="en-US" sz="1200" dirty="0" smtClean="0">
                <a:solidFill>
                  <a:srgbClr val="782F40"/>
                </a:solidFill>
              </a:rPr>
            </a:br>
            <a:endParaRPr lang="en-US" sz="1600" b="1" cap="none"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2884" b="12808"/>
          <a:stretch/>
        </p:blipFill>
        <p:spPr>
          <a:xfrm>
            <a:off x="388506" y="1731251"/>
            <a:ext cx="3697804" cy="3556934"/>
          </a:xfrm>
          <a:prstGeom prst="rect">
            <a:avLst/>
          </a:prstGeom>
        </p:spPr>
      </p:pic>
      <p:sp>
        <p:nvSpPr>
          <p:cNvPr id="9" name="Rectangle 8"/>
          <p:cNvSpPr/>
          <p:nvPr/>
        </p:nvSpPr>
        <p:spPr>
          <a:xfrm>
            <a:off x="1831216" y="2018371"/>
            <a:ext cx="806047" cy="577503"/>
          </a:xfrm>
          <a:prstGeom prst="rect">
            <a:avLst/>
          </a:prstGeom>
          <a:solidFill>
            <a:srgbClr val="79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202898" y="2302740"/>
            <a:ext cx="4092498" cy="0"/>
          </a:xfrm>
          <a:prstGeom prst="line">
            <a:avLst/>
          </a:prstGeom>
          <a:ln w="3175">
            <a:solidFill>
              <a:srgbClr val="CEB88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5999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Programs</a:t>
            </a:r>
            <a:endParaRPr lang="en-US" dirty="0"/>
          </a:p>
        </p:txBody>
      </p:sp>
      <p:sp>
        <p:nvSpPr>
          <p:cNvPr id="3" name="TextBox 2"/>
          <p:cNvSpPr txBox="1"/>
          <p:nvPr/>
        </p:nvSpPr>
        <p:spPr>
          <a:xfrm>
            <a:off x="914407" y="1888524"/>
            <a:ext cx="3516923" cy="4093428"/>
          </a:xfrm>
          <a:prstGeom prst="rect">
            <a:avLst/>
          </a:prstGeom>
          <a:noFill/>
        </p:spPr>
        <p:txBody>
          <a:bodyPr wrap="square" rtlCol="0">
            <a:spAutoFit/>
          </a:bodyPr>
          <a:lstStyle/>
          <a:p>
            <a:pPr algn="ctr"/>
            <a:r>
              <a:rPr lang="en-US" sz="2400" dirty="0" smtClean="0">
                <a:solidFill>
                  <a:srgbClr val="782F40"/>
                </a:solidFill>
              </a:rPr>
              <a:t>Competitive Grant Programs</a:t>
            </a:r>
          </a:p>
          <a:p>
            <a:endParaRPr lang="en-US" sz="900" dirty="0">
              <a:solidFill>
                <a:srgbClr val="782F40"/>
              </a:solidFill>
            </a:endParaRPr>
          </a:p>
          <a:p>
            <a:pPr marL="285750" indent="-285750">
              <a:buFont typeface="Wingdings" panose="05000000000000000000" pitchFamily="2" charset="2"/>
              <a:buChar char="q"/>
            </a:pPr>
            <a:r>
              <a:rPr lang="en-US" sz="1400" dirty="0" smtClean="0">
                <a:solidFill>
                  <a:srgbClr val="782F40"/>
                </a:solidFill>
              </a:rPr>
              <a:t>Arts &amp; Humanities Program Enhancement Grant (AHPEG)</a:t>
            </a:r>
            <a:br>
              <a:rPr lang="en-US" sz="1400" dirty="0" smtClean="0">
                <a:solidFill>
                  <a:srgbClr val="782F40"/>
                </a:solidFill>
              </a:rPr>
            </a:br>
            <a:endParaRPr lang="en-US" sz="600" dirty="0" smtClean="0">
              <a:solidFill>
                <a:srgbClr val="782F40"/>
              </a:solidFill>
            </a:endParaRPr>
          </a:p>
          <a:p>
            <a:pPr marL="285750" indent="-285750">
              <a:buFont typeface="Wingdings" panose="05000000000000000000" pitchFamily="2" charset="2"/>
              <a:buChar char="q"/>
            </a:pPr>
            <a:r>
              <a:rPr lang="en-US" sz="1400" dirty="0" smtClean="0">
                <a:solidFill>
                  <a:srgbClr val="782F40"/>
                </a:solidFill>
              </a:rPr>
              <a:t>Committee on Faculty Research Support (COFRS) Grant</a:t>
            </a:r>
            <a:br>
              <a:rPr lang="en-US" sz="1400" dirty="0" smtClean="0">
                <a:solidFill>
                  <a:srgbClr val="782F40"/>
                </a:solidFill>
              </a:rPr>
            </a:br>
            <a:endParaRPr lang="en-US" sz="600" dirty="0" smtClean="0">
              <a:solidFill>
                <a:srgbClr val="782F40"/>
              </a:solidFill>
            </a:endParaRPr>
          </a:p>
          <a:p>
            <a:pPr marL="285750" indent="-285750">
              <a:buFont typeface="Wingdings" panose="05000000000000000000" pitchFamily="2" charset="2"/>
              <a:buChar char="q"/>
            </a:pPr>
            <a:r>
              <a:rPr lang="en-US" sz="1400" dirty="0" smtClean="0">
                <a:solidFill>
                  <a:srgbClr val="782F40"/>
                </a:solidFill>
              </a:rPr>
              <a:t>Equipment &amp; Infrastructure Enhancement Grant (EIEG)</a:t>
            </a:r>
            <a:br>
              <a:rPr lang="en-US" sz="1400" dirty="0" smtClean="0">
                <a:solidFill>
                  <a:srgbClr val="782F40"/>
                </a:solidFill>
              </a:rPr>
            </a:br>
            <a:endParaRPr lang="en-US" sz="600" dirty="0" smtClean="0">
              <a:solidFill>
                <a:srgbClr val="782F40"/>
              </a:solidFill>
            </a:endParaRPr>
          </a:p>
          <a:p>
            <a:pPr marL="285750" indent="-285750">
              <a:buFont typeface="Wingdings" panose="05000000000000000000" pitchFamily="2" charset="2"/>
              <a:buChar char="q"/>
            </a:pPr>
            <a:r>
              <a:rPr lang="en-US" sz="1400" dirty="0" smtClean="0">
                <a:solidFill>
                  <a:srgbClr val="782F40"/>
                </a:solidFill>
              </a:rPr>
              <a:t>First Year Assistant Professor (FYAP) Grant</a:t>
            </a:r>
            <a:br>
              <a:rPr lang="en-US" sz="1400" dirty="0" smtClean="0">
                <a:solidFill>
                  <a:srgbClr val="782F40"/>
                </a:solidFill>
              </a:rPr>
            </a:br>
            <a:endParaRPr lang="en-US" sz="600" dirty="0" smtClean="0">
              <a:solidFill>
                <a:srgbClr val="782F40"/>
              </a:solidFill>
            </a:endParaRPr>
          </a:p>
          <a:p>
            <a:pPr marL="285750" indent="-285750">
              <a:buFont typeface="Wingdings" panose="05000000000000000000" pitchFamily="2" charset="2"/>
              <a:buChar char="q"/>
            </a:pPr>
            <a:r>
              <a:rPr lang="en-US" sz="1400" dirty="0" smtClean="0">
                <a:solidFill>
                  <a:srgbClr val="782F40"/>
                </a:solidFill>
              </a:rPr>
              <a:t>Funding Agency Travel (FAT) Grant</a:t>
            </a:r>
            <a:br>
              <a:rPr lang="en-US" sz="1400" dirty="0" smtClean="0">
                <a:solidFill>
                  <a:srgbClr val="782F40"/>
                </a:solidFill>
              </a:rPr>
            </a:br>
            <a:endParaRPr lang="en-US" sz="600" dirty="0" smtClean="0">
              <a:solidFill>
                <a:srgbClr val="782F40"/>
              </a:solidFill>
            </a:endParaRPr>
          </a:p>
          <a:p>
            <a:pPr marL="285750" indent="-285750">
              <a:buFont typeface="Wingdings" panose="05000000000000000000" pitchFamily="2" charset="2"/>
              <a:buChar char="q"/>
            </a:pPr>
            <a:r>
              <a:rPr lang="en-US" sz="1400" dirty="0" smtClean="0">
                <a:solidFill>
                  <a:srgbClr val="782F40"/>
                </a:solidFill>
              </a:rPr>
              <a:t>Multidisciplinary Support (MDS) Grant</a:t>
            </a:r>
            <a:br>
              <a:rPr lang="en-US" sz="1400" dirty="0" smtClean="0">
                <a:solidFill>
                  <a:srgbClr val="782F40"/>
                </a:solidFill>
              </a:rPr>
            </a:br>
            <a:endParaRPr lang="en-US" sz="600" dirty="0" smtClean="0">
              <a:solidFill>
                <a:srgbClr val="782F40"/>
              </a:solidFill>
            </a:endParaRPr>
          </a:p>
          <a:p>
            <a:pPr marL="285750" indent="-285750">
              <a:buFont typeface="Wingdings" panose="05000000000000000000" pitchFamily="2" charset="2"/>
              <a:buChar char="q"/>
            </a:pPr>
            <a:r>
              <a:rPr lang="en-US" sz="1400" dirty="0" smtClean="0">
                <a:solidFill>
                  <a:srgbClr val="782F40"/>
                </a:solidFill>
              </a:rPr>
              <a:t>Planning Grant (PG)</a:t>
            </a:r>
            <a:br>
              <a:rPr lang="en-US" sz="1400" dirty="0" smtClean="0">
                <a:solidFill>
                  <a:srgbClr val="782F40"/>
                </a:solidFill>
              </a:rPr>
            </a:br>
            <a:endParaRPr lang="en-US" sz="600" dirty="0" smtClean="0">
              <a:solidFill>
                <a:srgbClr val="782F40"/>
              </a:solidFill>
            </a:endParaRPr>
          </a:p>
          <a:p>
            <a:pPr marL="285750" indent="-285750">
              <a:buFont typeface="Wingdings" panose="05000000000000000000" pitchFamily="2" charset="2"/>
              <a:buChar char="q"/>
            </a:pPr>
            <a:r>
              <a:rPr lang="en-US" sz="1400" dirty="0" smtClean="0">
                <a:solidFill>
                  <a:srgbClr val="782F40"/>
                </a:solidFill>
              </a:rPr>
              <a:t>Small Grants Program (SGP)</a:t>
            </a:r>
            <a:endParaRPr lang="en-US" sz="1400" dirty="0">
              <a:solidFill>
                <a:srgbClr val="782F40"/>
              </a:solidFill>
            </a:endParaRPr>
          </a:p>
        </p:txBody>
      </p:sp>
      <p:sp>
        <p:nvSpPr>
          <p:cNvPr id="4" name="TextBox 3"/>
          <p:cNvSpPr txBox="1"/>
          <p:nvPr/>
        </p:nvSpPr>
        <p:spPr>
          <a:xfrm>
            <a:off x="4996962" y="1888524"/>
            <a:ext cx="3369798" cy="2677656"/>
          </a:xfrm>
          <a:prstGeom prst="rect">
            <a:avLst/>
          </a:prstGeom>
          <a:noFill/>
        </p:spPr>
        <p:txBody>
          <a:bodyPr wrap="square" rtlCol="0">
            <a:spAutoFit/>
          </a:bodyPr>
          <a:lstStyle/>
          <a:p>
            <a:endParaRPr lang="en-US" sz="1100" dirty="0" smtClean="0">
              <a:solidFill>
                <a:srgbClr val="782F40"/>
              </a:solidFill>
            </a:endParaRPr>
          </a:p>
          <a:p>
            <a:r>
              <a:rPr lang="en-US" sz="2400" dirty="0" smtClean="0">
                <a:solidFill>
                  <a:srgbClr val="782F40"/>
                </a:solidFill>
              </a:rPr>
              <a:t>Honorary Grant Programs</a:t>
            </a:r>
          </a:p>
          <a:p>
            <a:r>
              <a:rPr lang="en-US" sz="1400" dirty="0" smtClean="0">
                <a:solidFill>
                  <a:srgbClr val="782F40"/>
                </a:solidFill>
              </a:rPr>
              <a:t/>
            </a:r>
            <a:br>
              <a:rPr lang="en-US" sz="1400" dirty="0" smtClean="0">
                <a:solidFill>
                  <a:srgbClr val="782F40"/>
                </a:solidFill>
              </a:rPr>
            </a:br>
            <a:endParaRPr lang="en-US" sz="700" dirty="0">
              <a:solidFill>
                <a:srgbClr val="782F40"/>
              </a:solidFill>
            </a:endParaRPr>
          </a:p>
          <a:p>
            <a:pPr marL="342900" indent="-342900">
              <a:buFont typeface="Wingdings" panose="05000000000000000000" pitchFamily="2" charset="2"/>
              <a:buChar char="q"/>
            </a:pPr>
            <a:r>
              <a:rPr lang="en-US" sz="1400" dirty="0" smtClean="0">
                <a:solidFill>
                  <a:srgbClr val="782F40"/>
                </a:solidFill>
              </a:rPr>
              <a:t>Developing Scholar Award (DSA)</a:t>
            </a:r>
            <a:br>
              <a:rPr lang="en-US" sz="1400" dirty="0" smtClean="0">
                <a:solidFill>
                  <a:srgbClr val="782F40"/>
                </a:solidFill>
              </a:rPr>
            </a:br>
            <a:endParaRPr lang="en-US" sz="1400" dirty="0" smtClean="0">
              <a:solidFill>
                <a:srgbClr val="782F40"/>
              </a:solidFill>
            </a:endParaRPr>
          </a:p>
          <a:p>
            <a:pPr marL="342900" indent="-342900">
              <a:buFont typeface="Wingdings" panose="05000000000000000000" pitchFamily="2" charset="2"/>
              <a:buChar char="q"/>
            </a:pPr>
            <a:r>
              <a:rPr lang="en-US" sz="1400" dirty="0" smtClean="0">
                <a:solidFill>
                  <a:srgbClr val="782F40"/>
                </a:solidFill>
              </a:rPr>
              <a:t>Distinguished Research Professor (DRP)</a:t>
            </a:r>
            <a:br>
              <a:rPr lang="en-US" sz="1400" dirty="0" smtClean="0">
                <a:solidFill>
                  <a:srgbClr val="782F40"/>
                </a:solidFill>
              </a:rPr>
            </a:br>
            <a:endParaRPr lang="en-US" sz="1400" dirty="0" smtClean="0">
              <a:solidFill>
                <a:srgbClr val="782F40"/>
              </a:solidFill>
            </a:endParaRPr>
          </a:p>
          <a:p>
            <a:pPr marL="342900" indent="-342900">
              <a:buFont typeface="Wingdings" panose="05000000000000000000" pitchFamily="2" charset="2"/>
              <a:buChar char="q"/>
            </a:pPr>
            <a:r>
              <a:rPr lang="en-US" sz="1400" dirty="0" smtClean="0">
                <a:solidFill>
                  <a:srgbClr val="782F40"/>
                </a:solidFill>
              </a:rPr>
              <a:t>Distinguished University Scholar (DUS)</a:t>
            </a:r>
            <a:br>
              <a:rPr lang="en-US" sz="1400" dirty="0" smtClean="0">
                <a:solidFill>
                  <a:srgbClr val="782F40"/>
                </a:solidFill>
              </a:rPr>
            </a:br>
            <a:endParaRPr lang="en-US" sz="1400" dirty="0" smtClean="0">
              <a:solidFill>
                <a:srgbClr val="782F40"/>
              </a:solidFill>
            </a:endParaRPr>
          </a:p>
          <a:p>
            <a:pPr marL="342900" indent="-342900">
              <a:buFont typeface="Wingdings" panose="05000000000000000000" pitchFamily="2" charset="2"/>
              <a:buChar char="q"/>
            </a:pPr>
            <a:r>
              <a:rPr lang="en-US" sz="1400" dirty="0" smtClean="0">
                <a:solidFill>
                  <a:srgbClr val="782F40"/>
                </a:solidFill>
              </a:rPr>
              <a:t>Developing Specialized Faculty (DSF)</a:t>
            </a:r>
            <a:br>
              <a:rPr lang="en-US" sz="1400" dirty="0" smtClean="0">
                <a:solidFill>
                  <a:srgbClr val="782F40"/>
                </a:solidFill>
              </a:rPr>
            </a:br>
            <a:endParaRPr lang="en-US" sz="1400" dirty="0">
              <a:solidFill>
                <a:srgbClr val="782F40"/>
              </a:solidFill>
            </a:endParaRPr>
          </a:p>
        </p:txBody>
      </p:sp>
    </p:spTree>
    <p:extLst>
      <p:ext uri="{BB962C8B-B14F-4D97-AF65-F5344CB8AC3E}">
        <p14:creationId xmlns:p14="http://schemas.microsoft.com/office/powerpoint/2010/main" val="966632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CRC Website and Portal</a:t>
            </a:r>
            <a:endParaRPr lang="en-US" dirty="0"/>
          </a:p>
        </p:txBody>
      </p:sp>
      <p:sp>
        <p:nvSpPr>
          <p:cNvPr id="4" name="Subtitle 3"/>
          <p:cNvSpPr>
            <a:spLocks noGrp="1"/>
          </p:cNvSpPr>
          <p:nvPr>
            <p:ph type="subTitle" idx="1"/>
          </p:nvPr>
        </p:nvSpPr>
        <p:spPr/>
        <p:txBody>
          <a:bodyPr/>
          <a:lstStyle/>
          <a:p>
            <a:r>
              <a:rPr lang="en-US" dirty="0" smtClean="0"/>
              <a:t>Research.fsu.edu/</a:t>
            </a:r>
            <a:r>
              <a:rPr lang="en-US" dirty="0" err="1" smtClean="0"/>
              <a:t>crc</a:t>
            </a:r>
            <a:endParaRPr lang="en-US" dirty="0"/>
          </a:p>
        </p:txBody>
      </p:sp>
    </p:spTree>
    <p:extLst>
      <p:ext uri="{BB962C8B-B14F-4D97-AF65-F5344CB8AC3E}">
        <p14:creationId xmlns:p14="http://schemas.microsoft.com/office/powerpoint/2010/main" val="1695110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9203" y="0"/>
            <a:ext cx="6074797" cy="6858000"/>
          </a:xfrm>
          <a:prstGeom prst="rect">
            <a:avLst/>
          </a:prstGeom>
          <a:gradFill flip="none" rotWithShape="1">
            <a:gsLst>
              <a:gs pos="27000">
                <a:srgbClr val="782F40"/>
              </a:gs>
              <a:gs pos="58000">
                <a:srgbClr val="782F40">
                  <a:tint val="44500"/>
                  <a:satMod val="160000"/>
                </a:srgbClr>
              </a:gs>
              <a:gs pos="100000">
                <a:srgbClr val="D5C39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t="54" r="-920" b="7552"/>
          <a:stretch/>
        </p:blipFill>
        <p:spPr>
          <a:xfrm>
            <a:off x="310358" y="189571"/>
            <a:ext cx="8554862" cy="6378497"/>
          </a:xfrm>
          <a:prstGeom prst="rect">
            <a:avLst/>
          </a:prstGeom>
        </p:spPr>
      </p:pic>
      <p:sp>
        <p:nvSpPr>
          <p:cNvPr id="4" name="Oval 3"/>
          <p:cNvSpPr/>
          <p:nvPr/>
        </p:nvSpPr>
        <p:spPr>
          <a:xfrm>
            <a:off x="209997" y="1293541"/>
            <a:ext cx="1674559" cy="11151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934279">
            <a:off x="7328658" y="1460808"/>
            <a:ext cx="536027" cy="242788"/>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91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69203" y="0"/>
            <a:ext cx="6074797" cy="6858000"/>
          </a:xfrm>
          <a:prstGeom prst="rect">
            <a:avLst/>
          </a:prstGeom>
          <a:gradFill flip="none" rotWithShape="1">
            <a:gsLst>
              <a:gs pos="27000">
                <a:srgbClr val="782F40"/>
              </a:gs>
              <a:gs pos="58000">
                <a:srgbClr val="782F40">
                  <a:tint val="44500"/>
                  <a:satMod val="160000"/>
                </a:srgbClr>
              </a:gs>
              <a:gs pos="100000">
                <a:srgbClr val="D5C39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02559" y="246670"/>
            <a:ext cx="8568604" cy="6364660"/>
          </a:xfrm>
          <a:prstGeom prst="rect">
            <a:avLst/>
          </a:prstGeom>
        </p:spPr>
      </p:pic>
      <p:sp>
        <p:nvSpPr>
          <p:cNvPr id="7" name="Left Brace 6"/>
          <p:cNvSpPr/>
          <p:nvPr/>
        </p:nvSpPr>
        <p:spPr>
          <a:xfrm rot="10800000">
            <a:off x="1083365" y="2017058"/>
            <a:ext cx="334108" cy="2294351"/>
          </a:xfrm>
          <a:prstGeom prst="leftBrace">
            <a:avLst>
              <a:gd name="adj1" fmla="val 72421"/>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Left Arrow 4"/>
          <p:cNvSpPr/>
          <p:nvPr/>
        </p:nvSpPr>
        <p:spPr>
          <a:xfrm>
            <a:off x="1608083" y="4265824"/>
            <a:ext cx="536027" cy="242788"/>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77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4921857"/>
          </a:xfrm>
          <a:prstGeom prst="rect">
            <a:avLst/>
          </a:prstGeom>
          <a:gradFill flip="none" rotWithShape="1">
            <a:gsLst>
              <a:gs pos="27000">
                <a:srgbClr val="782F40"/>
              </a:gs>
              <a:gs pos="58000">
                <a:srgbClr val="782F40">
                  <a:tint val="44500"/>
                  <a:satMod val="160000"/>
                </a:srgbClr>
              </a:gs>
              <a:gs pos="100000">
                <a:srgbClr val="D5C3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467939" y="622738"/>
            <a:ext cx="8255398" cy="6053959"/>
          </a:xfrm>
          <a:prstGeom prst="rect">
            <a:avLst/>
          </a:prstGeom>
          <a:ln>
            <a:solidFill>
              <a:srgbClr val="782F40"/>
            </a:solidFill>
          </a:ln>
        </p:spPr>
      </p:pic>
      <p:sp>
        <p:nvSpPr>
          <p:cNvPr id="7" name="Rectangle 6"/>
          <p:cNvSpPr/>
          <p:nvPr/>
        </p:nvSpPr>
        <p:spPr>
          <a:xfrm>
            <a:off x="6546322" y="1363991"/>
            <a:ext cx="594845" cy="198281"/>
          </a:xfrm>
          <a:prstGeom prst="rect">
            <a:avLst/>
          </a:prstGeom>
          <a:solidFill>
            <a:srgbClr val="FD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2815468" y="1227522"/>
            <a:ext cx="3560339" cy="471221"/>
          </a:xfrm>
          <a:prstGeom prst="rect">
            <a:avLst/>
          </a:prstGeom>
        </p:spPr>
      </p:pic>
      <p:sp>
        <p:nvSpPr>
          <p:cNvPr id="4" name="Right Arrow 3"/>
          <p:cNvSpPr/>
          <p:nvPr/>
        </p:nvSpPr>
        <p:spPr>
          <a:xfrm>
            <a:off x="1852448" y="4099034"/>
            <a:ext cx="963020" cy="268014"/>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2815468" y="2555222"/>
            <a:ext cx="4971770" cy="478892"/>
          </a:xfrm>
          <a:prstGeom prst="rect">
            <a:avLst/>
          </a:prstGeom>
        </p:spPr>
      </p:pic>
      <p:pic>
        <p:nvPicPr>
          <p:cNvPr id="6" name="Picture 5"/>
          <p:cNvPicPr>
            <a:picLocks noChangeAspect="1"/>
          </p:cNvPicPr>
          <p:nvPr/>
        </p:nvPicPr>
        <p:blipFill>
          <a:blip r:embed="rId6"/>
          <a:stretch>
            <a:fillRect/>
          </a:stretch>
        </p:blipFill>
        <p:spPr>
          <a:xfrm>
            <a:off x="2815468" y="4960813"/>
            <a:ext cx="4580903" cy="465711"/>
          </a:xfrm>
          <a:prstGeom prst="rect">
            <a:avLst/>
          </a:prstGeom>
        </p:spPr>
      </p:pic>
    </p:spTree>
    <p:extLst>
      <p:ext uri="{BB962C8B-B14F-4D97-AF65-F5344CB8AC3E}">
        <p14:creationId xmlns:p14="http://schemas.microsoft.com/office/powerpoint/2010/main" val="142851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4929809"/>
          </a:xfrm>
          <a:prstGeom prst="rect">
            <a:avLst/>
          </a:prstGeom>
          <a:gradFill flip="none" rotWithShape="1">
            <a:gsLst>
              <a:gs pos="27000">
                <a:srgbClr val="782F40"/>
              </a:gs>
              <a:gs pos="58000">
                <a:srgbClr val="782F40">
                  <a:tint val="44500"/>
                  <a:satMod val="160000"/>
                </a:srgbClr>
              </a:gs>
              <a:gs pos="100000">
                <a:srgbClr val="D5C3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28051" y="230759"/>
            <a:ext cx="8287899" cy="6449216"/>
          </a:xfrm>
          <a:prstGeom prst="rect">
            <a:avLst/>
          </a:prstGeom>
        </p:spPr>
      </p:pic>
      <p:sp>
        <p:nvSpPr>
          <p:cNvPr id="7" name="Bent-Up Arrow 6"/>
          <p:cNvSpPr/>
          <p:nvPr/>
        </p:nvSpPr>
        <p:spPr>
          <a:xfrm rot="16200000" flipV="1">
            <a:off x="4664317" y="4550016"/>
            <a:ext cx="1837593" cy="527537"/>
          </a:xfrm>
          <a:prstGeom prst="bentUpArrow">
            <a:avLst>
              <a:gd name="adj1" fmla="val 25000"/>
              <a:gd name="adj2" fmla="val 24674"/>
              <a:gd name="adj3"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858848" y="5104186"/>
            <a:ext cx="2500313" cy="144608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l="68977" t="74406" r="1748" b="9930"/>
          <a:stretch/>
        </p:blipFill>
        <p:spPr bwMode="auto">
          <a:xfrm>
            <a:off x="4976447" y="5334858"/>
            <a:ext cx="2233246" cy="9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a:srcRect l="1863"/>
          <a:stretch/>
        </p:blipFill>
        <p:spPr>
          <a:xfrm>
            <a:off x="499960" y="517524"/>
            <a:ext cx="6933652" cy="598747"/>
          </a:xfrm>
          <a:prstGeom prst="rect">
            <a:avLst/>
          </a:prstGeom>
        </p:spPr>
      </p:pic>
      <p:pic>
        <p:nvPicPr>
          <p:cNvPr id="4" name="Picture 3"/>
          <p:cNvPicPr>
            <a:picLocks noChangeAspect="1"/>
          </p:cNvPicPr>
          <p:nvPr/>
        </p:nvPicPr>
        <p:blipFill>
          <a:blip r:embed="rId6"/>
          <a:stretch>
            <a:fillRect/>
          </a:stretch>
        </p:blipFill>
        <p:spPr>
          <a:xfrm>
            <a:off x="3146874" y="5104186"/>
            <a:ext cx="1283923" cy="474064"/>
          </a:xfrm>
          <a:prstGeom prst="rect">
            <a:avLst/>
          </a:prstGeom>
        </p:spPr>
      </p:pic>
    </p:spTree>
    <p:extLst>
      <p:ext uri="{BB962C8B-B14F-4D97-AF65-F5344CB8AC3E}">
        <p14:creationId xmlns:p14="http://schemas.microsoft.com/office/powerpoint/2010/main" val="3475898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913906"/>
          </a:xfrm>
          <a:prstGeom prst="rect">
            <a:avLst/>
          </a:prstGeom>
          <a:gradFill flip="none" rotWithShape="1">
            <a:gsLst>
              <a:gs pos="27000">
                <a:srgbClr val="782F40"/>
              </a:gs>
              <a:gs pos="58000">
                <a:srgbClr val="782F40">
                  <a:tint val="44500"/>
                  <a:satMod val="160000"/>
                </a:srgbClr>
              </a:gs>
              <a:gs pos="100000">
                <a:srgbClr val="D5C3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18335" y="728283"/>
            <a:ext cx="8507331" cy="5506458"/>
          </a:xfrm>
          <a:prstGeom prst="rect">
            <a:avLst/>
          </a:prstGeom>
        </p:spPr>
      </p:pic>
      <p:sp>
        <p:nvSpPr>
          <p:cNvPr id="5" name="Right Arrow 4"/>
          <p:cNvSpPr/>
          <p:nvPr/>
        </p:nvSpPr>
        <p:spPr>
          <a:xfrm rot="9417291">
            <a:off x="1846402" y="2182605"/>
            <a:ext cx="1093858" cy="261035"/>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9579563">
            <a:off x="1075975" y="3663487"/>
            <a:ext cx="1093858" cy="261035"/>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143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9203" y="0"/>
            <a:ext cx="6074797" cy="6858000"/>
          </a:xfrm>
          <a:prstGeom prst="rect">
            <a:avLst/>
          </a:prstGeom>
          <a:gradFill flip="none" rotWithShape="1">
            <a:gsLst>
              <a:gs pos="27000">
                <a:srgbClr val="782F40"/>
              </a:gs>
              <a:gs pos="58000">
                <a:srgbClr val="782F40">
                  <a:tint val="44500"/>
                  <a:satMod val="160000"/>
                </a:srgbClr>
              </a:gs>
              <a:gs pos="100000">
                <a:srgbClr val="D5C39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srcRect t="2099"/>
          <a:stretch/>
        </p:blipFill>
        <p:spPr>
          <a:xfrm>
            <a:off x="291090" y="310100"/>
            <a:ext cx="8577655" cy="5311471"/>
          </a:xfrm>
          <a:prstGeom prst="rect">
            <a:avLst/>
          </a:prstGeom>
        </p:spPr>
      </p:pic>
      <p:pic>
        <p:nvPicPr>
          <p:cNvPr id="5" name="Picture 4"/>
          <p:cNvPicPr>
            <a:picLocks noChangeAspect="1"/>
          </p:cNvPicPr>
          <p:nvPr/>
        </p:nvPicPr>
        <p:blipFill rotWithShape="1">
          <a:blip r:embed="rId4"/>
          <a:srcRect t="49916" r="33521"/>
          <a:stretch/>
        </p:blipFill>
        <p:spPr>
          <a:xfrm>
            <a:off x="2359054" y="3697358"/>
            <a:ext cx="5059514" cy="27654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Chevron 12"/>
          <p:cNvSpPr/>
          <p:nvPr/>
        </p:nvSpPr>
        <p:spPr>
          <a:xfrm rot="571100">
            <a:off x="2130607" y="3761568"/>
            <a:ext cx="504781" cy="351621"/>
          </a:xfrm>
          <a:prstGeom prst="chevron">
            <a:avLst>
              <a:gd name="adj" fmla="val 938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p:cNvSpPr/>
          <p:nvPr/>
        </p:nvSpPr>
        <p:spPr>
          <a:xfrm>
            <a:off x="1397773" y="3490623"/>
            <a:ext cx="1098937" cy="477078"/>
          </a:xfrm>
          <a:custGeom>
            <a:avLst/>
            <a:gdLst>
              <a:gd name="connsiteX0" fmla="*/ 49364 w 1098937"/>
              <a:gd name="connsiteY0" fmla="*/ 0 h 477078"/>
              <a:gd name="connsiteX1" fmla="*/ 120926 w 1098937"/>
              <a:gd name="connsiteY1" fmla="*/ 278295 h 477078"/>
              <a:gd name="connsiteX2" fmla="*/ 1098937 w 1098937"/>
              <a:gd name="connsiteY2" fmla="*/ 477078 h 477078"/>
            </a:gdLst>
            <a:ahLst/>
            <a:cxnLst>
              <a:cxn ang="0">
                <a:pos x="connsiteX0" y="connsiteY0"/>
              </a:cxn>
              <a:cxn ang="0">
                <a:pos x="connsiteX1" y="connsiteY1"/>
              </a:cxn>
              <a:cxn ang="0">
                <a:pos x="connsiteX2" y="connsiteY2"/>
              </a:cxn>
            </a:cxnLst>
            <a:rect l="l" t="t" r="r" b="b"/>
            <a:pathLst>
              <a:path w="1098937" h="477078">
                <a:moveTo>
                  <a:pt x="49364" y="0"/>
                </a:moveTo>
                <a:cubicBezTo>
                  <a:pt x="-2320" y="99391"/>
                  <a:pt x="-54003" y="198782"/>
                  <a:pt x="120926" y="278295"/>
                </a:cubicBezTo>
                <a:cubicBezTo>
                  <a:pt x="295855" y="357808"/>
                  <a:pt x="942561" y="446598"/>
                  <a:pt x="1098937" y="477078"/>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497561" y="682717"/>
            <a:ext cx="7139981" cy="534471"/>
          </a:xfrm>
          <a:prstGeom prst="rect">
            <a:avLst/>
          </a:prstGeom>
        </p:spPr>
      </p:pic>
      <p:pic>
        <p:nvPicPr>
          <p:cNvPr id="3" name="Picture 2"/>
          <p:cNvPicPr>
            <a:picLocks noChangeAspect="1"/>
          </p:cNvPicPr>
          <p:nvPr/>
        </p:nvPicPr>
        <p:blipFill>
          <a:blip r:embed="rId6"/>
          <a:stretch>
            <a:fillRect/>
          </a:stretch>
        </p:blipFill>
        <p:spPr>
          <a:xfrm>
            <a:off x="497561" y="2228293"/>
            <a:ext cx="5472483" cy="932402"/>
          </a:xfrm>
          <a:prstGeom prst="rect">
            <a:avLst/>
          </a:prstGeom>
        </p:spPr>
      </p:pic>
    </p:spTree>
    <p:extLst>
      <p:ext uri="{BB962C8B-B14F-4D97-AF65-F5344CB8AC3E}">
        <p14:creationId xmlns:p14="http://schemas.microsoft.com/office/powerpoint/2010/main" val="2475736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FSU">
      <a:dk1>
        <a:srgbClr val="CEB888"/>
      </a:dk1>
      <a:lt1>
        <a:sysClr val="window" lastClr="FFFFFF"/>
      </a:lt1>
      <a:dk2>
        <a:srgbClr val="782F40"/>
      </a:dk2>
      <a:lt2>
        <a:srgbClr val="757575"/>
      </a:lt2>
      <a:accent1>
        <a:srgbClr val="782F40"/>
      </a:accent1>
      <a:accent2>
        <a:srgbClr val="CEB888"/>
      </a:accent2>
      <a:accent3>
        <a:srgbClr val="782F40"/>
      </a:accent3>
      <a:accent4>
        <a:srgbClr val="F5E3A5"/>
      </a:accent4>
      <a:accent5>
        <a:srgbClr val="C42F1A"/>
      </a:accent5>
      <a:accent6>
        <a:srgbClr val="782F40"/>
      </a:accent6>
      <a:hlink>
        <a:srgbClr val="782F40"/>
      </a:hlink>
      <a:folHlink>
        <a:srgbClr val="782F4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1805</TotalTime>
  <Words>676</Words>
  <Application>Microsoft Office PowerPoint</Application>
  <PresentationFormat>On-screen Show (4:3)</PresentationFormat>
  <Paragraphs>63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Retrospect</vt:lpstr>
      <vt:lpstr>         Welcome!</vt:lpstr>
      <vt:lpstr>CRC Programs</vt:lpstr>
      <vt:lpstr>CRC Website and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Grace Adkison</vt:lpstr>
    </vt:vector>
  </TitlesOfParts>
  <Company>Florida State University (RSCH)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CRC Website and Portal</dc:title>
  <dc:creator>Grace Adkison</dc:creator>
  <cp:lastModifiedBy>Grace Adkison</cp:lastModifiedBy>
  <cp:revision>60</cp:revision>
  <cp:lastPrinted>2020-09-10T15:31:09Z</cp:lastPrinted>
  <dcterms:created xsi:type="dcterms:W3CDTF">2018-08-29T19:02:52Z</dcterms:created>
  <dcterms:modified xsi:type="dcterms:W3CDTF">2020-09-10T18:02:30Z</dcterms:modified>
</cp:coreProperties>
</file>