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7010400" cy="9296400"/>
  <p:embeddedFontLst>
    <p:embeddedFont>
      <p:font typeface="Bebas Neue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Classic" panose="020B0604020202020204" charset="0"/>
      <p:regular r:id="rId20"/>
    </p:embeddedFont>
    <p:embeddedFont>
      <p:font typeface="Montserrat Classic Bold" panose="020B0604020202020204" charset="0"/>
      <p:regular r:id="rId21"/>
    </p:embeddedFont>
    <p:embeddedFont>
      <p:font typeface="Montserrat Light" panose="00000400000000000000" pitchFamily="2" charset="0"/>
      <p:regular r:id="rId22"/>
      <p:italic r:id="rId23"/>
    </p:embeddedFont>
    <p:embeddedFont>
      <p:font typeface="Montserrat Light Bold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53985" autoAdjust="0"/>
  </p:normalViewPr>
  <p:slideViewPr>
    <p:cSldViewPr>
      <p:cViewPr varScale="1">
        <p:scale>
          <a:sx n="30" d="100"/>
          <a:sy n="30" d="100"/>
        </p:scale>
        <p:origin x="21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ADBDEF-EF79-4F21-AB32-8E415EC7DDF8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80D354-1806-4923-AA26-83E078A0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D354-1806-4923-AA26-83E078A08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12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KEYWORDS – In order to locate specific keywords related to your research, you need to begin typing on the “Add a Keyword” line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PLEASE INCLUDE YOUR DEPARTMENT REP AS A PROPOSAL CONTACT!!!!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will need to talk with your Department Rep or</a:t>
            </a:r>
            <a:r>
              <a:rPr lang="en-US" sz="1200" baseline="0" dirty="0"/>
              <a:t> Department Budget person in order to set up this portion 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Having the right people as part of the Project Team will ensure that the award and financial transactions will be processed expediently.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Descriptions for all options located on this page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D354-1806-4923-AA26-83E078A081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4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Once you’re ready to submit, you will be sent BACK to the Application</a:t>
            </a:r>
            <a:r>
              <a:rPr lang="en-US" sz="1400" baseline="0" dirty="0"/>
              <a:t> overview</a:t>
            </a:r>
          </a:p>
          <a:p>
            <a:endParaRPr lang="en-US" sz="1400" baseline="0" dirty="0"/>
          </a:p>
          <a:p>
            <a:r>
              <a:rPr lang="en-US" sz="1400" baseline="0" dirty="0"/>
              <a:t>See the PROGRESS BAR and STATUS on this page.  This is the same page you will see if you leave the proposal and come back to it.</a:t>
            </a:r>
          </a:p>
          <a:p>
            <a:endParaRPr lang="en-US" sz="1400" baseline="0" dirty="0"/>
          </a:p>
          <a:p>
            <a:r>
              <a:rPr lang="en-US" sz="1200" baseline="0" dirty="0"/>
              <a:t>Click Review then Submit button</a:t>
            </a:r>
          </a:p>
          <a:p>
            <a:endParaRPr lang="en-US" sz="1200" baseline="0" dirty="0"/>
          </a:p>
          <a:p>
            <a:r>
              <a:rPr lang="en-US" sz="1200" dirty="0"/>
              <a:t>Pre-Submission</a:t>
            </a:r>
            <a:r>
              <a:rPr lang="en-US" sz="1200" baseline="0" dirty="0"/>
              <a:t> Summary – scroll ALL THE WAY to the bottom of the page to click the submit for approval button.  Status changes to “Pending Approval”</a:t>
            </a:r>
          </a:p>
          <a:p>
            <a:endParaRPr lang="en-US" sz="1200" baseline="0" dirty="0"/>
          </a:p>
          <a:p>
            <a:r>
              <a:rPr lang="en-US" sz="1200" baseline="0" dirty="0"/>
              <a:t>This automatically triggers an email to be sent to your Chair for approval.  Once the Chair approves, the portal triggers another email to the Dean for their approval. </a:t>
            </a:r>
          </a:p>
          <a:p>
            <a:endParaRPr lang="en-US" sz="1200" baseline="0" dirty="0"/>
          </a:p>
          <a:p>
            <a:r>
              <a:rPr lang="en-US" sz="1200" baseline="0" dirty="0"/>
              <a:t>Status changes to “Pending Technical Review”  At THIS stage, the proposal is ready for pre-review.</a:t>
            </a:r>
          </a:p>
          <a:p>
            <a:endParaRPr lang="en-US" sz="1200" baseline="0" dirty="0"/>
          </a:p>
          <a:p>
            <a:r>
              <a:rPr lang="en-US" sz="1200" baseline="0" dirty="0"/>
              <a:t>The proposal must reach this stage 10 days prior to the Proposal deadline to qualify for technical pre-review.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D354-1806-4923-AA26-83E078A081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9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D354-1806-4923-AA26-83E078A081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1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D354-1806-4923-AA26-83E078A081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4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D354-1806-4923-AA26-83E078A081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3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D354-1806-4923-AA26-83E078A081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Two ways to find programs – top drop-down menu and scroll down to the icons.  Icons link to the programs that support that type of funding. Be sure to thoroughly read RFP when applying!</a:t>
            </a:r>
          </a:p>
          <a:p>
            <a:endParaRPr lang="en-US" sz="1200" dirty="0"/>
          </a:p>
          <a:p>
            <a:r>
              <a:rPr lang="en-US" sz="1200" dirty="0"/>
              <a:t>Point out other items on top menu bar</a:t>
            </a:r>
          </a:p>
          <a:p>
            <a:r>
              <a:rPr lang="en-US" sz="1200" dirty="0"/>
              <a:t>	-CRC Submissions Portal link (also on next page)</a:t>
            </a:r>
          </a:p>
          <a:p>
            <a:r>
              <a:rPr lang="en-US" sz="1200" dirty="0"/>
              <a:t>	-Workshops (this year’s posters, archive of past posters)</a:t>
            </a:r>
          </a:p>
          <a:p>
            <a:r>
              <a:rPr lang="en-US" sz="1200" dirty="0"/>
              <a:t>	-Forms</a:t>
            </a:r>
          </a:p>
          <a:p>
            <a:r>
              <a:rPr lang="en-US" sz="1200" dirty="0"/>
              <a:t>	-Policies</a:t>
            </a:r>
          </a:p>
          <a:p>
            <a:r>
              <a:rPr lang="en-US" sz="1200" dirty="0"/>
              <a:t>	-Frequently Asked Questions</a:t>
            </a:r>
          </a:p>
          <a:p>
            <a:r>
              <a:rPr lang="en-US" sz="1200" dirty="0"/>
              <a:t>	-Award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D354-1806-4923-AA26-83E078A081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Keep scrolling – Time extensions and budget amendments</a:t>
            </a:r>
          </a:p>
          <a:p>
            <a:r>
              <a:rPr lang="en-US" sz="1200" dirty="0"/>
              <a:t>	- another link to CRC submission portal</a:t>
            </a:r>
          </a:p>
          <a:p>
            <a:r>
              <a:rPr lang="en-US" sz="1200" dirty="0"/>
              <a:t>	- another link to Frequently Asked Questions –check here for quick answers</a:t>
            </a:r>
          </a:p>
          <a:p>
            <a:endParaRPr lang="en-US" sz="1200" dirty="0"/>
          </a:p>
          <a:p>
            <a:r>
              <a:rPr lang="en-US" sz="1200" dirty="0"/>
              <a:t>CRC PORTAL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D354-1806-4923-AA26-83E078A081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Landing page for CRC portal after login – Application Dashboard</a:t>
            </a:r>
          </a:p>
          <a:p>
            <a:endParaRPr lang="en-US" sz="1200" dirty="0"/>
          </a:p>
          <a:p>
            <a:r>
              <a:rPr lang="en-US" sz="1200" dirty="0"/>
              <a:t>Can view</a:t>
            </a:r>
          </a:p>
          <a:p>
            <a:r>
              <a:rPr lang="en-US" sz="1200" dirty="0"/>
              <a:t>	-open competition rounds and nomination rounds</a:t>
            </a:r>
          </a:p>
          <a:p>
            <a:r>
              <a:rPr lang="en-US" sz="1200" dirty="0"/>
              <a:t>	- applications in progress</a:t>
            </a:r>
          </a:p>
          <a:p>
            <a:r>
              <a:rPr lang="en-US" sz="1200" dirty="0"/>
              <a:t>	- reviewer portal (COFRS)</a:t>
            </a:r>
          </a:p>
          <a:p>
            <a:endParaRPr lang="en-US" sz="1200" dirty="0"/>
          </a:p>
          <a:p>
            <a:r>
              <a:rPr lang="en-US" sz="1200" dirty="0"/>
              <a:t>APPLY NOW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D354-1806-4923-AA26-83E078A081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8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Application Overview and Summary</a:t>
            </a:r>
          </a:p>
          <a:p>
            <a:endParaRPr lang="en-US" sz="1200" dirty="0"/>
          </a:p>
          <a:p>
            <a:r>
              <a:rPr lang="en-US" sz="1200" dirty="0"/>
              <a:t>	-See at a glance your application progress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/>
              <a:t>		Step links – step by step</a:t>
            </a:r>
          </a:p>
          <a:p>
            <a:endParaRPr lang="en-US" sz="1200" dirty="0"/>
          </a:p>
          <a:p>
            <a:r>
              <a:rPr lang="en-US" sz="1200" dirty="0"/>
              <a:t>		Progress bar</a:t>
            </a:r>
          </a:p>
          <a:p>
            <a:r>
              <a:rPr lang="en-US" sz="1200" dirty="0"/>
              <a:t>		</a:t>
            </a:r>
          </a:p>
          <a:p>
            <a:r>
              <a:rPr lang="en-US" sz="1200" dirty="0"/>
              <a:t>		Proposal Status</a:t>
            </a:r>
          </a:p>
          <a:p>
            <a:endParaRPr lang="en-US" sz="1200" dirty="0"/>
          </a:p>
          <a:p>
            <a:r>
              <a:rPr lang="en-US" sz="1200" dirty="0"/>
              <a:t>ORCID info – enter it once and you won’t need to enter it again.  </a:t>
            </a:r>
          </a:p>
          <a:p>
            <a:endParaRPr lang="en-US" sz="1200" dirty="0"/>
          </a:p>
          <a:p>
            <a:r>
              <a:rPr lang="en-US" sz="1200" dirty="0"/>
              <a:t>Portal User profile – information is tied to your login.  PI role is automatically assigned to whoever starts the application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D354-1806-4923-AA26-83E078A081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7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PLEASE INCLUDE YOUR DEPARTMENT REP AS A PROPOSAL CONTACT!!!!</a:t>
            </a:r>
          </a:p>
          <a:p>
            <a:endParaRPr lang="en-US" sz="1200" dirty="0"/>
          </a:p>
          <a:p>
            <a:r>
              <a:rPr lang="en-US" sz="1200" dirty="0"/>
              <a:t>You</a:t>
            </a:r>
            <a:r>
              <a:rPr lang="en-US" sz="1200" baseline="0" dirty="0"/>
              <a:t> are required to choose a mentor.  They will receive notification that they are being named as mentor, and they will need to acknowledge that in the system.</a:t>
            </a:r>
            <a:br>
              <a:rPr lang="en-US" sz="1200" baseline="0" dirty="0"/>
            </a:br>
            <a:endParaRPr lang="en-US" sz="1200" baseline="0" dirty="0"/>
          </a:p>
          <a:p>
            <a:r>
              <a:rPr lang="en-US" sz="1200" baseline="0" dirty="0"/>
              <a:t>Permission Statement – we ask for permission to use your proposal in our successful proposal database.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0D354-1806-4923-AA26-83E078A081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6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0" y="1962150"/>
            <a:ext cx="1219200" cy="1219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2700000">
            <a:off x="-648614" y="-3153328"/>
            <a:ext cx="14528981" cy="21318055"/>
          </a:xfrm>
          <a:prstGeom prst="rect">
            <a:avLst/>
          </a:prstGeom>
          <a:solidFill>
            <a:srgbClr val="03989E">
              <a:alpha val="89804"/>
            </a:srgbClr>
          </a:solidFill>
        </p:spPr>
      </p:sp>
      <p:sp>
        <p:nvSpPr>
          <p:cNvPr id="5" name="AutoShape 5"/>
          <p:cNvSpPr/>
          <p:nvPr/>
        </p:nvSpPr>
        <p:spPr>
          <a:xfrm rot="-2700000">
            <a:off x="12326254" y="6587035"/>
            <a:ext cx="8211571" cy="6072282"/>
          </a:xfrm>
          <a:prstGeom prst="rect">
            <a:avLst/>
          </a:prstGeom>
          <a:solidFill>
            <a:srgbClr val="CEB888"/>
          </a:solidFill>
        </p:spPr>
      </p:sp>
      <p:grpSp>
        <p:nvGrpSpPr>
          <p:cNvPr id="6" name="Group 6"/>
          <p:cNvGrpSpPr/>
          <p:nvPr/>
        </p:nvGrpSpPr>
        <p:grpSpPr>
          <a:xfrm>
            <a:off x="15240305" y="7505700"/>
            <a:ext cx="2018995" cy="2018995"/>
            <a:chOff x="0" y="0"/>
            <a:chExt cx="2691994" cy="269199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691994" cy="2691994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45454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7939" y="77939"/>
              <a:ext cx="2536115" cy="2536115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654875" y="4179011"/>
            <a:ext cx="11573294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2000">
                <a:solidFill>
                  <a:srgbClr val="FFFFFF"/>
                </a:solidFill>
                <a:latin typeface="Montserrat Classic Bold"/>
              </a:rPr>
              <a:t>FYAP WORKSHOP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4875" y="3391605"/>
            <a:ext cx="8946725" cy="56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5"/>
              </a:lnSpc>
            </a:pPr>
            <a:r>
              <a:rPr lang="en-US" sz="3339" spc="824">
                <a:solidFill>
                  <a:srgbClr val="782F40"/>
                </a:solidFill>
                <a:latin typeface="Bebas Neue Bold"/>
              </a:rPr>
              <a:t>COUNCIL ON RESEARCH &amp; CREATIVITY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4875" y="7448550"/>
            <a:ext cx="8572900" cy="538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spc="31">
                <a:solidFill>
                  <a:srgbClr val="F8FBFD"/>
                </a:solidFill>
                <a:latin typeface="Montserrat Classic"/>
              </a:rPr>
              <a:t>September 9,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602289" y="-6328955"/>
            <a:ext cx="8655894" cy="1727694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 rot="-2832073">
            <a:off x="11309537" y="-4442627"/>
            <a:ext cx="6020463" cy="13504284"/>
            <a:chOff x="0" y="0"/>
            <a:chExt cx="1496777" cy="33573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96777" cy="3357366"/>
            </a:xfrm>
            <a:custGeom>
              <a:avLst/>
              <a:gdLst/>
              <a:ahLst/>
              <a:cxnLst/>
              <a:rect l="l" t="t" r="r" b="b"/>
              <a:pathLst>
                <a:path w="1496777" h="3357366">
                  <a:moveTo>
                    <a:pt x="0" y="0"/>
                  </a:moveTo>
                  <a:lnTo>
                    <a:pt x="1496777" y="0"/>
                  </a:lnTo>
                  <a:lnTo>
                    <a:pt x="1496777" y="3357366"/>
                  </a:lnTo>
                  <a:lnTo>
                    <a:pt x="0" y="3357366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5" name="AutoShape 5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CEB888"/>
          </a:solidFill>
        </p:spPr>
      </p:sp>
      <p:sp>
        <p:nvSpPr>
          <p:cNvPr id="6" name="AutoShape 6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F8FBFD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51027" y="3447977"/>
            <a:ext cx="8967842" cy="64435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3632"/>
          <a:stretch>
            <a:fillRect/>
          </a:stretch>
        </p:blipFill>
        <p:spPr>
          <a:xfrm>
            <a:off x="2407796" y="4938862"/>
            <a:ext cx="6357004" cy="36878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2601" y="255234"/>
            <a:ext cx="8101906" cy="45749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214276">
            <a:off x="482685" y="3912021"/>
            <a:ext cx="1478800" cy="10665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051027" y="3447977"/>
            <a:ext cx="5902383" cy="64435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929004">
            <a:off x="14152768" y="5211970"/>
            <a:ext cx="914737" cy="4573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795815">
            <a:off x="14681985" y="6329351"/>
            <a:ext cx="3124105" cy="225326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270640" y="371475"/>
            <a:ext cx="4528616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865">
                <a:solidFill>
                  <a:srgbClr val="FFFFFF"/>
                </a:solidFill>
                <a:latin typeface="Bebas Neue Bold"/>
              </a:rPr>
              <a:t>PRoposal Transmittal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46667" y="1714202"/>
            <a:ext cx="6101908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Montserrat Light"/>
              </a:rPr>
              <a:t>Keywords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FFFFFF"/>
                </a:solidFill>
                <a:latin typeface="Montserrat Light"/>
              </a:rPr>
              <a:t>Optional project personnel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404779" y="-5141853"/>
            <a:ext cx="6665510" cy="6664206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 rot="-2700000">
            <a:off x="-866788" y="8667638"/>
            <a:ext cx="4725548" cy="4724623"/>
          </a:xfrm>
          <a:prstGeom prst="rect">
            <a:avLst/>
          </a:prstGeom>
          <a:solidFill>
            <a:srgbClr val="CEB888"/>
          </a:solidFill>
        </p:spPr>
      </p:sp>
      <p:sp>
        <p:nvSpPr>
          <p:cNvPr id="4" name="AutoShape 4"/>
          <p:cNvSpPr/>
          <p:nvPr/>
        </p:nvSpPr>
        <p:spPr>
          <a:xfrm rot="-2700000">
            <a:off x="13472213" y="-2300287"/>
            <a:ext cx="57378" cy="6072282"/>
          </a:xfrm>
          <a:prstGeom prst="rect">
            <a:avLst/>
          </a:prstGeom>
          <a:solidFill>
            <a:srgbClr val="CEB888"/>
          </a:solidFill>
        </p:spPr>
      </p:sp>
      <p:sp>
        <p:nvSpPr>
          <p:cNvPr id="5" name="AutoShape 5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CEB888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8721"/>
          <a:stretch>
            <a:fillRect/>
          </a:stretch>
        </p:blipFill>
        <p:spPr>
          <a:xfrm>
            <a:off x="532002" y="567660"/>
            <a:ext cx="8196815" cy="5569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55073">
            <a:off x="6000457" y="2947077"/>
            <a:ext cx="2174546" cy="15683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70834" y="6524029"/>
            <a:ext cx="7714033" cy="30908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6601" y="1760209"/>
            <a:ext cx="8628748" cy="417939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935904" y="7031585"/>
            <a:ext cx="4723705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865">
                <a:solidFill>
                  <a:srgbClr val="FFFFFF"/>
                </a:solidFill>
                <a:latin typeface="Bebas Neue Bold"/>
              </a:rPr>
              <a:t>proposal submission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03470" y="4723235"/>
            <a:ext cx="1681061" cy="8405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2660372" y="5920348"/>
            <a:ext cx="1681061" cy="8405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700000">
            <a:off x="13404779" y="-5141853"/>
            <a:ext cx="6665510" cy="6664206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AutoShape 4"/>
          <p:cNvSpPr/>
          <p:nvPr/>
        </p:nvSpPr>
        <p:spPr>
          <a:xfrm rot="-2700000">
            <a:off x="-866788" y="8667638"/>
            <a:ext cx="4725548" cy="4724623"/>
          </a:xfrm>
          <a:prstGeom prst="rect">
            <a:avLst/>
          </a:prstGeom>
          <a:solidFill>
            <a:srgbClr val="782F40"/>
          </a:solidFill>
        </p:spPr>
      </p:sp>
      <p:sp>
        <p:nvSpPr>
          <p:cNvPr id="5" name="AutoShape 5"/>
          <p:cNvSpPr/>
          <p:nvPr/>
        </p:nvSpPr>
        <p:spPr>
          <a:xfrm rot="-2700000">
            <a:off x="13472213" y="-2300287"/>
            <a:ext cx="57378" cy="6072282"/>
          </a:xfrm>
          <a:prstGeom prst="rect">
            <a:avLst/>
          </a:prstGeom>
          <a:solidFill>
            <a:srgbClr val="2C2A29"/>
          </a:solidFill>
        </p:spPr>
      </p:sp>
      <p:sp>
        <p:nvSpPr>
          <p:cNvPr id="6" name="AutoShape 6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2C2A2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27700" y="2976307"/>
            <a:ext cx="12232600" cy="43343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224105" y="7593632"/>
            <a:ext cx="5839789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600"/>
              </a:lnSpc>
            </a:pPr>
            <a:r>
              <a:rPr lang="en-US" sz="8000" spc="-80">
                <a:solidFill>
                  <a:srgbClr val="2C2A29"/>
                </a:solidFill>
                <a:latin typeface="Montserrat Classic Bold"/>
              </a:rPr>
              <a:t>Contact Us!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602289" y="-6328955"/>
            <a:ext cx="8655894" cy="172769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9633458" y="1019175"/>
            <a:ext cx="7625842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>
                <a:solidFill>
                  <a:srgbClr val="03989E"/>
                </a:solidFill>
                <a:latin typeface="Montserrat Classic Bold"/>
              </a:rPr>
              <a:t>CRC Internal Funding Programs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7195" y="4434878"/>
            <a:ext cx="12810846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865">
                <a:solidFill>
                  <a:srgbClr val="FFFFFF"/>
                </a:solidFill>
                <a:latin typeface="Bebas Neue Bold"/>
              </a:rPr>
              <a:t>Competitive Grants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542" y="5676900"/>
            <a:ext cx="12810846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8FBFD"/>
                </a:solidFill>
                <a:latin typeface="Montserrat Light"/>
              </a:rPr>
              <a:t>Arts &amp; Humanities Program Enhancement Grant (AHPEG)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8FBFD"/>
                </a:solidFill>
                <a:latin typeface="Montserrat Light"/>
              </a:rPr>
              <a:t>Committee on Faculty Research Support (COFRS)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8FBFD"/>
                </a:solidFill>
                <a:latin typeface="Montserrat Light"/>
              </a:rPr>
              <a:t>Equipment &amp; Infrastructure Enhancement Grant (EIEG)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8FBFD"/>
                </a:solidFill>
                <a:latin typeface="Montserrat Light Bold Italics"/>
              </a:rPr>
              <a:t>First Year Assistant Professor (FYAP) Grant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8FBFD"/>
                </a:solidFill>
                <a:latin typeface="Montserrat Light"/>
              </a:rPr>
              <a:t>Seed Grant (Seed)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F8FBFD"/>
                </a:solidFill>
                <a:latin typeface="Montserrat Light"/>
              </a:rPr>
              <a:t>Small Grants Program (SGP)</a:t>
            </a:r>
          </a:p>
        </p:txBody>
      </p:sp>
      <p:sp>
        <p:nvSpPr>
          <p:cNvPr id="6" name="AutoShape 6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CEB888"/>
          </a:solidFill>
        </p:spPr>
      </p:sp>
      <p:sp>
        <p:nvSpPr>
          <p:cNvPr id="7" name="AutoShape 7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CEB888"/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602289" y="-6328955"/>
            <a:ext cx="8655894" cy="172769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9633458" y="1019175"/>
            <a:ext cx="7625842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-80">
                <a:solidFill>
                  <a:srgbClr val="03989E"/>
                </a:solidFill>
                <a:latin typeface="Montserrat Classic Bold"/>
              </a:rPr>
              <a:t>CRC Internal Funding Programs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7195" y="4463453"/>
            <a:ext cx="12810846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865">
                <a:solidFill>
                  <a:srgbClr val="2C2A29"/>
                </a:solidFill>
                <a:latin typeface="Bebas Neue Bold"/>
              </a:rPr>
              <a:t>honorary Grants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387" y="5739803"/>
            <a:ext cx="12810846" cy="2790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Developing Scholars Award (DSA)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Distinguished Research Professor (DRP) 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Distinguished Specialized Faculty (DSF) 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Distinguished University Scholar (DUS) </a:t>
            </a:r>
          </a:p>
          <a:p>
            <a:pPr>
              <a:lnSpc>
                <a:spcPts val="4499"/>
              </a:lnSpc>
            </a:pPr>
            <a:endParaRPr lang="en-US" sz="2999" spc="29">
              <a:solidFill>
                <a:srgbClr val="2C2A29"/>
              </a:solidFill>
              <a:latin typeface="Montserrat Light"/>
            </a:endParaRPr>
          </a:p>
        </p:txBody>
      </p:sp>
      <p:sp>
        <p:nvSpPr>
          <p:cNvPr id="6" name="AutoShape 6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782F40"/>
          </a:solidFill>
        </p:spPr>
      </p:sp>
      <p:sp>
        <p:nvSpPr>
          <p:cNvPr id="7" name="AutoShape 7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03989E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-2304055" y="-5713353"/>
            <a:ext cx="6665510" cy="6664206"/>
          </a:xfrm>
          <a:prstGeom prst="rect">
            <a:avLst/>
          </a:prstGeom>
          <a:solidFill>
            <a:srgbClr val="CEB888"/>
          </a:solidFill>
        </p:spPr>
      </p:sp>
      <p:sp>
        <p:nvSpPr>
          <p:cNvPr id="3" name="AutoShape 3"/>
          <p:cNvSpPr/>
          <p:nvPr/>
        </p:nvSpPr>
        <p:spPr>
          <a:xfrm rot="-2700000">
            <a:off x="1215433" y="-67986"/>
            <a:ext cx="6665510" cy="50247"/>
          </a:xfrm>
          <a:prstGeom prst="rect">
            <a:avLst/>
          </a:prstGeom>
          <a:solidFill>
            <a:srgbClr val="782F40"/>
          </a:solidFill>
        </p:spPr>
      </p:sp>
      <p:sp>
        <p:nvSpPr>
          <p:cNvPr id="4" name="AutoShape 4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782F40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3598433"/>
            <a:ext cx="5260815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spc="-80">
                <a:solidFill>
                  <a:srgbClr val="FFFFFF"/>
                </a:solidFill>
                <a:latin typeface="Montserrat Classic Bold"/>
              </a:rPr>
              <a:t>Website and Portal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165606" y="5948828"/>
            <a:ext cx="8727486" cy="450526"/>
            <a:chOff x="0" y="0"/>
            <a:chExt cx="2952261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52261" cy="152400"/>
            </a:xfrm>
            <a:custGeom>
              <a:avLst/>
              <a:gdLst/>
              <a:ahLst/>
              <a:cxnLst/>
              <a:rect l="l" t="t" r="r" b="b"/>
              <a:pathLst>
                <a:path w="2952261" h="152400">
                  <a:moveTo>
                    <a:pt x="0" y="0"/>
                  </a:moveTo>
                  <a:lnTo>
                    <a:pt x="2952261" y="0"/>
                  </a:lnTo>
                  <a:lnTo>
                    <a:pt x="295226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076294" y="1802222"/>
            <a:ext cx="10925159" cy="6682556"/>
            <a:chOff x="0" y="0"/>
            <a:chExt cx="14566879" cy="891007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14566879" cy="891007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 b="54029"/>
            <a:stretch>
              <a:fillRect/>
            </a:stretch>
          </p:blipFill>
          <p:spPr>
            <a:xfrm>
              <a:off x="1452416" y="5837417"/>
              <a:ext cx="11636648" cy="184115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 l="330"/>
            <a:stretch>
              <a:fillRect/>
            </a:stretch>
          </p:blipFill>
          <p:spPr>
            <a:xfrm>
              <a:off x="1452416" y="356939"/>
              <a:ext cx="11636648" cy="54468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404779" y="-5141853"/>
            <a:ext cx="6665510" cy="6664206"/>
          </a:xfrm>
          <a:prstGeom prst="rect">
            <a:avLst/>
          </a:prstGeom>
          <a:solidFill>
            <a:srgbClr val="CEB888"/>
          </a:solidFill>
        </p:spPr>
      </p:sp>
      <p:sp>
        <p:nvSpPr>
          <p:cNvPr id="3" name="AutoShape 3"/>
          <p:cNvSpPr/>
          <p:nvPr/>
        </p:nvSpPr>
        <p:spPr>
          <a:xfrm rot="-2700000">
            <a:off x="-866788" y="8667638"/>
            <a:ext cx="4725548" cy="472462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AutoShape 4"/>
          <p:cNvSpPr/>
          <p:nvPr/>
        </p:nvSpPr>
        <p:spPr>
          <a:xfrm rot="-2700000">
            <a:off x="13472213" y="-2300287"/>
            <a:ext cx="57378" cy="6072282"/>
          </a:xfrm>
          <a:prstGeom prst="rect">
            <a:avLst/>
          </a:prstGeom>
          <a:solidFill>
            <a:srgbClr val="2C2A29"/>
          </a:solidFill>
        </p:spPr>
      </p:sp>
      <p:sp>
        <p:nvSpPr>
          <p:cNvPr id="5" name="AutoShape 5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2C2A29"/>
          </a:solid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94404" y="735854"/>
            <a:ext cx="9210603" cy="6059607"/>
            <a:chOff x="0" y="0"/>
            <a:chExt cx="9652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391650" cy="6350000"/>
            </a:xfrm>
            <a:custGeom>
              <a:avLst/>
              <a:gdLst/>
              <a:ahLst/>
              <a:cxnLst/>
              <a:rect l="l" t="t" r="r" b="b"/>
              <a:pathLst>
                <a:path w="9391650" h="6350000">
                  <a:moveTo>
                    <a:pt x="0" y="0"/>
                  </a:moveTo>
                  <a:lnTo>
                    <a:pt x="0" y="6350000"/>
                  </a:lnTo>
                  <a:lnTo>
                    <a:pt x="3789680" y="6350000"/>
                  </a:lnTo>
                  <a:lnTo>
                    <a:pt x="9391650" y="0"/>
                  </a:lnTo>
                  <a:close/>
                </a:path>
              </a:pathLst>
            </a:custGeom>
            <a:blipFill>
              <a:blip r:embed="rId3"/>
              <a:stretch>
                <a:fillRect l="-12337" r="-12337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4064000" y="0"/>
              <a:ext cx="5588000" cy="6350000"/>
            </a:xfrm>
            <a:custGeom>
              <a:avLst/>
              <a:gdLst/>
              <a:ahLst/>
              <a:cxnLst/>
              <a:rect l="l" t="t" r="r" b="b"/>
              <a:pathLst>
                <a:path w="5588000" h="6350000">
                  <a:moveTo>
                    <a:pt x="5588000" y="6350000"/>
                  </a:moveTo>
                  <a:lnTo>
                    <a:pt x="0" y="6350000"/>
                  </a:lnTo>
                  <a:lnTo>
                    <a:pt x="5588000" y="0"/>
                  </a:lnTo>
                  <a:close/>
                </a:path>
              </a:pathLst>
            </a:custGeom>
            <a:solidFill>
              <a:srgbClr val="782F4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805007" y="3477689"/>
            <a:ext cx="7854352" cy="6367945"/>
            <a:chOff x="0" y="0"/>
            <a:chExt cx="10472469" cy="849059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0472469" cy="8490593"/>
              <a:chOff x="0" y="0"/>
              <a:chExt cx="2880504" cy="233537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880504" cy="2335379"/>
              </a:xfrm>
              <a:custGeom>
                <a:avLst/>
                <a:gdLst/>
                <a:ahLst/>
                <a:cxnLst/>
                <a:rect l="l" t="t" r="r" b="b"/>
                <a:pathLst>
                  <a:path w="2880504" h="2335379">
                    <a:moveTo>
                      <a:pt x="0" y="0"/>
                    </a:moveTo>
                    <a:lnTo>
                      <a:pt x="2880504" y="0"/>
                    </a:lnTo>
                    <a:lnTo>
                      <a:pt x="2880504" y="2335379"/>
                    </a:lnTo>
                    <a:lnTo>
                      <a:pt x="0" y="2335379"/>
                    </a:lnTo>
                    <a:close/>
                  </a:path>
                </a:pathLst>
              </a:custGeom>
              <a:solidFill>
                <a:srgbClr val="2C2A29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00653" y="191008"/>
              <a:ext cx="10071163" cy="8108577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95512" y="4895142"/>
            <a:ext cx="1924739" cy="9623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6879876" y="4144986"/>
            <a:ext cx="1997028" cy="9985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9214276">
            <a:off x="2331384" y="1137825"/>
            <a:ext cx="2174546" cy="156839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523409" y="7393535"/>
            <a:ext cx="12810846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865">
                <a:solidFill>
                  <a:srgbClr val="2C2A29"/>
                </a:solidFill>
                <a:latin typeface="Bebas Neue Bold"/>
              </a:rPr>
              <a:t>locating programs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14828" y="7971832"/>
            <a:ext cx="5395435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Top menu drop-down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Funding Guide icons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404779" y="-5141853"/>
            <a:ext cx="6665510" cy="6664206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 rot="-2700000">
            <a:off x="-866788" y="8667638"/>
            <a:ext cx="4725548" cy="4724623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AutoShape 4"/>
          <p:cNvSpPr/>
          <p:nvPr/>
        </p:nvSpPr>
        <p:spPr>
          <a:xfrm rot="-2700000">
            <a:off x="13472213" y="-2300287"/>
            <a:ext cx="57378" cy="6072282"/>
          </a:xfrm>
          <a:prstGeom prst="rect">
            <a:avLst/>
          </a:prstGeom>
          <a:solidFill>
            <a:srgbClr val="2C2A29"/>
          </a:solidFill>
        </p:spPr>
      </p:sp>
      <p:sp>
        <p:nvSpPr>
          <p:cNvPr id="5" name="AutoShape 5"/>
          <p:cNvSpPr/>
          <p:nvPr/>
        </p:nvSpPr>
        <p:spPr>
          <a:xfrm rot="-2700000">
            <a:off x="18518683" y="8749507"/>
            <a:ext cx="43907" cy="3580261"/>
          </a:xfrm>
          <a:prstGeom prst="rect">
            <a:avLst/>
          </a:prstGeom>
          <a:solidFill>
            <a:srgbClr val="2C2A29"/>
          </a:solidFill>
        </p:spPr>
      </p:sp>
      <p:sp>
        <p:nvSpPr>
          <p:cNvPr id="6" name="TextBox 6"/>
          <p:cNvSpPr txBox="1"/>
          <p:nvPr/>
        </p:nvSpPr>
        <p:spPr>
          <a:xfrm>
            <a:off x="5719205" y="5544612"/>
            <a:ext cx="6302077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865">
                <a:solidFill>
                  <a:srgbClr val="2C2A29"/>
                </a:solidFill>
                <a:latin typeface="Bebas Neue Bold"/>
              </a:rPr>
              <a:t>additional navigation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19696" y="6116112"/>
            <a:ext cx="7176968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Amendment Requests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Application Portal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Application and Award FAQs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308186" y="2903016"/>
            <a:ext cx="12382908" cy="1309639"/>
            <a:chOff x="0" y="0"/>
            <a:chExt cx="4992214" cy="5279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92214" cy="527986"/>
            </a:xfrm>
            <a:custGeom>
              <a:avLst/>
              <a:gdLst/>
              <a:ahLst/>
              <a:cxnLst/>
              <a:rect l="l" t="t" r="r" b="b"/>
              <a:pathLst>
                <a:path w="4992214" h="527986">
                  <a:moveTo>
                    <a:pt x="0" y="0"/>
                  </a:moveTo>
                  <a:lnTo>
                    <a:pt x="4992214" y="0"/>
                  </a:lnTo>
                  <a:lnTo>
                    <a:pt x="4992214" y="527986"/>
                  </a:lnTo>
                  <a:lnTo>
                    <a:pt x="0" y="527986"/>
                  </a:lnTo>
                  <a:close/>
                </a:path>
              </a:pathLst>
            </a:custGeom>
            <a:solidFill>
              <a:srgbClr val="2C2A2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2066" t="12056" r="1274" b="22092"/>
          <a:stretch>
            <a:fillRect/>
          </a:stretch>
        </p:blipFill>
        <p:spPr>
          <a:xfrm>
            <a:off x="2855364" y="3225796"/>
            <a:ext cx="12029758" cy="12700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3552506" y="-2178547"/>
            <a:ext cx="3405260" cy="3404594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 rot="-2700000">
            <a:off x="-2264276" y="6335393"/>
            <a:ext cx="7904761" cy="7903215"/>
          </a:xfrm>
          <a:prstGeom prst="rect">
            <a:avLst/>
          </a:prstGeom>
          <a:solidFill>
            <a:srgbClr val="782F40"/>
          </a:solidFill>
        </p:spPr>
      </p:sp>
      <p:sp>
        <p:nvSpPr>
          <p:cNvPr id="4" name="AutoShape 4"/>
          <p:cNvSpPr/>
          <p:nvPr/>
        </p:nvSpPr>
        <p:spPr>
          <a:xfrm rot="-2700000">
            <a:off x="14991641" y="-601359"/>
            <a:ext cx="7581543" cy="50115"/>
          </a:xfrm>
          <a:prstGeom prst="rect">
            <a:avLst/>
          </a:prstGeom>
          <a:solidFill>
            <a:srgbClr val="CEB888"/>
          </a:solidFill>
        </p:spPr>
      </p:sp>
      <p:sp>
        <p:nvSpPr>
          <p:cNvPr id="5" name="AutoShape 5"/>
          <p:cNvSpPr/>
          <p:nvPr/>
        </p:nvSpPr>
        <p:spPr>
          <a:xfrm rot="-2700000">
            <a:off x="6366721" y="2342839"/>
            <a:ext cx="43907" cy="11716373"/>
          </a:xfrm>
          <a:prstGeom prst="rect">
            <a:avLst/>
          </a:prstGeom>
          <a:solidFill>
            <a:srgbClr val="CEB888"/>
          </a:solidFill>
        </p:spPr>
      </p:sp>
      <p:grpSp>
        <p:nvGrpSpPr>
          <p:cNvPr id="6" name="Group 6"/>
          <p:cNvGrpSpPr/>
          <p:nvPr/>
        </p:nvGrpSpPr>
        <p:grpSpPr>
          <a:xfrm>
            <a:off x="1028700" y="681487"/>
            <a:ext cx="11446216" cy="8348584"/>
            <a:chOff x="0" y="0"/>
            <a:chExt cx="15261622" cy="1113144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6452" r="7262"/>
            <a:stretch>
              <a:fillRect/>
            </a:stretch>
          </p:blipFill>
          <p:spPr>
            <a:xfrm>
              <a:off x="409650" y="894728"/>
              <a:ext cx="14308001" cy="958952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5400000">
              <a:off x="2065088" y="-2065088"/>
              <a:ext cx="11131445" cy="15261622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4273768" y="3719288"/>
            <a:ext cx="732576" cy="621587"/>
            <a:chOff x="0" y="0"/>
            <a:chExt cx="2354547" cy="19978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4547" cy="1997819"/>
            </a:xfrm>
            <a:custGeom>
              <a:avLst/>
              <a:gdLst/>
              <a:ahLst/>
              <a:cxnLst/>
              <a:rect l="l" t="t" r="r" b="b"/>
              <a:pathLst>
                <a:path w="2354547" h="1997819">
                  <a:moveTo>
                    <a:pt x="0" y="0"/>
                  </a:moveTo>
                  <a:lnTo>
                    <a:pt x="2354547" y="0"/>
                  </a:lnTo>
                  <a:lnTo>
                    <a:pt x="2354547" y="1997819"/>
                  </a:lnTo>
                  <a:lnTo>
                    <a:pt x="0" y="1997819"/>
                  </a:lnTo>
                  <a:close/>
                </a:path>
              </a:pathLst>
            </a:custGeom>
            <a:solidFill>
              <a:srgbClr val="FEFEFE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277" r="4410"/>
          <a:stretch>
            <a:fillRect/>
          </a:stretch>
        </p:blipFill>
        <p:spPr>
          <a:xfrm>
            <a:off x="4755481" y="3126779"/>
            <a:ext cx="5985491" cy="4468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r="12025"/>
          <a:stretch>
            <a:fillRect/>
          </a:stretch>
        </p:blipFill>
        <p:spPr>
          <a:xfrm>
            <a:off x="4649946" y="3662523"/>
            <a:ext cx="6103515" cy="57292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252056" y="3385913"/>
            <a:ext cx="4232815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865">
                <a:solidFill>
                  <a:srgbClr val="2C2A29"/>
                </a:solidFill>
                <a:latin typeface="Bebas Neue Bold"/>
              </a:rPr>
              <a:t>CRC Portal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61789" y="3957413"/>
            <a:ext cx="5201406" cy="390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Open competition rounds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Applications in progress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Open nomination rounds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Reviewer portal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602289" y="-6328955"/>
            <a:ext cx="8655894" cy="17276940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3" name="AutoShape 3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782F40"/>
          </a:solidFill>
        </p:spPr>
      </p:sp>
      <p:sp>
        <p:nvSpPr>
          <p:cNvPr id="4" name="AutoShape 4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423D3E"/>
          </a:solidFill>
        </p:spPr>
      </p:sp>
      <p:grpSp>
        <p:nvGrpSpPr>
          <p:cNvPr id="5" name="Group 5"/>
          <p:cNvGrpSpPr/>
          <p:nvPr/>
        </p:nvGrpSpPr>
        <p:grpSpPr>
          <a:xfrm>
            <a:off x="477898" y="314976"/>
            <a:ext cx="11467510" cy="9681369"/>
            <a:chOff x="0" y="0"/>
            <a:chExt cx="2266988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66988" cy="1913890"/>
            </a:xfrm>
            <a:custGeom>
              <a:avLst/>
              <a:gdLst/>
              <a:ahLst/>
              <a:cxnLst/>
              <a:rect l="l" t="t" r="r" b="b"/>
              <a:pathLst>
                <a:path w="2266988" h="1913890">
                  <a:moveTo>
                    <a:pt x="0" y="0"/>
                  </a:moveTo>
                  <a:lnTo>
                    <a:pt x="2266988" y="0"/>
                  </a:lnTo>
                  <a:lnTo>
                    <a:pt x="2266988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EB88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0927" y="564989"/>
            <a:ext cx="11201452" cy="91813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21748">
            <a:off x="3858319" y="7836318"/>
            <a:ext cx="3939154" cy="28411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45384" y="7360609"/>
            <a:ext cx="3405264" cy="149252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975518" y="2943028"/>
            <a:ext cx="4528616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865">
                <a:solidFill>
                  <a:srgbClr val="FFFFFF"/>
                </a:solidFill>
                <a:latin typeface="Bebas Neue Bold"/>
              </a:rPr>
              <a:t>getting started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91183" y="3628424"/>
            <a:ext cx="4038948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Montserrat Light"/>
              </a:rPr>
              <a:t>Step Links</a:t>
            </a:r>
          </a:p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Montserrat Light"/>
              </a:rPr>
              <a:t>Progress bar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FFFFFF"/>
                </a:solidFill>
                <a:latin typeface="Montserrat Light"/>
              </a:rPr>
              <a:t>Proposal Status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FFFFFF"/>
                </a:solidFill>
                <a:latin typeface="Montserrat Light"/>
              </a:rPr>
              <a:t>ORCID info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700000">
            <a:off x="10602289" y="-6328955"/>
            <a:ext cx="8655894" cy="1727694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 rot="-2700000">
            <a:off x="14294067" y="7990262"/>
            <a:ext cx="5930465" cy="6072282"/>
          </a:xfrm>
          <a:prstGeom prst="rect">
            <a:avLst/>
          </a:prstGeom>
          <a:solidFill>
            <a:srgbClr val="03989E"/>
          </a:solidFill>
        </p:spPr>
      </p:sp>
      <p:sp>
        <p:nvSpPr>
          <p:cNvPr id="4" name="AutoShape 4"/>
          <p:cNvSpPr/>
          <p:nvPr/>
        </p:nvSpPr>
        <p:spPr>
          <a:xfrm rot="-2700000">
            <a:off x="6700899" y="-1340989"/>
            <a:ext cx="57378" cy="6072282"/>
          </a:xfrm>
          <a:prstGeom prst="rect">
            <a:avLst/>
          </a:prstGeom>
          <a:solidFill>
            <a:srgbClr val="F8FBFD"/>
          </a:solidFill>
        </p:spPr>
      </p:sp>
      <p:grpSp>
        <p:nvGrpSpPr>
          <p:cNvPr id="5" name="Group 5"/>
          <p:cNvGrpSpPr/>
          <p:nvPr/>
        </p:nvGrpSpPr>
        <p:grpSpPr>
          <a:xfrm>
            <a:off x="4740795" y="520018"/>
            <a:ext cx="12960020" cy="9246964"/>
            <a:chOff x="0" y="0"/>
            <a:chExt cx="2266988" cy="16174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66988" cy="1617494"/>
            </a:xfrm>
            <a:custGeom>
              <a:avLst/>
              <a:gdLst/>
              <a:ahLst/>
              <a:cxnLst/>
              <a:rect l="l" t="t" r="r" b="b"/>
              <a:pathLst>
                <a:path w="2266988" h="1617494">
                  <a:moveTo>
                    <a:pt x="0" y="0"/>
                  </a:moveTo>
                  <a:lnTo>
                    <a:pt x="2266988" y="0"/>
                  </a:lnTo>
                  <a:lnTo>
                    <a:pt x="2266988" y="1617494"/>
                  </a:lnTo>
                  <a:lnTo>
                    <a:pt x="0" y="1617494"/>
                  </a:lnTo>
                  <a:close/>
                </a:path>
              </a:pathLst>
            </a:custGeom>
            <a:solidFill>
              <a:srgbClr val="782F4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2381" y="725754"/>
            <a:ext cx="12536847" cy="883549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94677" y="3469152"/>
            <a:ext cx="4528616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865">
                <a:solidFill>
                  <a:srgbClr val="2C2A29"/>
                </a:solidFill>
                <a:latin typeface="Bebas Neue Bold"/>
              </a:rPr>
              <a:t>general info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652" y="4180393"/>
            <a:ext cx="4038948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499"/>
              </a:lnSpc>
              <a:buFont typeface="Arial"/>
              <a:buChar char="•"/>
            </a:pPr>
            <a:r>
              <a:rPr lang="en-US" sz="2999" spc="29">
                <a:solidFill>
                  <a:srgbClr val="2C2A29"/>
                </a:solidFill>
                <a:latin typeface="Montserrat Light"/>
              </a:rPr>
              <a:t>Proposal Contact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2C2A29"/>
                </a:solidFill>
                <a:latin typeface="Montserrat Light"/>
              </a:rPr>
              <a:t>Mentor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677</Words>
  <Application>Microsoft Office PowerPoint</Application>
  <PresentationFormat>Custom</PresentationFormat>
  <Paragraphs>115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Montserrat Classic Bold</vt:lpstr>
      <vt:lpstr>Arial</vt:lpstr>
      <vt:lpstr>Montserrat Light Bold Italics</vt:lpstr>
      <vt:lpstr>Montserrat Classic</vt:lpstr>
      <vt:lpstr>Montserrat Light</vt:lpstr>
      <vt:lpstr>Bebas Neue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FYAP Intro Presentation 2022</dc:title>
  <dc:creator>Grace Adkison</dc:creator>
  <cp:lastModifiedBy>Grace Adkison</cp:lastModifiedBy>
  <cp:revision>3</cp:revision>
  <cp:lastPrinted>2022-09-06T21:23:52Z</cp:lastPrinted>
  <dcterms:created xsi:type="dcterms:W3CDTF">2006-08-16T00:00:00Z</dcterms:created>
  <dcterms:modified xsi:type="dcterms:W3CDTF">2022-09-06T21:33:25Z</dcterms:modified>
  <dc:identifier>DAEo-ozxaLk</dc:identifier>
</cp:coreProperties>
</file>